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handoutMasterIdLst>
    <p:handoutMasterId r:id="rId9"/>
  </p:handoutMasterIdLst>
  <p:sldIdLst>
    <p:sldId id="272" r:id="rId2"/>
    <p:sldId id="273" r:id="rId3"/>
    <p:sldId id="282" r:id="rId4"/>
    <p:sldId id="275" r:id="rId5"/>
    <p:sldId id="276" r:id="rId6"/>
    <p:sldId id="279" r:id="rId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5D51B-5C68-48DD-85C7-F8CFB7459116}" type="datetime1">
              <a:rPr lang="cs-CZ" smtClean="0"/>
              <a:t>05.10.2019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AAD57-2836-4759-BC8C-6C1C7D6F0A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667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6954572-A6DF-4744-88DD-FC3B7EDA3223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86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9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142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876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594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Obdélník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cs-CZ" noProof="0" dirty="0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Přímá spojnice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cs-CZ" noProof="0"/>
              <a:t>Kliknutím můžete upravit styl předlohy.</a:t>
            </a:r>
            <a:endParaRPr kumimoji="0" lang="cs-CZ" noProof="0" dirty="0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449FCF-A4CF-4B19-A57B-1DF296D8471F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1249FD-767E-4BB5-A7EB-2ACB069BD758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A2219-AEE0-46C8-8BDC-D79EF86D2978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B25DF4-6595-4FE8-A302-1A34E059F8B6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A96FED-491C-4B95-B54C-B9E02C15436B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67D067-3FDD-4F37-B996-13345DDC619F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C9654-98FC-4E04-B730-31C9A4382D4A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480630-3D0B-4451-9A78-833047F86168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9DBE03-E961-4BC3-8C7E-0BE76D46F765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BDEBAC-8C05-4708-B7A9-A2593B7C16E9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jedním odříznutým a jedním zaobleným rohem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kumimoji="0"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cs-CZ" noProof="0"/>
              <a:t>Kliknutím na ikonu přidáte obrázek.</a:t>
            </a:r>
            <a:endParaRPr kumimoji="0"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18F344-0803-4CB8-B7CD-DB68295A6141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cs-CZ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cs-CZ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Obdélník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 dirty="0"/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Volný tvar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cs-CZ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Volný tvar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cs-CZ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Skupina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Volný tvar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cs-CZ" sz="1800" noProof="0" dirty="0"/>
                </a:p>
              </p:txBody>
            </p:sp>
            <p:sp>
              <p:nvSpPr>
                <p:cNvPr id="33" name="Volný tvar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cs-CZ" sz="1800" noProof="0" dirty="0"/>
                </a:p>
              </p:txBody>
            </p:sp>
          </p:grpSp>
        </p:grpSp>
      </p:grp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  <a:endParaRPr kumimoji="0" lang="cs-CZ" noProof="0" dirty="0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cs-CZ" noProof="0" dirty="0"/>
              <a:t>Kliknutím můžete upravit styl předlohy textů.</a:t>
            </a:r>
          </a:p>
          <a:p>
            <a:pPr lvl="1" rtl="0" eaLnBrk="1" latinLnBrk="0" hangingPunct="1"/>
            <a:r>
              <a:rPr lang="cs-CZ" noProof="0" dirty="0"/>
              <a:t>Druhá úroveň</a:t>
            </a:r>
          </a:p>
          <a:p>
            <a:pPr lvl="2" rtl="0" eaLnBrk="1" latinLnBrk="0" hangingPunct="1"/>
            <a:r>
              <a:rPr lang="cs-CZ" noProof="0" dirty="0"/>
              <a:t>Třetí úroveň</a:t>
            </a:r>
          </a:p>
          <a:p>
            <a:pPr lvl="3" rtl="0" eaLnBrk="1" latinLnBrk="0" hangingPunct="1"/>
            <a:r>
              <a:rPr lang="cs-CZ" noProof="0" dirty="0"/>
              <a:t>Čtvrtá úroveň</a:t>
            </a:r>
          </a:p>
          <a:p>
            <a:pPr lvl="4" rtl="0" eaLnBrk="1" latinLnBrk="0" hangingPunct="1"/>
            <a:r>
              <a:rPr lang="cs-CZ" noProof="0" dirty="0"/>
              <a:t>Pátá úroveň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F3102197-132B-4776-A362-180FE6F93860}" type="datetime1">
              <a:rPr lang="cs-CZ" noProof="0" smtClean="0"/>
              <a:t>05.10.2019</a:t>
            </a:fld>
            <a:endParaRPr lang="cs-CZ" noProof="0" dirty="0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164704" y="457199"/>
            <a:ext cx="4908040" cy="756528"/>
          </a:xfrm>
        </p:spPr>
        <p:txBody>
          <a:bodyPr rtlCol="0">
            <a:normAutofit fontScale="90000"/>
          </a:bodyPr>
          <a:lstStyle/>
          <a:p>
            <a:pPr rtl="0"/>
            <a:r>
              <a:rPr lang="cs-CZ" sz="4800" dirty="0"/>
              <a:t>Model Křinice</a:t>
            </a:r>
            <a:r>
              <a:rPr lang="cs-CZ" dirty="0"/>
              <a:t>  </a:t>
            </a:r>
            <a:r>
              <a:rPr lang="cs-CZ" sz="2000" dirty="0"/>
              <a:t>r. 2019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8592041" y="1436794"/>
            <a:ext cx="3559736" cy="3881655"/>
          </a:xfrm>
        </p:spPr>
        <p:txBody>
          <a:bodyPr rtlCol="0">
            <a:normAutofit/>
          </a:bodyPr>
          <a:lstStyle/>
          <a:p>
            <a:pPr algn="l" rtl="0"/>
            <a:r>
              <a:rPr lang="cs-CZ" dirty="0"/>
              <a:t>Celoplošná zádrž vody a adaptace na klima pro dané území (povodí Křinického potoka) o rozloze 18 km</a:t>
            </a:r>
            <a:r>
              <a:rPr lang="cs-CZ" baseline="30000" dirty="0"/>
              <a:t>2, </a:t>
            </a:r>
            <a:r>
              <a:rPr lang="cs-CZ" sz="1800" dirty="0"/>
              <a:t>CHKO Broumovsko</a:t>
            </a:r>
            <a:endParaRPr lang="cs-CZ" sz="1800" baseline="30000" dirty="0"/>
          </a:p>
          <a:p>
            <a:pPr algn="l" rtl="0"/>
            <a:endParaRPr lang="cs-CZ" baseline="30000" dirty="0"/>
          </a:p>
          <a:p>
            <a:pPr algn="l" rtl="0"/>
            <a:endParaRPr lang="cs-CZ" baseline="30000" dirty="0"/>
          </a:p>
          <a:p>
            <a:pPr algn="l" rtl="0"/>
            <a:endParaRPr lang="cs-CZ" baseline="30000" dirty="0"/>
          </a:p>
          <a:p>
            <a:pPr algn="l" rtl="0"/>
            <a:r>
              <a:rPr lang="cs-CZ" baseline="30000" dirty="0"/>
              <a:t>- Renovace krajiny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147CA8-BD06-48D9-BF1B-3ABE1B329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909" y="6270187"/>
            <a:ext cx="1548056" cy="550885"/>
          </a:xfrm>
          <a:prstGeom prst="rect">
            <a:avLst/>
          </a:prstGeom>
        </p:spPr>
      </p:pic>
      <p:pic>
        <p:nvPicPr>
          <p:cNvPr id="7" name="Obrázek 6" descr="Obsah obrázku strom&#10;&#10;Popis byl vytvořen automaticky">
            <a:extLst>
              <a:ext uri="{FF2B5EF4-FFF2-40B4-BE49-F238E27FC236}">
                <a16:creationId xmlns:a16="http://schemas.microsoft.com/office/drawing/2014/main" id="{9A624A8B-266C-4B94-94D4-7125BD4C2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" y="1436794"/>
            <a:ext cx="7916379" cy="47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1062" y="1983276"/>
            <a:ext cx="2693437" cy="4389120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cs-CZ" sz="2000" dirty="0"/>
              <a:t>zatravnění</a:t>
            </a:r>
          </a:p>
          <a:p>
            <a:pPr rtl="0"/>
            <a:r>
              <a:rPr lang="cs-CZ" sz="2000" dirty="0"/>
              <a:t>svejl</a:t>
            </a:r>
          </a:p>
          <a:p>
            <a:pPr rtl="0"/>
            <a:r>
              <a:rPr lang="cs-CZ" sz="2000" dirty="0"/>
              <a:t>polder</a:t>
            </a:r>
          </a:p>
          <a:p>
            <a:pPr rtl="0"/>
            <a:r>
              <a:rPr lang="cs-CZ" sz="2000" dirty="0"/>
              <a:t>mokřad</a:t>
            </a:r>
          </a:p>
          <a:p>
            <a:pPr rtl="0"/>
            <a:r>
              <a:rPr lang="cs-CZ" sz="2000" dirty="0"/>
              <a:t>tůň</a:t>
            </a:r>
          </a:p>
          <a:p>
            <a:pPr rtl="0"/>
            <a:r>
              <a:rPr lang="cs-CZ" sz="2000" dirty="0"/>
              <a:t>rybník</a:t>
            </a:r>
          </a:p>
          <a:p>
            <a:pPr rtl="0"/>
            <a:r>
              <a:rPr lang="cs-CZ" sz="2000" dirty="0"/>
              <a:t>polder</a:t>
            </a:r>
          </a:p>
          <a:p>
            <a:pPr rtl="0"/>
            <a:r>
              <a:rPr lang="cs-CZ" sz="2000" dirty="0"/>
              <a:t>les</a:t>
            </a:r>
          </a:p>
          <a:p>
            <a:pPr rtl="0"/>
            <a:r>
              <a:rPr lang="cs-CZ" sz="2000" dirty="0"/>
              <a:t>mimolesní zeleň</a:t>
            </a:r>
          </a:p>
          <a:p>
            <a:r>
              <a:rPr lang="cs-CZ" sz="2000" dirty="0"/>
              <a:t>mez</a:t>
            </a:r>
          </a:p>
          <a:p>
            <a:r>
              <a:rPr lang="cs-CZ" sz="2000"/>
              <a:t>zatravňovací </a:t>
            </a:r>
            <a:r>
              <a:rPr lang="cs-CZ" sz="2000" dirty="0"/>
              <a:t>pás</a:t>
            </a:r>
          </a:p>
          <a:p>
            <a:r>
              <a:rPr lang="cs-CZ" sz="2000" dirty="0"/>
              <a:t>konturové postupy</a:t>
            </a:r>
          </a:p>
          <a:p>
            <a:r>
              <a:rPr lang="cs-CZ" sz="2000" dirty="0"/>
              <a:t>odstavení </a:t>
            </a:r>
            <a:r>
              <a:rPr lang="cs-CZ" sz="2000" dirty="0" err="1"/>
              <a:t>melio</a:t>
            </a:r>
            <a:endParaRPr lang="cs-CZ" sz="2000" dirty="0"/>
          </a:p>
          <a:p>
            <a:r>
              <a:rPr lang="cs-CZ" sz="2000" dirty="0"/>
              <a:t>terénní vlna</a:t>
            </a:r>
          </a:p>
          <a:p>
            <a:r>
              <a:rPr lang="cs-CZ" sz="2000" dirty="0"/>
              <a:t>přehrážka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a jejich kombinace</a:t>
            </a:r>
          </a:p>
        </p:txBody>
      </p:sp>
      <p:pic>
        <p:nvPicPr>
          <p:cNvPr id="4" name="Obrázek 3" descr="Obsah obrázku text, mapa, stůl&#10;&#10;Popis byl vytvořen automaticky">
            <a:extLst>
              <a:ext uri="{FF2B5EF4-FFF2-40B4-BE49-F238E27FC236}">
                <a16:creationId xmlns:a16="http://schemas.microsoft.com/office/drawing/2014/main" id="{A7F9AB2D-C1EE-4FB0-B47A-3418EE0C9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41" y="1555615"/>
            <a:ext cx="8629680" cy="514884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2F37EBF-A3F6-4758-A87C-C5749AC168E4}"/>
              </a:ext>
            </a:extLst>
          </p:cNvPr>
          <p:cNvSpPr txBox="1"/>
          <p:nvPr/>
        </p:nvSpPr>
        <p:spPr>
          <a:xfrm>
            <a:off x="171062" y="1436837"/>
            <a:ext cx="307808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Přehled základních opatření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8BE56865-7BF5-43D4-84B0-96BECB7042D3}"/>
              </a:ext>
            </a:extLst>
          </p:cNvPr>
          <p:cNvSpPr txBox="1">
            <a:spLocks/>
          </p:cNvSpPr>
          <p:nvPr/>
        </p:nvSpPr>
        <p:spPr>
          <a:xfrm>
            <a:off x="72156" y="69666"/>
            <a:ext cx="5292324" cy="277803"/>
          </a:xfrm>
          <a:prstGeom prst="rect">
            <a:avLst/>
          </a:prstGeom>
        </p:spPr>
        <p:txBody>
          <a:bodyPr vert="horz" lIns="0" rIns="0" bIns="0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/>
              <a:t>Celkový návrh řešení úprav krajiny</a:t>
            </a:r>
          </a:p>
        </p:txBody>
      </p:sp>
      <p:sp>
        <p:nvSpPr>
          <p:cNvPr id="9" name="Nadpis 2">
            <a:extLst>
              <a:ext uri="{FF2B5EF4-FFF2-40B4-BE49-F238E27FC236}">
                <a16:creationId xmlns:a16="http://schemas.microsoft.com/office/drawing/2014/main" id="{D30E3353-578E-4ACB-B018-A6881744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13" y="69665"/>
            <a:ext cx="4177627" cy="277803"/>
          </a:xfrm>
        </p:spPr>
        <p:txBody>
          <a:bodyPr rtlCol="0">
            <a:noAutofit/>
          </a:bodyPr>
          <a:lstStyle/>
          <a:p>
            <a:pPr rtl="0"/>
            <a:r>
              <a:rPr lang="cs-CZ" sz="2400" b="1" dirty="0"/>
              <a:t>Povodí Křinického potoka</a:t>
            </a:r>
          </a:p>
        </p:txBody>
      </p:sp>
    </p:spTree>
    <p:extLst>
      <p:ext uri="{BB962C8B-B14F-4D97-AF65-F5344CB8AC3E}">
        <p14:creationId xmlns:p14="http://schemas.microsoft.com/office/powerpoint/2010/main" val="1508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156" y="69666"/>
            <a:ext cx="3045513" cy="277803"/>
          </a:xfrm>
        </p:spPr>
        <p:txBody>
          <a:bodyPr rtlCol="0">
            <a:noAutofit/>
          </a:bodyPr>
          <a:lstStyle/>
          <a:p>
            <a:pPr rtl="0"/>
            <a:r>
              <a:rPr lang="cs-CZ" sz="2400" b="1" dirty="0"/>
              <a:t>Přehled opatření</a:t>
            </a:r>
          </a:p>
        </p:txBody>
      </p:sp>
      <p:sp>
        <p:nvSpPr>
          <p:cNvPr id="6" name="Zástupný symbol pro obsah 1">
            <a:extLst>
              <a:ext uri="{FF2B5EF4-FFF2-40B4-BE49-F238E27FC236}">
                <a16:creationId xmlns:a16="http://schemas.microsoft.com/office/drawing/2014/main" id="{D0FE50B4-30A4-4791-9302-35961B293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2" y="1184366"/>
            <a:ext cx="2371841" cy="4885509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cs-CZ" sz="2000" dirty="0"/>
              <a:t>zatravnění</a:t>
            </a:r>
          </a:p>
          <a:p>
            <a:pPr rtl="0"/>
            <a:r>
              <a:rPr lang="cs-CZ" sz="2000" dirty="0"/>
              <a:t>svejl</a:t>
            </a:r>
          </a:p>
          <a:p>
            <a:r>
              <a:rPr lang="cs-CZ" sz="2000" dirty="0"/>
              <a:t>ostrůvek</a:t>
            </a:r>
          </a:p>
          <a:p>
            <a:pPr rtl="0"/>
            <a:r>
              <a:rPr lang="cs-CZ" sz="2000" dirty="0"/>
              <a:t>mokřad</a:t>
            </a:r>
          </a:p>
          <a:p>
            <a:pPr rtl="0"/>
            <a:r>
              <a:rPr lang="cs-CZ" sz="2000" dirty="0"/>
              <a:t>tůň</a:t>
            </a:r>
          </a:p>
          <a:p>
            <a:pPr rtl="0"/>
            <a:r>
              <a:rPr lang="cs-CZ" sz="2000" dirty="0" err="1"/>
              <a:t>stáv</a:t>
            </a:r>
            <a:r>
              <a:rPr lang="cs-CZ" sz="2000" dirty="0"/>
              <a:t>. rybník</a:t>
            </a:r>
          </a:p>
          <a:p>
            <a:pPr rtl="0"/>
            <a:r>
              <a:rPr lang="cs-CZ" sz="2000" dirty="0"/>
              <a:t>polder – hráz</a:t>
            </a:r>
          </a:p>
          <a:p>
            <a:pPr rtl="0"/>
            <a:r>
              <a:rPr lang="cs-CZ" sz="2000" dirty="0"/>
              <a:t>polder - zátopa</a:t>
            </a:r>
          </a:p>
          <a:p>
            <a:pPr rtl="0"/>
            <a:r>
              <a:rPr lang="cs-CZ" sz="2000" dirty="0"/>
              <a:t>vymělčení a meandry toku</a:t>
            </a:r>
          </a:p>
          <a:p>
            <a:pPr rtl="0"/>
            <a:r>
              <a:rPr lang="cs-CZ" sz="2000" dirty="0"/>
              <a:t>les nový</a:t>
            </a:r>
          </a:p>
          <a:p>
            <a:pPr rtl="0"/>
            <a:r>
              <a:rPr lang="cs-CZ" sz="2000" dirty="0"/>
              <a:t>mimolesní zeleň</a:t>
            </a:r>
          </a:p>
          <a:p>
            <a:r>
              <a:rPr lang="cs-CZ" sz="2000" dirty="0"/>
              <a:t>mez</a:t>
            </a:r>
          </a:p>
          <a:p>
            <a:r>
              <a:rPr lang="cs-CZ" sz="2000" dirty="0"/>
              <a:t>zatravňovací pás</a:t>
            </a:r>
          </a:p>
          <a:p>
            <a:r>
              <a:rPr lang="cs-CZ" sz="2000" dirty="0"/>
              <a:t>konturové postupy</a:t>
            </a:r>
          </a:p>
          <a:p>
            <a:r>
              <a:rPr lang="cs-CZ" sz="2000" dirty="0"/>
              <a:t>odstavení </a:t>
            </a:r>
            <a:r>
              <a:rPr lang="cs-CZ" sz="2000" dirty="0" err="1"/>
              <a:t>melio</a:t>
            </a:r>
            <a:endParaRPr lang="cs-CZ" sz="2000" dirty="0"/>
          </a:p>
          <a:p>
            <a:r>
              <a:rPr lang="cs-CZ" sz="2000" dirty="0"/>
              <a:t>terénní vlna</a:t>
            </a:r>
          </a:p>
          <a:p>
            <a:r>
              <a:rPr lang="cs-CZ" sz="2000" dirty="0"/>
              <a:t>přehrážka</a:t>
            </a:r>
          </a:p>
          <a:p>
            <a:r>
              <a:rPr lang="cs-CZ" sz="2000" dirty="0"/>
              <a:t>novy rybník hráz</a:t>
            </a:r>
          </a:p>
          <a:p>
            <a:r>
              <a:rPr lang="cs-CZ" sz="2000" dirty="0"/>
              <a:t>nový rybník zátopa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0" name="Obrázek 49" descr="Obsah obrázku houpačka, obloha&#10;&#10;Popis byl vytvořen automaticky">
            <a:extLst>
              <a:ext uri="{FF2B5EF4-FFF2-40B4-BE49-F238E27FC236}">
                <a16:creationId xmlns:a16="http://schemas.microsoft.com/office/drawing/2014/main" id="{EDF52E5A-0656-4D25-ACB2-0769F9885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12" y="1184366"/>
            <a:ext cx="8192144" cy="4876800"/>
          </a:xfrm>
          <a:prstGeom prst="rect">
            <a:avLst/>
          </a:prstGeom>
        </p:spPr>
      </p:pic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ECD8CD05-7FC5-4AE6-A3B3-9092008E92C8}"/>
              </a:ext>
            </a:extLst>
          </p:cNvPr>
          <p:cNvCxnSpPr>
            <a:cxnSpLocks/>
          </p:cNvCxnSpPr>
          <p:nvPr/>
        </p:nvCxnSpPr>
        <p:spPr>
          <a:xfrm flipV="1">
            <a:off x="1349829" y="1497875"/>
            <a:ext cx="4458788" cy="557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A21B5ACA-83DB-4315-B828-E186B50A8CA2}"/>
              </a:ext>
            </a:extLst>
          </p:cNvPr>
          <p:cNvCxnSpPr>
            <a:cxnSpLocks/>
          </p:cNvCxnSpPr>
          <p:nvPr/>
        </p:nvCxnSpPr>
        <p:spPr>
          <a:xfrm>
            <a:off x="949234" y="2281646"/>
            <a:ext cx="5059680" cy="809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A488EBD3-20B4-4B56-9069-F2988C98EA63}"/>
              </a:ext>
            </a:extLst>
          </p:cNvPr>
          <p:cNvCxnSpPr>
            <a:cxnSpLocks/>
          </p:cNvCxnSpPr>
          <p:nvPr/>
        </p:nvCxnSpPr>
        <p:spPr>
          <a:xfrm flipV="1">
            <a:off x="1628503" y="3205630"/>
            <a:ext cx="5974080" cy="13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>
            <a:extLst>
              <a:ext uri="{FF2B5EF4-FFF2-40B4-BE49-F238E27FC236}">
                <a16:creationId xmlns:a16="http://schemas.microsoft.com/office/drawing/2014/main" id="{3EEB76AF-209B-43F2-9491-886AF9A1DE61}"/>
              </a:ext>
            </a:extLst>
          </p:cNvPr>
          <p:cNvCxnSpPr>
            <a:cxnSpLocks/>
          </p:cNvCxnSpPr>
          <p:nvPr/>
        </p:nvCxnSpPr>
        <p:spPr>
          <a:xfrm flipV="1">
            <a:off x="1108544" y="3928441"/>
            <a:ext cx="7939662" cy="294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>
            <a:extLst>
              <a:ext uri="{FF2B5EF4-FFF2-40B4-BE49-F238E27FC236}">
                <a16:creationId xmlns:a16="http://schemas.microsoft.com/office/drawing/2014/main" id="{8D0639E0-902A-4308-AA78-DF672280E142}"/>
              </a:ext>
            </a:extLst>
          </p:cNvPr>
          <p:cNvCxnSpPr>
            <a:cxnSpLocks/>
          </p:cNvCxnSpPr>
          <p:nvPr/>
        </p:nvCxnSpPr>
        <p:spPr>
          <a:xfrm>
            <a:off x="2037806" y="4920343"/>
            <a:ext cx="6130834" cy="627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Obrázek 76" descr="Obsah obrázku mapa, text&#10;&#10;Popis byl vytvořen automaticky">
            <a:extLst>
              <a:ext uri="{FF2B5EF4-FFF2-40B4-BE49-F238E27FC236}">
                <a16:creationId xmlns:a16="http://schemas.microsoft.com/office/drawing/2014/main" id="{65ECB066-7C5F-4C15-952D-47008CD32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77" y="1193075"/>
            <a:ext cx="8192145" cy="4876800"/>
          </a:xfrm>
          <a:prstGeom prst="rect">
            <a:avLst/>
          </a:prstGeom>
        </p:spPr>
      </p:pic>
      <p:cxnSp>
        <p:nvCxnSpPr>
          <p:cNvPr id="79" name="Přímá spojnice se šipkou 78">
            <a:extLst>
              <a:ext uri="{FF2B5EF4-FFF2-40B4-BE49-F238E27FC236}">
                <a16:creationId xmlns:a16="http://schemas.microsoft.com/office/drawing/2014/main" id="{33F27876-763F-40DD-A1A4-0A51A0546F60}"/>
              </a:ext>
            </a:extLst>
          </p:cNvPr>
          <p:cNvCxnSpPr>
            <a:cxnSpLocks/>
          </p:cNvCxnSpPr>
          <p:nvPr/>
        </p:nvCxnSpPr>
        <p:spPr>
          <a:xfrm flipV="1">
            <a:off x="1872343" y="2516777"/>
            <a:ext cx="4615543" cy="2612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>
            <a:extLst>
              <a:ext uri="{FF2B5EF4-FFF2-40B4-BE49-F238E27FC236}">
                <a16:creationId xmlns:a16="http://schemas.microsoft.com/office/drawing/2014/main" id="{A59DB87E-36D4-46D6-A450-C877FB3F09DD}"/>
              </a:ext>
            </a:extLst>
          </p:cNvPr>
          <p:cNvCxnSpPr>
            <a:cxnSpLocks/>
          </p:cNvCxnSpPr>
          <p:nvPr/>
        </p:nvCxnSpPr>
        <p:spPr>
          <a:xfrm>
            <a:off x="1976846" y="3013165"/>
            <a:ext cx="2412274" cy="46242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se šipkou 85">
            <a:extLst>
              <a:ext uri="{FF2B5EF4-FFF2-40B4-BE49-F238E27FC236}">
                <a16:creationId xmlns:a16="http://schemas.microsoft.com/office/drawing/2014/main" id="{9369D033-769E-4016-B06A-E9362E22E157}"/>
              </a:ext>
            </a:extLst>
          </p:cNvPr>
          <p:cNvCxnSpPr>
            <a:cxnSpLocks/>
          </p:cNvCxnSpPr>
          <p:nvPr/>
        </p:nvCxnSpPr>
        <p:spPr>
          <a:xfrm flipV="1">
            <a:off x="1628503" y="2377441"/>
            <a:ext cx="7474612" cy="15239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Obrázek 91" descr="Obsah obrázku mapa&#10;&#10;Popis byl vytvořen automaticky">
            <a:extLst>
              <a:ext uri="{FF2B5EF4-FFF2-40B4-BE49-F238E27FC236}">
                <a16:creationId xmlns:a16="http://schemas.microsoft.com/office/drawing/2014/main" id="{36D6CF61-D3E9-4C27-A74E-9F7FA133F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77" y="1184367"/>
            <a:ext cx="8192145" cy="4876800"/>
          </a:xfrm>
          <a:prstGeom prst="rect">
            <a:avLst/>
          </a:prstGeom>
        </p:spPr>
      </p:pic>
      <p:cxnSp>
        <p:nvCxnSpPr>
          <p:cNvPr id="94" name="Přímá spojnice se šipkou 93">
            <a:extLst>
              <a:ext uri="{FF2B5EF4-FFF2-40B4-BE49-F238E27FC236}">
                <a16:creationId xmlns:a16="http://schemas.microsoft.com/office/drawing/2014/main" id="{DE0591B2-7672-4E8D-8807-4739544D1EC2}"/>
              </a:ext>
            </a:extLst>
          </p:cNvPr>
          <p:cNvCxnSpPr>
            <a:cxnSpLocks/>
          </p:cNvCxnSpPr>
          <p:nvPr/>
        </p:nvCxnSpPr>
        <p:spPr>
          <a:xfrm flipV="1">
            <a:off x="1349829" y="2778034"/>
            <a:ext cx="5138057" cy="93181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se šipkou 96">
            <a:extLst>
              <a:ext uri="{FF2B5EF4-FFF2-40B4-BE49-F238E27FC236}">
                <a16:creationId xmlns:a16="http://schemas.microsoft.com/office/drawing/2014/main" id="{17817D13-2917-46DE-A42D-6A528FE77CC1}"/>
              </a:ext>
            </a:extLst>
          </p:cNvPr>
          <p:cNvCxnSpPr>
            <a:cxnSpLocks/>
          </p:cNvCxnSpPr>
          <p:nvPr/>
        </p:nvCxnSpPr>
        <p:spPr>
          <a:xfrm flipV="1">
            <a:off x="2194560" y="4397828"/>
            <a:ext cx="1785257" cy="4354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nice se šipkou 100">
            <a:extLst>
              <a:ext uri="{FF2B5EF4-FFF2-40B4-BE49-F238E27FC236}">
                <a16:creationId xmlns:a16="http://schemas.microsoft.com/office/drawing/2014/main" id="{6C0B53C7-FBB1-414C-9EF3-9DF7C5D2EFDB}"/>
              </a:ext>
            </a:extLst>
          </p:cNvPr>
          <p:cNvCxnSpPr>
            <a:cxnSpLocks/>
          </p:cNvCxnSpPr>
          <p:nvPr/>
        </p:nvCxnSpPr>
        <p:spPr>
          <a:xfrm>
            <a:off x="1628503" y="1354185"/>
            <a:ext cx="6757851" cy="304364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se šipkou 104">
            <a:extLst>
              <a:ext uri="{FF2B5EF4-FFF2-40B4-BE49-F238E27FC236}">
                <a16:creationId xmlns:a16="http://schemas.microsoft.com/office/drawing/2014/main" id="{289DCB6D-A6B4-49D1-9561-C0744ABA3A5D}"/>
              </a:ext>
            </a:extLst>
          </p:cNvPr>
          <p:cNvCxnSpPr>
            <a:cxnSpLocks/>
          </p:cNvCxnSpPr>
          <p:nvPr/>
        </p:nvCxnSpPr>
        <p:spPr>
          <a:xfrm>
            <a:off x="1088572" y="1593669"/>
            <a:ext cx="3300548" cy="2116182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Obrázek 110">
            <a:extLst>
              <a:ext uri="{FF2B5EF4-FFF2-40B4-BE49-F238E27FC236}">
                <a16:creationId xmlns:a16="http://schemas.microsoft.com/office/drawing/2014/main" id="{3805DDC6-C1FD-4389-A1AE-97C23A089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07" y="1184366"/>
            <a:ext cx="8186615" cy="4873508"/>
          </a:xfrm>
          <a:prstGeom prst="rect">
            <a:avLst/>
          </a:prstGeom>
        </p:spPr>
      </p:pic>
      <p:cxnSp>
        <p:nvCxnSpPr>
          <p:cNvPr id="113" name="Přímá spojnice se šipkou 112">
            <a:extLst>
              <a:ext uri="{FF2B5EF4-FFF2-40B4-BE49-F238E27FC236}">
                <a16:creationId xmlns:a16="http://schemas.microsoft.com/office/drawing/2014/main" id="{C808695F-6A06-495A-A568-35BCD70CED87}"/>
              </a:ext>
            </a:extLst>
          </p:cNvPr>
          <p:cNvCxnSpPr>
            <a:cxnSpLocks/>
          </p:cNvCxnSpPr>
          <p:nvPr/>
        </p:nvCxnSpPr>
        <p:spPr>
          <a:xfrm>
            <a:off x="1349829" y="1828800"/>
            <a:ext cx="4688390" cy="905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Obrázek 116" descr="Obsah obrázku text, mapa&#10;&#10;Popis byl vytvořen automaticky">
            <a:extLst>
              <a:ext uri="{FF2B5EF4-FFF2-40B4-BE49-F238E27FC236}">
                <a16:creationId xmlns:a16="http://schemas.microsoft.com/office/drawing/2014/main" id="{8DF40A71-C80C-44F7-8073-2B51AE386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66" y="1175656"/>
            <a:ext cx="8215871" cy="4890925"/>
          </a:xfrm>
          <a:prstGeom prst="rect">
            <a:avLst/>
          </a:prstGeom>
        </p:spPr>
      </p:pic>
      <p:cxnSp>
        <p:nvCxnSpPr>
          <p:cNvPr id="119" name="Přímá spojnice se šipkou 118">
            <a:extLst>
              <a:ext uri="{FF2B5EF4-FFF2-40B4-BE49-F238E27FC236}">
                <a16:creationId xmlns:a16="http://schemas.microsoft.com/office/drawing/2014/main" id="{53D5119B-5BB1-4C2C-8FC0-E133FE8660AC}"/>
              </a:ext>
            </a:extLst>
          </p:cNvPr>
          <p:cNvCxnSpPr>
            <a:cxnSpLocks/>
          </p:cNvCxnSpPr>
          <p:nvPr/>
        </p:nvCxnSpPr>
        <p:spPr>
          <a:xfrm flipV="1">
            <a:off x="2343150" y="2529838"/>
            <a:ext cx="2983452" cy="218503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se šipkou 121">
            <a:extLst>
              <a:ext uri="{FF2B5EF4-FFF2-40B4-BE49-F238E27FC236}">
                <a16:creationId xmlns:a16="http://schemas.microsoft.com/office/drawing/2014/main" id="{BA245588-869B-44EB-9B98-FFBB7FB3F5C2}"/>
              </a:ext>
            </a:extLst>
          </p:cNvPr>
          <p:cNvCxnSpPr>
            <a:cxnSpLocks/>
          </p:cNvCxnSpPr>
          <p:nvPr/>
        </p:nvCxnSpPr>
        <p:spPr>
          <a:xfrm>
            <a:off x="2333625" y="4728753"/>
            <a:ext cx="2162175" cy="2343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se šipkou 125">
            <a:extLst>
              <a:ext uri="{FF2B5EF4-FFF2-40B4-BE49-F238E27FC236}">
                <a16:creationId xmlns:a16="http://schemas.microsoft.com/office/drawing/2014/main" id="{665129CC-1499-439B-BCDC-F50DF8C58C15}"/>
              </a:ext>
            </a:extLst>
          </p:cNvPr>
          <p:cNvCxnSpPr>
            <a:cxnSpLocks/>
          </p:cNvCxnSpPr>
          <p:nvPr/>
        </p:nvCxnSpPr>
        <p:spPr>
          <a:xfrm flipV="1">
            <a:off x="2037806" y="3718559"/>
            <a:ext cx="5460884" cy="20988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římá spojnice se šipkou 128">
            <a:extLst>
              <a:ext uri="{FF2B5EF4-FFF2-40B4-BE49-F238E27FC236}">
                <a16:creationId xmlns:a16="http://schemas.microsoft.com/office/drawing/2014/main" id="{448FC58F-0642-4D64-BDBB-432D923CF83C}"/>
              </a:ext>
            </a:extLst>
          </p:cNvPr>
          <p:cNvCxnSpPr>
            <a:cxnSpLocks/>
          </p:cNvCxnSpPr>
          <p:nvPr/>
        </p:nvCxnSpPr>
        <p:spPr>
          <a:xfrm flipV="1">
            <a:off x="2194560" y="2311248"/>
            <a:ext cx="6635115" cy="335367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se šipkou 131">
            <a:extLst>
              <a:ext uri="{FF2B5EF4-FFF2-40B4-BE49-F238E27FC236}">
                <a16:creationId xmlns:a16="http://schemas.microsoft.com/office/drawing/2014/main" id="{428D8E33-B938-4E69-AB47-D95AD6335D46}"/>
              </a:ext>
            </a:extLst>
          </p:cNvPr>
          <p:cNvCxnSpPr>
            <a:cxnSpLocks/>
          </p:cNvCxnSpPr>
          <p:nvPr/>
        </p:nvCxnSpPr>
        <p:spPr>
          <a:xfrm flipV="1">
            <a:off x="2343150" y="2669174"/>
            <a:ext cx="6362700" cy="325537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Obrázek 135" descr="Obsah obrázku mapa, text, obloha, interiér&#10;&#10;Popis byl vytvořen automaticky">
            <a:extLst>
              <a:ext uri="{FF2B5EF4-FFF2-40B4-BE49-F238E27FC236}">
                <a16:creationId xmlns:a16="http://schemas.microsoft.com/office/drawing/2014/main" id="{CFF23F1E-72BD-4C3A-A63E-844055332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34" y="1172361"/>
            <a:ext cx="8215871" cy="4894219"/>
          </a:xfrm>
          <a:prstGeom prst="rect">
            <a:avLst/>
          </a:prstGeom>
        </p:spPr>
      </p:pic>
      <p:cxnSp>
        <p:nvCxnSpPr>
          <p:cNvPr id="138" name="Přímá spojnice se šipkou 137">
            <a:extLst>
              <a:ext uri="{FF2B5EF4-FFF2-40B4-BE49-F238E27FC236}">
                <a16:creationId xmlns:a16="http://schemas.microsoft.com/office/drawing/2014/main" id="{B23C95D1-E3DC-4A73-A072-008612CA596B}"/>
              </a:ext>
            </a:extLst>
          </p:cNvPr>
          <p:cNvCxnSpPr>
            <a:cxnSpLocks/>
          </p:cNvCxnSpPr>
          <p:nvPr/>
        </p:nvCxnSpPr>
        <p:spPr>
          <a:xfrm flipV="1">
            <a:off x="1743075" y="3709851"/>
            <a:ext cx="6757851" cy="14812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Přímá spojnice se šipkou 140">
            <a:extLst>
              <a:ext uri="{FF2B5EF4-FFF2-40B4-BE49-F238E27FC236}">
                <a16:creationId xmlns:a16="http://schemas.microsoft.com/office/drawing/2014/main" id="{E94C7545-1946-428D-AF17-2EF45E5BDAC4}"/>
              </a:ext>
            </a:extLst>
          </p:cNvPr>
          <p:cNvCxnSpPr>
            <a:cxnSpLocks/>
          </p:cNvCxnSpPr>
          <p:nvPr/>
        </p:nvCxnSpPr>
        <p:spPr>
          <a:xfrm flipV="1">
            <a:off x="1593669" y="2734489"/>
            <a:ext cx="3559356" cy="26256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Přímá spojnice se šipkou 143">
            <a:extLst>
              <a:ext uri="{FF2B5EF4-FFF2-40B4-BE49-F238E27FC236}">
                <a16:creationId xmlns:a16="http://schemas.microsoft.com/office/drawing/2014/main" id="{45609797-9505-4F23-8FB7-009BE70999EE}"/>
              </a:ext>
            </a:extLst>
          </p:cNvPr>
          <p:cNvCxnSpPr>
            <a:cxnSpLocks/>
          </p:cNvCxnSpPr>
          <p:nvPr/>
        </p:nvCxnSpPr>
        <p:spPr>
          <a:xfrm flipV="1">
            <a:off x="1602088" y="3543300"/>
            <a:ext cx="5723025" cy="18168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156" y="1139190"/>
            <a:ext cx="2442444" cy="5649144"/>
          </a:xfrm>
        </p:spPr>
        <p:txBody>
          <a:bodyPr rtlCol="0">
            <a:normAutofit fontScale="70000" lnSpcReduction="20000"/>
          </a:bodyPr>
          <a:lstStyle/>
          <a:p>
            <a:pPr lvl="1" rtl="0"/>
            <a:r>
              <a:rPr lang="cs-CZ" dirty="0"/>
              <a:t>ortofoto mapa</a:t>
            </a:r>
          </a:p>
          <a:p>
            <a:pPr lvl="1" rtl="0"/>
            <a:r>
              <a:rPr lang="cs-CZ" dirty="0"/>
              <a:t>historické mapy</a:t>
            </a:r>
          </a:p>
          <a:p>
            <a:pPr lvl="1" rtl="0"/>
            <a:r>
              <a:rPr lang="cs-CZ" dirty="0"/>
              <a:t>vytažení luk 1840</a:t>
            </a:r>
          </a:p>
          <a:p>
            <a:pPr lvl="1" rtl="0"/>
            <a:r>
              <a:rPr lang="cs-CZ" dirty="0"/>
              <a:t>letecké snímky 1937</a:t>
            </a:r>
          </a:p>
          <a:p>
            <a:pPr lvl="1" rtl="0"/>
            <a:r>
              <a:rPr lang="cs-CZ" dirty="0"/>
              <a:t>LPIS eroze (červeně) a </a:t>
            </a:r>
          </a:p>
          <a:p>
            <a:pPr lvl="1" rtl="0"/>
            <a:r>
              <a:rPr lang="cs-CZ" dirty="0"/>
              <a:t>LPIS erozní  odtokové linie (modře)</a:t>
            </a:r>
          </a:p>
          <a:p>
            <a:pPr lvl="1"/>
            <a:r>
              <a:rPr lang="cs-CZ" dirty="0"/>
              <a:t>vlastní návrh erozního poškození půdy (červ. šipky)</a:t>
            </a:r>
          </a:p>
          <a:p>
            <a:pPr lvl="1" rtl="0"/>
            <a:r>
              <a:rPr lang="cs-CZ" dirty="0"/>
              <a:t>systematické odvodnění (</a:t>
            </a:r>
            <a:r>
              <a:rPr lang="cs-CZ" dirty="0" err="1"/>
              <a:t>melio</a:t>
            </a:r>
            <a:r>
              <a:rPr lang="cs-CZ" dirty="0"/>
              <a:t>)</a:t>
            </a:r>
          </a:p>
          <a:p>
            <a:pPr lvl="1" rtl="0"/>
            <a:r>
              <a:rPr lang="cs-CZ" dirty="0"/>
              <a:t>hlavníky (HMZ)</a:t>
            </a:r>
          </a:p>
          <a:p>
            <a:pPr lvl="1"/>
            <a:r>
              <a:rPr lang="cs-CZ" dirty="0"/>
              <a:t>3D</a:t>
            </a:r>
          </a:p>
          <a:p>
            <a:pPr lvl="1" rtl="0"/>
            <a:r>
              <a:rPr lang="cs-CZ" dirty="0"/>
              <a:t>celkové řešení jednotlivých </a:t>
            </a:r>
            <a:r>
              <a:rPr lang="cs-CZ" dirty="0" err="1"/>
              <a:t>subpovodí</a:t>
            </a:r>
            <a:r>
              <a:rPr lang="cs-CZ" dirty="0"/>
              <a:t> dle metodik</a:t>
            </a:r>
          </a:p>
          <a:p>
            <a:pPr lvl="1" rtl="0"/>
            <a:endParaRPr lang="cs-CZ" dirty="0"/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86FE2BB4-E4DC-479B-AF30-F423BEB035C0}"/>
              </a:ext>
            </a:extLst>
          </p:cNvPr>
          <p:cNvSpPr txBox="1">
            <a:spLocks/>
          </p:cNvSpPr>
          <p:nvPr/>
        </p:nvSpPr>
        <p:spPr>
          <a:xfrm>
            <a:off x="72156" y="117291"/>
            <a:ext cx="5292324" cy="277803"/>
          </a:xfrm>
          <a:prstGeom prst="rect">
            <a:avLst/>
          </a:prstGeom>
        </p:spPr>
        <p:txBody>
          <a:bodyPr vert="horz" lIns="0" rIns="0" bIns="0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/>
              <a:t>Řešení modelu</a:t>
            </a:r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A77CE56C-C701-414F-B617-55EA22152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5" y="923924"/>
            <a:ext cx="8896159" cy="5295901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2F56396-867E-4108-B148-250DB6D9ECE0}"/>
              </a:ext>
            </a:extLst>
          </p:cNvPr>
          <p:cNvCxnSpPr>
            <a:cxnSpLocks/>
          </p:cNvCxnSpPr>
          <p:nvPr/>
        </p:nvCxnSpPr>
        <p:spPr>
          <a:xfrm>
            <a:off x="2276475" y="1304925"/>
            <a:ext cx="13906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DF6EE2F5-74C1-4986-8A05-EB47815DE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6" y="923924"/>
            <a:ext cx="8896158" cy="5307843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A245E0F-2404-4397-B6FF-CDAF6818A1BD}"/>
              </a:ext>
            </a:extLst>
          </p:cNvPr>
          <p:cNvCxnSpPr>
            <a:cxnSpLocks/>
          </p:cNvCxnSpPr>
          <p:nvPr/>
        </p:nvCxnSpPr>
        <p:spPr>
          <a:xfrm>
            <a:off x="1741714" y="3614057"/>
            <a:ext cx="3857897" cy="296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A688144-1B83-4E58-9409-17C52A317A64}"/>
              </a:ext>
            </a:extLst>
          </p:cNvPr>
          <p:cNvCxnSpPr>
            <a:cxnSpLocks/>
          </p:cNvCxnSpPr>
          <p:nvPr/>
        </p:nvCxnSpPr>
        <p:spPr>
          <a:xfrm>
            <a:off x="2400300" y="1562100"/>
            <a:ext cx="1019175" cy="123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 descr="Obsah obrázku text, mapa&#10;&#10;Popis byl vytvořen automaticky">
            <a:extLst>
              <a:ext uri="{FF2B5EF4-FFF2-40B4-BE49-F238E27FC236}">
                <a16:creationId xmlns:a16="http://schemas.microsoft.com/office/drawing/2014/main" id="{3A644CF3-5B94-4097-82FF-52907FDD5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4" y="923924"/>
            <a:ext cx="8876145" cy="5295901"/>
          </a:xfrm>
          <a:prstGeom prst="rect">
            <a:avLst/>
          </a:prstGeom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96F7C1D4-C40F-4132-BB00-4EB4D0184960}"/>
              </a:ext>
            </a:extLst>
          </p:cNvPr>
          <p:cNvCxnSpPr>
            <a:cxnSpLocks/>
          </p:cNvCxnSpPr>
          <p:nvPr/>
        </p:nvCxnSpPr>
        <p:spPr>
          <a:xfrm flipV="1">
            <a:off x="1981200" y="4752975"/>
            <a:ext cx="3383280" cy="1143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 descr="Obsah obrázku text, mapa&#10;&#10;Popis byl vytvořen automaticky">
            <a:extLst>
              <a:ext uri="{FF2B5EF4-FFF2-40B4-BE49-F238E27FC236}">
                <a16:creationId xmlns:a16="http://schemas.microsoft.com/office/drawing/2014/main" id="{5A87F5EE-8136-4654-8879-5A862B6BC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3" y="923924"/>
            <a:ext cx="8876145" cy="5295901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575CF698-4818-4BAD-AB43-84EAAA94A30C}"/>
              </a:ext>
            </a:extLst>
          </p:cNvPr>
          <p:cNvCxnSpPr>
            <a:cxnSpLocks/>
          </p:cNvCxnSpPr>
          <p:nvPr/>
        </p:nvCxnSpPr>
        <p:spPr>
          <a:xfrm flipV="1">
            <a:off x="2400299" y="3695700"/>
            <a:ext cx="5543551" cy="17145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F86A63E8-B49D-4345-A610-5C37BB9721A1}"/>
              </a:ext>
            </a:extLst>
          </p:cNvPr>
          <p:cNvCxnSpPr>
            <a:cxnSpLocks/>
          </p:cNvCxnSpPr>
          <p:nvPr/>
        </p:nvCxnSpPr>
        <p:spPr>
          <a:xfrm flipV="1">
            <a:off x="2400300" y="4654245"/>
            <a:ext cx="6543675" cy="7559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 descr="Obsah obrázku osoba, interiér, stůl&#10;&#10;Popis byl vytvořen automaticky">
            <a:extLst>
              <a:ext uri="{FF2B5EF4-FFF2-40B4-BE49-F238E27FC236}">
                <a16:creationId xmlns:a16="http://schemas.microsoft.com/office/drawing/2014/main" id="{F6B96221-BB28-4797-ABB4-18B1D9988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25" y="928614"/>
            <a:ext cx="8888299" cy="5303153"/>
          </a:xfrm>
          <a:prstGeom prst="rect">
            <a:avLst/>
          </a:prstGeom>
        </p:spPr>
      </p:pic>
      <p:pic>
        <p:nvPicPr>
          <p:cNvPr id="31" name="Obrázek 30" descr="Obsah obrázku země, interiér&#10;&#10;Popis byl vytvořen automaticky">
            <a:extLst>
              <a:ext uri="{FF2B5EF4-FFF2-40B4-BE49-F238E27FC236}">
                <a16:creationId xmlns:a16="http://schemas.microsoft.com/office/drawing/2014/main" id="{134409A2-0346-4322-B525-1B5AB0E5E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2" y="923924"/>
            <a:ext cx="8876144" cy="5295901"/>
          </a:xfrm>
          <a:prstGeom prst="rect">
            <a:avLst/>
          </a:prstGeom>
        </p:spPr>
      </p:pic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B20DED44-12AB-46C8-8695-94255848D455}"/>
              </a:ext>
            </a:extLst>
          </p:cNvPr>
          <p:cNvCxnSpPr>
            <a:cxnSpLocks/>
          </p:cNvCxnSpPr>
          <p:nvPr/>
        </p:nvCxnSpPr>
        <p:spPr>
          <a:xfrm flipV="1">
            <a:off x="2276475" y="2214757"/>
            <a:ext cx="2447925" cy="4871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 descr="Obsah obrázku mapa&#10;&#10;Popis byl vytvořen automaticky">
            <a:extLst>
              <a:ext uri="{FF2B5EF4-FFF2-40B4-BE49-F238E27FC236}">
                <a16:creationId xmlns:a16="http://schemas.microsoft.com/office/drawing/2014/main" id="{0B94A23A-E6B0-4C88-8D8E-8185D3CE6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87" y="923924"/>
            <a:ext cx="8876144" cy="5295901"/>
          </a:xfrm>
          <a:prstGeom prst="rect">
            <a:avLst/>
          </a:prstGeom>
        </p:spPr>
      </p:pic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E4A9C3C1-94DD-4B27-B9A9-4F361C501B00}"/>
              </a:ext>
            </a:extLst>
          </p:cNvPr>
          <p:cNvCxnSpPr>
            <a:cxnSpLocks/>
          </p:cNvCxnSpPr>
          <p:nvPr/>
        </p:nvCxnSpPr>
        <p:spPr>
          <a:xfrm>
            <a:off x="1968355" y="2819400"/>
            <a:ext cx="3784745" cy="61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5C6F3C1C-F71E-4E8B-AC9C-5D076CF822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85" y="923924"/>
            <a:ext cx="8888299" cy="5303153"/>
          </a:xfrm>
          <a:prstGeom prst="rect">
            <a:avLst/>
          </a:prstGeom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64A4CA59-0349-4742-B572-A785948E6449}"/>
              </a:ext>
            </a:extLst>
          </p:cNvPr>
          <p:cNvCxnSpPr>
            <a:cxnSpLocks/>
          </p:cNvCxnSpPr>
          <p:nvPr/>
        </p:nvCxnSpPr>
        <p:spPr>
          <a:xfrm flipV="1">
            <a:off x="1152525" y="5611371"/>
            <a:ext cx="3383280" cy="75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mapa, text&#10;&#10;Popis byl vytvořen automaticky">
            <a:extLst>
              <a:ext uri="{FF2B5EF4-FFF2-40B4-BE49-F238E27FC236}">
                <a16:creationId xmlns:a16="http://schemas.microsoft.com/office/drawing/2014/main" id="{F1B1B5E5-A080-412E-8CEF-7AA2B66DB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89" y="923316"/>
            <a:ext cx="8876145" cy="5295901"/>
          </a:xfrm>
          <a:prstGeom prst="rect">
            <a:avLst/>
          </a:prstGeom>
        </p:spPr>
      </p:pic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4F0C5BEE-B90C-4BD2-B871-76509872D23C}"/>
              </a:ext>
            </a:extLst>
          </p:cNvPr>
          <p:cNvCxnSpPr>
            <a:cxnSpLocks/>
          </p:cNvCxnSpPr>
          <p:nvPr/>
        </p:nvCxnSpPr>
        <p:spPr>
          <a:xfrm flipV="1">
            <a:off x="2380284" y="4154257"/>
            <a:ext cx="2344116" cy="12246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ázek 54" descr="Obsah obrázku text, mapa&#10;&#10;Popis byl vytvořen automaticky">
            <a:extLst>
              <a:ext uri="{FF2B5EF4-FFF2-40B4-BE49-F238E27FC236}">
                <a16:creationId xmlns:a16="http://schemas.microsoft.com/office/drawing/2014/main" id="{358925C9-088E-4953-ADE4-5F96D7A3E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36" y="928614"/>
            <a:ext cx="8867265" cy="5290603"/>
          </a:xfrm>
          <a:prstGeom prst="rect">
            <a:avLst/>
          </a:prstGeom>
        </p:spPr>
      </p:pic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F3FEA0BC-55B3-43E8-A7E8-8097F59EEB99}"/>
              </a:ext>
            </a:extLst>
          </p:cNvPr>
          <p:cNvCxnSpPr>
            <a:cxnSpLocks/>
          </p:cNvCxnSpPr>
          <p:nvPr/>
        </p:nvCxnSpPr>
        <p:spPr>
          <a:xfrm flipV="1">
            <a:off x="2152650" y="5787720"/>
            <a:ext cx="1514475" cy="431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Obrázek 59" descr="Obsah obrázku text, mapa&#10;&#10;Popis byl vytvořen automaticky">
            <a:extLst>
              <a:ext uri="{FF2B5EF4-FFF2-40B4-BE49-F238E27FC236}">
                <a16:creationId xmlns:a16="http://schemas.microsoft.com/office/drawing/2014/main" id="{3EF30839-0F3F-4267-B271-A3CF5D5E1E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20" y="929080"/>
            <a:ext cx="8895379" cy="5307377"/>
          </a:xfrm>
          <a:prstGeom prst="rect">
            <a:avLst/>
          </a:prstGeom>
        </p:spPr>
      </p:pic>
      <p:cxnSp>
        <p:nvCxnSpPr>
          <p:cNvPr id="62" name="Přímá spojnice se šipkou 61">
            <a:extLst>
              <a:ext uri="{FF2B5EF4-FFF2-40B4-BE49-F238E27FC236}">
                <a16:creationId xmlns:a16="http://schemas.microsoft.com/office/drawing/2014/main" id="{4F9CF079-26A9-4E9D-8E8C-61F6BCFDB294}"/>
              </a:ext>
            </a:extLst>
          </p:cNvPr>
          <p:cNvCxnSpPr>
            <a:cxnSpLocks/>
          </p:cNvCxnSpPr>
          <p:nvPr/>
        </p:nvCxnSpPr>
        <p:spPr>
          <a:xfrm>
            <a:off x="2047875" y="1866900"/>
            <a:ext cx="1285875" cy="76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drak, mapa&#10;&#10;Popis byl vytvořen automaticky">
            <a:extLst>
              <a:ext uri="{FF2B5EF4-FFF2-40B4-BE49-F238E27FC236}">
                <a16:creationId xmlns:a16="http://schemas.microsoft.com/office/drawing/2014/main" id="{301818DC-88E7-4DB5-AB1C-C35707DDE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73" y="921361"/>
            <a:ext cx="8916956" cy="5320251"/>
          </a:xfrm>
          <a:prstGeom prst="rect">
            <a:avLst/>
          </a:prstGeom>
        </p:spPr>
      </p:pic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DC0FCFDA-2FD8-4C87-AF92-9192A06F5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92" y="915456"/>
            <a:ext cx="8916956" cy="53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>
            <a:extLst>
              <a:ext uri="{FF2B5EF4-FFF2-40B4-BE49-F238E27FC236}">
                <a16:creationId xmlns:a16="http://schemas.microsoft.com/office/drawing/2014/main" id="{21CCCC31-E63D-4A06-809E-DC9669636ADE}"/>
              </a:ext>
            </a:extLst>
          </p:cNvPr>
          <p:cNvSpPr txBox="1">
            <a:spLocks/>
          </p:cNvSpPr>
          <p:nvPr/>
        </p:nvSpPr>
        <p:spPr>
          <a:xfrm>
            <a:off x="72156" y="69666"/>
            <a:ext cx="9033744" cy="277803"/>
          </a:xfrm>
          <a:prstGeom prst="rect">
            <a:avLst/>
          </a:prstGeom>
        </p:spPr>
        <p:txBody>
          <a:bodyPr vert="horz" lIns="0" rIns="0" bIns="0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/>
              <a:t>Forenzní analýza leteckých snímků při absenci PD</a:t>
            </a:r>
          </a:p>
        </p:txBody>
      </p:sp>
      <p:pic>
        <p:nvPicPr>
          <p:cNvPr id="10" name="Obrázek 9" descr="Obsah obrázku exteriér, tenis, země&#10;&#10;Popis byl vytvořen automaticky">
            <a:extLst>
              <a:ext uri="{FF2B5EF4-FFF2-40B4-BE49-F238E27FC236}">
                <a16:creationId xmlns:a16="http://schemas.microsoft.com/office/drawing/2014/main" id="{2511F22F-563D-42BB-83CD-A763E5C02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063910"/>
            <a:ext cx="9344025" cy="5562517"/>
          </a:xfrm>
          <a:prstGeom prst="rect">
            <a:avLst/>
          </a:prstGeom>
        </p:spPr>
      </p:pic>
      <p:pic>
        <p:nvPicPr>
          <p:cNvPr id="14" name="Obrázek 13" descr="Obsah obrázku patro, země, exteriér, tenis&#10;&#10;Popis byl vytvořen automaticky">
            <a:extLst>
              <a:ext uri="{FF2B5EF4-FFF2-40B4-BE49-F238E27FC236}">
                <a16:creationId xmlns:a16="http://schemas.microsoft.com/office/drawing/2014/main" id="{BE27CC36-F853-409E-A691-8E5EF8B7C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9" y="1063909"/>
            <a:ext cx="9344025" cy="556251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1E9A682-B098-4983-A4C2-F4A0A69CCF94}"/>
              </a:ext>
            </a:extLst>
          </p:cNvPr>
          <p:cNvSpPr txBox="1"/>
          <p:nvPr/>
        </p:nvSpPr>
        <p:spPr>
          <a:xfrm>
            <a:off x="143244" y="1132030"/>
            <a:ext cx="1967882" cy="50475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Vyhodnocení podzemních liniových prvků je závislé na stavu povrchu, vlhkosti půdy, ročním období při pořízení snímku, znalosti tvaru předpokládané struktury.</a:t>
            </a:r>
          </a:p>
          <a:p>
            <a:r>
              <a:rPr lang="cs-CZ" sz="1400" dirty="0"/>
              <a:t>Jako zcela přelomový se jeví geofyzikální průzkum </a:t>
            </a:r>
            <a:r>
              <a:rPr lang="cs-CZ" sz="1400" b="1" dirty="0"/>
              <a:t>LIDAR</a:t>
            </a:r>
            <a:r>
              <a:rPr lang="cs-CZ" sz="1400" dirty="0"/>
              <a:t> (</a:t>
            </a:r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Detection</a:t>
            </a:r>
            <a:r>
              <a:rPr lang="cs-CZ" sz="1400" dirty="0"/>
              <a:t> And </a:t>
            </a:r>
            <a:r>
              <a:rPr lang="cs-CZ" sz="1400" dirty="0" err="1"/>
              <a:t>Ranging</a:t>
            </a:r>
            <a:r>
              <a:rPr lang="cs-CZ" sz="1400" dirty="0"/>
              <a:t>, také LADAR). Je to metoda dálkového měření vzdálenosti na základě výpočtu doby šíření pulsu laserového paprsku odraženého od snímaného objektu.</a:t>
            </a:r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759337" y="4053543"/>
            <a:ext cx="4302035" cy="749808"/>
          </a:xfrm>
        </p:spPr>
        <p:txBody>
          <a:bodyPr rtlCol="0">
            <a:normAutofit/>
          </a:bodyPr>
          <a:lstStyle/>
          <a:p>
            <a:pPr rtl="0"/>
            <a:r>
              <a:rPr lang="cs-CZ" sz="4000" dirty="0"/>
              <a:t>Díky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21169A-E1F9-4C9D-9398-EF92ACB4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909" y="6270187"/>
            <a:ext cx="1548056" cy="550885"/>
          </a:xfrm>
          <a:prstGeom prst="rect">
            <a:avLst/>
          </a:prstGeom>
        </p:spPr>
      </p:pic>
      <p:pic>
        <p:nvPicPr>
          <p:cNvPr id="8" name="Obrázek 7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6F0BBBDC-38BF-4DCE-A491-B14D4A603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9" y="1105898"/>
            <a:ext cx="7297360" cy="54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zentace týkající se debaty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284_TF03460637.potx" id="{1C1AAE4E-B432-436B-89A4-0D98EAE1EFA0}" vid="{E9858E47-2158-47B3-ACA8-7F29F0A48FC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pro firemní debatu</Template>
  <TotalTime>0</TotalTime>
  <Words>203</Words>
  <Application>Microsoft Office PowerPoint</Application>
  <PresentationFormat>Širokoúhlá obrazovka</PresentationFormat>
  <Paragraphs>68</Paragraphs>
  <Slides>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Calibri</vt:lpstr>
      <vt:lpstr>Century Gothic</vt:lpstr>
      <vt:lpstr>Palatino Linotype</vt:lpstr>
      <vt:lpstr>Wingdings 2</vt:lpstr>
      <vt:lpstr>Prezentace týkající se debaty</vt:lpstr>
      <vt:lpstr>Model Křinice  r. 2019</vt:lpstr>
      <vt:lpstr>Povodí Křinického potoka</vt:lpstr>
      <vt:lpstr>Přehled opatření</vt:lpstr>
      <vt:lpstr>Prezentace aplikace PowerPoint</vt:lpstr>
      <vt:lpstr>Prezentace aplikace PowerPoint</vt:lpstr>
      <vt:lpstr>Díky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Křinice  r. 2019</dc:title>
  <dc:creator>Jiri Malik</dc:creator>
  <cp:lastModifiedBy>Jiri Malik</cp:lastModifiedBy>
  <cp:revision>41</cp:revision>
  <dcterms:created xsi:type="dcterms:W3CDTF">2019-09-24T14:24:25Z</dcterms:created>
  <dcterms:modified xsi:type="dcterms:W3CDTF">2019-10-05T18:40:07Z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