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56" r:id="rId3"/>
    <p:sldId id="431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50" r:id="rId18"/>
    <p:sldId id="448" r:id="rId19"/>
    <p:sldId id="449" r:id="rId20"/>
    <p:sldId id="452" r:id="rId21"/>
    <p:sldId id="451" r:id="rId22"/>
    <p:sldId id="466" r:id="rId23"/>
    <p:sldId id="467" r:id="rId24"/>
    <p:sldId id="468" r:id="rId25"/>
    <p:sldId id="469" r:id="rId26"/>
    <p:sldId id="258" r:id="rId2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ol Pavel" initials="RP" lastIdx="1" clrIdx="0">
    <p:extLst/>
  </p:cmAuthor>
  <p:cmAuthor id="2" name="Partlová Zuzana" initials="PZ" lastIdx="1" clrIdx="1">
    <p:extLst>
      <p:ext uri="{19B8F6BF-5375-455C-9EA6-DF929625EA0E}">
        <p15:presenceInfo xmlns:p15="http://schemas.microsoft.com/office/powerpoint/2012/main" userId="S-1-5-21-1453678106-484518242-318601546-15601" providerId="AD"/>
      </p:ext>
    </p:extLst>
  </p:cmAuthor>
  <p:cmAuthor id="3" name="Kriegischová Lenka" initials="KL" lastIdx="1" clrIdx="2">
    <p:extLst>
      <p:ext uri="{19B8F6BF-5375-455C-9EA6-DF929625EA0E}">
        <p15:presenceInfo xmlns:p15="http://schemas.microsoft.com/office/powerpoint/2012/main" userId="S-1-5-21-1453678106-484518242-318601546-140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1697" autoAdjust="0"/>
  </p:normalViewPr>
  <p:slideViewPr>
    <p:cSldViewPr snapToGrid="0">
      <p:cViewPr varScale="1">
        <p:scale>
          <a:sx n="107" d="100"/>
          <a:sy n="107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8D796-8738-49F8-8AAF-A1C693C3F218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7FDEF-AAD3-4984-8801-790FF5A91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109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874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616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188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410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430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096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115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582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318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170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36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534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92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596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829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77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16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20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50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2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960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20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06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4C4C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8" y="695469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607979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5004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Tx/>
              <a:buFont typeface="Arial" panose="020B0604020202020204" pitchFamily="34" charset="0"/>
              <a:buChar char="•"/>
              <a:tabLst/>
              <a:defRPr lang="cs-CZ" b="0" smtClean="0">
                <a:solidFill>
                  <a:srgbClr val="4C4C4C"/>
                </a:solidFill>
                <a:effectLst/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Pellentesque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metus</a:t>
            </a:r>
            <a:r>
              <a:rPr lang="cs-CZ" dirty="0"/>
              <a:t> vitae, </a:t>
            </a:r>
            <a:r>
              <a:rPr lang="cs-CZ" dirty="0" err="1"/>
              <a:t>bibendum</a:t>
            </a:r>
            <a:r>
              <a:rPr lang="cs-CZ" dirty="0"/>
              <a:t>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Maece-nas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 </a:t>
            </a:r>
            <a:r>
              <a:rPr lang="cs-CZ" dirty="0" err="1"/>
              <a:t>cursus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non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arcu</a:t>
            </a:r>
            <a:r>
              <a:rPr lang="cs-CZ" dirty="0"/>
              <a:t>, </a:t>
            </a:r>
            <a:r>
              <a:rPr lang="cs-CZ" dirty="0" err="1"/>
              <a:t>nec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eget</a:t>
            </a:r>
            <a:r>
              <a:rPr lang="cs-CZ" dirty="0"/>
              <a:t> </a:t>
            </a:r>
            <a:r>
              <a:rPr lang="cs-CZ" dirty="0" err="1"/>
              <a:t>luctus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, a </a:t>
            </a:r>
            <a:r>
              <a:rPr lang="cs-CZ" dirty="0" err="1"/>
              <a:t>tempor</a:t>
            </a:r>
            <a:r>
              <a:rPr lang="cs-CZ" dirty="0"/>
              <a:t> elit.</a:t>
            </a:r>
          </a:p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8A1F98-B760-AE40-BB7A-7C3A16557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84015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</a:t>
            </a:r>
            <a:r>
              <a:rPr lang="cs-CZ" dirty="0" err="1" smtClean="0"/>
              <a:t>lupravit</a:t>
            </a:r>
            <a:r>
              <a:rPr lang="cs-CZ" dirty="0" smtClean="0"/>
              <a:t> </a:t>
            </a:r>
            <a:r>
              <a:rPr lang="cs-CZ" dirty="0"/>
              <a:t>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4C4C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57EF51-3674-2346-A505-BFB4C7190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95201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695469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Kontakt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8" y="2317521"/>
            <a:ext cx="6858000" cy="1548944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rgbClr val="4C4C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E-mail</a:t>
            </a:r>
          </a:p>
          <a:p>
            <a:r>
              <a:rPr lang="cs-CZ" dirty="0"/>
              <a:t>+420 XXX XXX XXX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7" y="3866465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605664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4240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4C4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11.08.2020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62886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11.08.2020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766103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C4C4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C4C4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11.08.2020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73115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11.08.2020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500607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324148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rgbClr val="4C4C4C"/>
                </a:solidFill>
              </a:defRPr>
            </a:lvl1pPr>
            <a:lvl2pPr>
              <a:defRPr sz="2800">
                <a:solidFill>
                  <a:srgbClr val="4C4C4C"/>
                </a:solidFill>
              </a:defRPr>
            </a:lvl2pPr>
            <a:lvl3pPr>
              <a:defRPr sz="2400">
                <a:solidFill>
                  <a:srgbClr val="4C4C4C"/>
                </a:solidFill>
              </a:defRPr>
            </a:lvl3pPr>
            <a:lvl4pPr>
              <a:defRPr sz="2000">
                <a:solidFill>
                  <a:srgbClr val="4C4C4C"/>
                </a:solidFill>
              </a:defRPr>
            </a:lvl4pPr>
            <a:lvl5pPr>
              <a:defRPr sz="2000">
                <a:solidFill>
                  <a:srgbClr val="4C4C4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CD09803C-109F-484A-83D6-FFACFBED6390}" type="datetimeFigureOut">
              <a:rPr lang="cs-CZ" smtClean="0"/>
              <a:pPr/>
              <a:t>11.08.2020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62640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4C4C4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4C4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938225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740129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06045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11.08.2020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EB521AB-0A28-6B44-8E85-5B876EDAA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b="6089"/>
          <a:stretch/>
        </p:blipFill>
        <p:spPr>
          <a:xfrm>
            <a:off x="0" y="1"/>
            <a:ext cx="9143999" cy="61328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09803C-109F-484A-83D6-FFACFBED6390}" type="datetimeFigureOut">
              <a:rPr lang="cs-CZ" smtClean="0"/>
              <a:pPr/>
              <a:t>11.08.2020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C4C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5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D71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4C4C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EB3DD6F-1990-4F9C-AFEC-09F142246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3" y="953006"/>
            <a:ext cx="1899745" cy="18142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307238" y="2952698"/>
            <a:ext cx="85075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200" b="1" dirty="0" smtClean="0">
              <a:solidFill>
                <a:srgbClr val="0070C0"/>
              </a:solidFill>
              <a:latin typeface="Myriad Pro Black"/>
              <a:cs typeface="Arial" panose="020B0604020202020204" pitchFamily="34" charset="0"/>
            </a:endParaRPr>
          </a:p>
          <a:p>
            <a:pPr algn="ctr"/>
            <a:r>
              <a:rPr lang="cs-CZ" sz="3200" b="1" dirty="0" smtClean="0">
                <a:solidFill>
                  <a:srgbClr val="0070C0"/>
                </a:solidFill>
                <a:latin typeface="Myriad Pro Black"/>
                <a:cs typeface="Arial" panose="020B0604020202020204" pitchFamily="34" charset="0"/>
              </a:rPr>
              <a:t>Minimální požadavky </a:t>
            </a:r>
            <a:r>
              <a:rPr lang="cs-CZ" sz="3200" b="1" dirty="0">
                <a:solidFill>
                  <a:srgbClr val="0070C0"/>
                </a:solidFill>
                <a:latin typeface="Myriad Pro Black"/>
                <a:cs typeface="Arial" panose="020B0604020202020204" pitchFamily="34" charset="0"/>
              </a:rPr>
              <a:t>ŘO IROP </a:t>
            </a:r>
            <a:r>
              <a:rPr lang="cs-CZ" sz="3200" b="1" dirty="0" smtClean="0">
                <a:solidFill>
                  <a:srgbClr val="0070C0"/>
                </a:solidFill>
                <a:latin typeface="Myriad Pro Black"/>
                <a:cs typeface="Arial" panose="020B0604020202020204" pitchFamily="34" charset="0"/>
              </a:rPr>
              <a:t/>
            </a:r>
            <a:br>
              <a:rPr lang="cs-CZ" sz="3200" b="1" dirty="0" smtClean="0">
                <a:solidFill>
                  <a:srgbClr val="0070C0"/>
                </a:solidFill>
                <a:latin typeface="Myriad Pro Black"/>
                <a:cs typeface="Arial" panose="020B0604020202020204" pitchFamily="34" charset="0"/>
              </a:rPr>
            </a:br>
            <a:r>
              <a:rPr lang="cs-CZ" sz="3200" b="1" dirty="0" smtClean="0">
                <a:solidFill>
                  <a:srgbClr val="0070C0"/>
                </a:solidFill>
                <a:latin typeface="Myriad Pro Black"/>
                <a:cs typeface="Arial" panose="020B0604020202020204" pitchFamily="34" charset="0"/>
              </a:rPr>
              <a:t>k </a:t>
            </a:r>
            <a:r>
              <a:rPr lang="cs-CZ" sz="3200" b="1" dirty="0">
                <a:solidFill>
                  <a:srgbClr val="0070C0"/>
                </a:solidFill>
                <a:latin typeface="Myriad Pro Black"/>
                <a:cs typeface="Arial" panose="020B0604020202020204" pitchFamily="34" charset="0"/>
              </a:rPr>
              <a:t>implementaci </a:t>
            </a:r>
            <a:r>
              <a:rPr lang="cs-CZ" sz="3200" b="1" dirty="0" smtClean="0">
                <a:solidFill>
                  <a:srgbClr val="0070C0"/>
                </a:solidFill>
                <a:latin typeface="Myriad Pro Black"/>
                <a:cs typeface="Arial" panose="020B0604020202020204" pitchFamily="34" charset="0"/>
              </a:rPr>
              <a:t>CLLD, verze 1.4</a:t>
            </a:r>
            <a:br>
              <a:rPr lang="cs-CZ" sz="3200" b="1" dirty="0" smtClean="0">
                <a:solidFill>
                  <a:srgbClr val="0070C0"/>
                </a:solidFill>
                <a:latin typeface="Myriad Pro Black"/>
                <a:cs typeface="Arial" panose="020B0604020202020204" pitchFamily="34" charset="0"/>
              </a:rPr>
            </a:br>
            <a:endParaRPr lang="cs-CZ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pl-PL" sz="2500" dirty="0" smtClean="0"/>
              <a:t>Kapitola </a:t>
            </a:r>
            <a:r>
              <a:rPr lang="pl-PL" sz="2500" dirty="0"/>
              <a:t>5 Hodnocení a výběr projektů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doplněna </a:t>
            </a:r>
            <a:r>
              <a:rPr lang="cs-CZ" sz="1800" dirty="0"/>
              <a:t>povinnost na uvedení informace, že MAS při hodnocení a výběru projektů postupuje podle Příručky pro hodnocení integrovaných projektů CLLD a ITI v IROP, která je pro MAS závazná.</a:t>
            </a:r>
          </a:p>
        </p:txBody>
      </p:sp>
    </p:spTree>
    <p:extLst>
      <p:ext uri="{BB962C8B-B14F-4D97-AF65-F5344CB8AC3E}">
        <p14:creationId xmlns:p14="http://schemas.microsoft.com/office/powerpoint/2010/main" val="33152669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pl-PL" sz="2500" dirty="0" smtClean="0"/>
              <a:t>Kapitola </a:t>
            </a:r>
            <a:r>
              <a:rPr lang="pl-PL" sz="2500" dirty="0"/>
              <a:t>5.1 Kontrola formálních náležitostí a přijatelnosti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doplněna </a:t>
            </a:r>
            <a:r>
              <a:rPr lang="cs-CZ" sz="1800" dirty="0"/>
              <a:t>povinnost na proškolení hodnotitelů na hodnocení </a:t>
            </a:r>
            <a:r>
              <a:rPr lang="cs-CZ" sz="1800" dirty="0" err="1"/>
              <a:t>FNaP</a:t>
            </a:r>
            <a:r>
              <a:rPr lang="cs-CZ" sz="1800" dirty="0"/>
              <a:t> a VH.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 doplněn </a:t>
            </a:r>
            <a:r>
              <a:rPr lang="cs-CZ" sz="1800" dirty="0"/>
              <a:t>postup na vyplňování kontrolních listů pro </a:t>
            </a:r>
            <a:r>
              <a:rPr lang="cs-CZ" sz="1800" dirty="0" err="1"/>
              <a:t>FNaP</a:t>
            </a:r>
            <a:r>
              <a:rPr lang="cs-CZ" sz="1800" dirty="0"/>
              <a:t>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upravena </a:t>
            </a:r>
            <a:r>
              <a:rPr lang="cs-CZ" sz="1800" dirty="0"/>
              <a:t>informace o ukončení projektu v případě nedostatečného doplnění projektu v rámci 2. výzvy k doplnění nebo nereagování žadatele na 2. výzvu k doplnění. </a:t>
            </a:r>
          </a:p>
        </p:txBody>
      </p:sp>
    </p:spTree>
    <p:extLst>
      <p:ext uri="{BB962C8B-B14F-4D97-AF65-F5344CB8AC3E}">
        <p14:creationId xmlns:p14="http://schemas.microsoft.com/office/powerpoint/2010/main" val="33243035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pl-PL" sz="2500" dirty="0" smtClean="0"/>
              <a:t>Kapitola </a:t>
            </a:r>
            <a:r>
              <a:rPr lang="pl-PL" sz="2500" dirty="0"/>
              <a:t>5.2 Věcné hodnocení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doplněna </a:t>
            </a:r>
            <a:r>
              <a:rPr lang="cs-CZ" sz="1800" dirty="0"/>
              <a:t>podmínka na zaslání podkladů pro hodnocení pouze těm členům výběrového orgánu, kteří nejsou ve střetu zájmů.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odstraněna </a:t>
            </a:r>
            <a:r>
              <a:rPr lang="cs-CZ" sz="1800" dirty="0"/>
              <a:t>povinnost dodržování podmínky hlasovacích práv hodnoticí komisí.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Byly doplněny </a:t>
            </a:r>
            <a:r>
              <a:rPr lang="cs-CZ" sz="1800" dirty="0"/>
              <a:t>informace do Upozornění, kdy ŘO IROP doporučuje, aby výběr členů hodnoticí komise provedl výběrový orgán z důvodu zajištění transparentnosti. </a:t>
            </a:r>
            <a:endParaRPr lang="cs-CZ" sz="1800" dirty="0" smtClean="0"/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V </a:t>
            </a:r>
            <a:r>
              <a:rPr lang="cs-CZ" sz="1800" dirty="0"/>
              <a:t>případě, že MAS zvolí jako způsob hodnocení aritmetický průměr, je nutné do IP doplnit postup pro zaokrouhlování výsledného počtu bodů jednotlivých kritérií i celkového výsledku věcného hodnocení.</a:t>
            </a:r>
          </a:p>
        </p:txBody>
      </p:sp>
    </p:spTree>
    <p:extLst>
      <p:ext uri="{BB962C8B-B14F-4D97-AF65-F5344CB8AC3E}">
        <p14:creationId xmlns:p14="http://schemas.microsoft.com/office/powerpoint/2010/main" val="28695834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pl-PL" sz="2500" dirty="0" smtClean="0"/>
              <a:t>Kapitola </a:t>
            </a:r>
            <a:r>
              <a:rPr lang="pl-PL" sz="2500" dirty="0"/>
              <a:t>5.3 Výběr projektů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doplněna </a:t>
            </a:r>
            <a:r>
              <a:rPr lang="cs-CZ" sz="1800" dirty="0"/>
              <a:t>povinnost informovat členy rozhodovacího orgánu o všech projektech podaných do výzvy MAS a případně o jejich odstoupení.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 upraven </a:t>
            </a:r>
            <a:r>
              <a:rPr lang="cs-CZ" sz="1800" dirty="0"/>
              <a:t>způsob informování žadatelů o výsledku výběru projektů.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stanovena </a:t>
            </a:r>
            <a:r>
              <a:rPr lang="cs-CZ" sz="1800" dirty="0"/>
              <a:t>povinnost, že navýšení alokace výzvy může být provedeno nejpozději před předáním projektů CRR k </a:t>
            </a:r>
            <a:r>
              <a:rPr lang="cs-CZ" sz="1800" dirty="0" err="1"/>
              <a:t>ZoZ</a:t>
            </a:r>
            <a:r>
              <a:rPr lang="cs-CZ" sz="1800" dirty="0"/>
              <a:t>. </a:t>
            </a:r>
            <a:r>
              <a:rPr lang="cs-CZ" sz="1800" b="1" dirty="0"/>
              <a:t>Po předání projektů k </a:t>
            </a:r>
            <a:r>
              <a:rPr lang="cs-CZ" sz="1800" b="1" dirty="0" err="1"/>
              <a:t>ZoZ</a:t>
            </a:r>
            <a:r>
              <a:rPr lang="cs-CZ" sz="1800" b="1" dirty="0"/>
              <a:t> již není umožněno navyšovat alokaci výzvy, a to ani v případě náhradních projektů.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/>
              <a:t>D</a:t>
            </a:r>
            <a:r>
              <a:rPr lang="cs-CZ" sz="1800" dirty="0" smtClean="0"/>
              <a:t>o </a:t>
            </a:r>
            <a:r>
              <a:rPr lang="cs-CZ" sz="1800" dirty="0"/>
              <a:t>Textové části k převzetí </a:t>
            </a:r>
            <a:r>
              <a:rPr lang="cs-CZ" sz="1800" dirty="0" smtClean="0"/>
              <a:t>byla doplněna </a:t>
            </a:r>
            <a:r>
              <a:rPr lang="cs-CZ" sz="1800" dirty="0"/>
              <a:t>povinnost uvést lhůtu pro vložení zápisu z jednání rozhodovacího orgánu do MS2014+.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Do </a:t>
            </a:r>
            <a:r>
              <a:rPr lang="cs-CZ" sz="1800" dirty="0"/>
              <a:t>Upozornění </a:t>
            </a:r>
            <a:r>
              <a:rPr lang="cs-CZ" sz="1800" dirty="0" smtClean="0"/>
              <a:t>byl doplněn </a:t>
            </a:r>
            <a:r>
              <a:rPr lang="cs-CZ" sz="1800" dirty="0"/>
              <a:t>postup pro jednání rozhodovacího orgánu při navyšování alokace výzvy a schvalování projektů. </a:t>
            </a:r>
            <a:r>
              <a:rPr lang="cs-CZ" sz="1800" dirty="0" smtClean="0">
                <a:solidFill>
                  <a:schemeClr val="tx1"/>
                </a:solidFill>
              </a:rPr>
              <a:t>Dále byla doplněna </a:t>
            </a:r>
            <a:r>
              <a:rPr lang="cs-CZ" sz="1800" dirty="0"/>
              <a:t>informace, kdy není nutné provést nový výběr projektů.</a:t>
            </a:r>
          </a:p>
        </p:txBody>
      </p:sp>
    </p:spTree>
    <p:extLst>
      <p:ext uri="{BB962C8B-B14F-4D97-AF65-F5344CB8AC3E}">
        <p14:creationId xmlns:p14="http://schemas.microsoft.com/office/powerpoint/2010/main" val="15459424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pl-PL" sz="2500" dirty="0" smtClean="0"/>
              <a:t>Kapitola </a:t>
            </a:r>
            <a:r>
              <a:rPr lang="pl-PL" sz="2500" dirty="0"/>
              <a:t>6 Přezkum hodnocení projektů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 doplněn </a:t>
            </a:r>
            <a:r>
              <a:rPr lang="cs-CZ" sz="1800" dirty="0"/>
              <a:t>požadavek na uvedení odpovědnosti a lhůty za vložení zápisu z jednání kontrolního orgánu MAS do MS2014+.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doplněna </a:t>
            </a:r>
            <a:r>
              <a:rPr lang="cs-CZ" sz="1800" dirty="0"/>
              <a:t>povinnost uvedení informace, že se MAS při přezkumu hodnocení a opravném hodnocení řídí Příručkou pro hodnocení integrovaných projektů CLLD a ITI v IROP.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doplněna </a:t>
            </a:r>
            <a:r>
              <a:rPr lang="cs-CZ" sz="1800" dirty="0"/>
              <a:t>informace z Obecných pravidel, že žadatel má možnost v průběhu lhůty na podání žádosti o přezkum tuto žádost stáhnout a podat znovu.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doplněna </a:t>
            </a:r>
            <a:r>
              <a:rPr lang="cs-CZ" sz="1800" dirty="0"/>
              <a:t>formulace, že opravné hodnocení se řídí stejnými pravidly a probíhá ve stejných lhůtách uvedených v kapitole Hodnocení a výběr projektů IP.</a:t>
            </a:r>
          </a:p>
        </p:txBody>
      </p:sp>
    </p:spTree>
    <p:extLst>
      <p:ext uri="{BB962C8B-B14F-4D97-AF65-F5344CB8AC3E}">
        <p14:creationId xmlns:p14="http://schemas.microsoft.com/office/powerpoint/2010/main" val="21515664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cs-CZ" sz="2500" dirty="0"/>
              <a:t>Kapitola 7 Postupy pro posuzování změn, </a:t>
            </a:r>
            <a:r>
              <a:rPr lang="cs-CZ" sz="2500" dirty="0" smtClean="0"/>
              <a:t>úprav </a:t>
            </a:r>
            <a:r>
              <a:rPr lang="cs-CZ" sz="2500" dirty="0"/>
              <a:t>a přehodnocení </a:t>
            </a:r>
            <a:r>
              <a:rPr lang="cs-CZ" sz="2500" dirty="0" smtClean="0"/>
              <a:t>projektů</a:t>
            </a:r>
            <a:endParaRPr lang="cs-CZ" sz="25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 lnSpcReduction="10000"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Kapitola byla kompletně přepracována.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Vznikly kap. 7.1, 7.2 a 7.3.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MAS se ve svých IP odkazuje na kap. 7.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dirty="0" smtClean="0"/>
              <a:t>Byly upraveny postupy pro </a:t>
            </a:r>
            <a:r>
              <a:rPr lang="cs-CZ" sz="1800" dirty="0"/>
              <a:t>přehodnocování po vydání prvního právního aktu a pro neohlášené </a:t>
            </a:r>
            <a:r>
              <a:rPr lang="cs-CZ" sz="1800" dirty="0" smtClean="0"/>
              <a:t>změny.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dirty="0" smtClean="0"/>
              <a:t>Byla přidána povinnost zpracovávat k vyjádření se ke změnám v projektech a k vlivu na výběr projektu a hodnocení MAS </a:t>
            </a:r>
            <a:r>
              <a:rPr lang="cs-CZ" sz="1800" dirty="0"/>
              <a:t>o</a:t>
            </a:r>
            <a:r>
              <a:rPr lang="cs-CZ" sz="1800" dirty="0" smtClean="0"/>
              <a:t>rientační KL: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smtClean="0"/>
              <a:t>Jedná </a:t>
            </a:r>
            <a:r>
              <a:rPr lang="cs-CZ" sz="1800" dirty="0"/>
              <a:t>se o standardní kontrolní list k hodnocení, který slouží jako pomůcka pro posouzení vlivu změny projektu na výběr projektu MAS. </a:t>
            </a:r>
            <a:endParaRPr lang="cs-CZ" sz="1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smtClean="0"/>
              <a:t>Orientační </a:t>
            </a:r>
            <a:r>
              <a:rPr lang="cs-CZ" sz="1800" dirty="0"/>
              <a:t>kontrolní list bude upraven s aktuálním datem k vyjádření MAS a označen </a:t>
            </a:r>
            <a:r>
              <a:rPr lang="cs-CZ" sz="1800" i="1" dirty="0"/>
              <a:t>„Orientační KL pro </a:t>
            </a:r>
            <a:r>
              <a:rPr lang="cs-CZ" sz="1800" i="1" dirty="0" err="1"/>
              <a:t>FNaP</a:t>
            </a:r>
            <a:r>
              <a:rPr lang="cs-CZ" sz="1800" i="1" dirty="0"/>
              <a:t> k vyjádření MAS“</a:t>
            </a:r>
            <a:r>
              <a:rPr lang="cs-CZ" sz="1800" dirty="0"/>
              <a:t> nebo </a:t>
            </a:r>
            <a:r>
              <a:rPr lang="cs-CZ" sz="1800" i="1" dirty="0"/>
              <a:t>„Orientační KL pro VH k vyjádření MAS“</a:t>
            </a:r>
            <a:r>
              <a:rPr lang="cs-CZ" sz="1800" dirty="0"/>
              <a:t>. </a:t>
            </a:r>
            <a:endParaRPr lang="cs-CZ" sz="1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smtClean="0"/>
              <a:t>Pokud </a:t>
            </a:r>
            <a:r>
              <a:rPr lang="cs-CZ" sz="1800" dirty="0"/>
              <a:t>u kritéria zůstává původní hodnocení kritéria, znamená to, že změna na toto kritérium nemá vliv, pokud vliv má nebo může mít, bude u daného kritéria uvedeno „má nebo může mít vliv“ včetně odůvodnění.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pPr lvl="0">
              <a:buFont typeface="Courier New" panose="02070309020205020404" pitchFamily="49" charset="0"/>
              <a:buChar char="o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67381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cs-CZ" sz="2500" dirty="0"/>
              <a:t>Kapitola 7 Postupy pro posuzování změn, úprav a přehodnocení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b="1" dirty="0" smtClean="0"/>
              <a:t>Důvody pro aktualizaci a zpracování kap. 7.1, 7.2 a 7.3:</a:t>
            </a:r>
          </a:p>
          <a:p>
            <a:pPr lvl="1"/>
            <a:r>
              <a:rPr lang="cs-CZ" sz="1800" dirty="0" smtClean="0"/>
              <a:t>Sladit postupy pro individuální a integrované projekty.</a:t>
            </a:r>
          </a:p>
          <a:p>
            <a:pPr lvl="1"/>
            <a:r>
              <a:rPr lang="cs-CZ" sz="1800" dirty="0" smtClean="0"/>
              <a:t>Propojit informace a postupy uvedené v kap. 7 Minimálních požadavků s kap. 14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</a:rPr>
              <a:t>Příručky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</a:rPr>
              <a:t>pro hodnocení </a:t>
            </a:r>
            <a:r>
              <a:rPr lang="cs-CZ" sz="1800" dirty="0" err="1">
                <a:solidFill>
                  <a:schemeClr val="bg2">
                    <a:lumMod val="25000"/>
                  </a:schemeClr>
                </a:solidFill>
              </a:rPr>
              <a:t>int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</a:rPr>
              <a:t>. projektů CLLD a ITI v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</a:rPr>
              <a:t>IROP.</a:t>
            </a:r>
            <a:endParaRPr lang="cs-CZ" sz="1800" dirty="0" smtClean="0"/>
          </a:p>
          <a:p>
            <a:pPr lvl="1"/>
            <a:r>
              <a:rPr lang="cs-CZ" sz="1800" dirty="0" smtClean="0"/>
              <a:t>Nastavit dosud neupravené postupy pro přehodnocování po vydání prvního právního aktu a pro neohlášené změny.</a:t>
            </a:r>
          </a:p>
          <a:p>
            <a:pPr lvl="1"/>
            <a:r>
              <a:rPr lang="cs-CZ" sz="1800" dirty="0" smtClean="0"/>
              <a:t>Některé úpravy lze řešit formálním doplněním nikoli samotným přehodnocením.</a:t>
            </a:r>
          </a:p>
          <a:p>
            <a:pPr lvl="1"/>
            <a:r>
              <a:rPr lang="cs-CZ" sz="1800" dirty="0" smtClean="0"/>
              <a:t>Zpracováním orientačního KL pro hodnocení bude ověřeno, že byl vliv na hodnocení opravdu prověřen a některá kritéria nebyla opomenuta – má vliv na další administraci projektu.</a:t>
            </a:r>
          </a:p>
          <a:p>
            <a:pPr lvl="1"/>
            <a:r>
              <a:rPr lang="cs-CZ" sz="1800" dirty="0" smtClean="0"/>
              <a:t>Přehodnocování pouze formou přepracování KL sníží administrativní zátěž pro projekty v realizaci a udržitelnosti; z důvodu technických možností v MS2014+.</a:t>
            </a:r>
          </a:p>
          <a:p>
            <a:pPr lvl="1"/>
            <a:r>
              <a:rPr lang="cs-CZ" sz="1800" dirty="0" smtClean="0"/>
              <a:t>Rozlišovat postupy pro přehodnocování před vydáním PA a po vydání PA.</a:t>
            </a:r>
          </a:p>
          <a:p>
            <a:pPr lvl="1"/>
            <a:endParaRPr lang="cs-CZ" sz="1800" b="1" dirty="0"/>
          </a:p>
          <a:p>
            <a:pPr marL="0" indent="0">
              <a:buNone/>
            </a:pP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662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cs-CZ" sz="2500" dirty="0" smtClean="0"/>
              <a:t>Obsah kap. 7.1</a:t>
            </a:r>
            <a:endParaRPr lang="cs-CZ" sz="25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1800" b="1" dirty="0"/>
              <a:t>7.1 Změnové řízení projektů</a:t>
            </a:r>
          </a:p>
          <a:p>
            <a:pPr lvl="1"/>
            <a:r>
              <a:rPr lang="cs-CZ" sz="1800" dirty="0"/>
              <a:t>7.1.1 Postup administrace Žádosti o změnu</a:t>
            </a:r>
          </a:p>
          <a:p>
            <a:pPr lvl="2"/>
            <a:r>
              <a:rPr lang="cs-CZ" sz="1800" dirty="0"/>
              <a:t>7.1.1.1 Postup administrace </a:t>
            </a:r>
            <a:r>
              <a:rPr lang="cs-CZ" sz="1800" dirty="0" err="1"/>
              <a:t>ŽoZ</a:t>
            </a:r>
            <a:r>
              <a:rPr lang="cs-CZ" sz="1800" dirty="0"/>
              <a:t> předložené </a:t>
            </a:r>
            <a:r>
              <a:rPr lang="cs-CZ" sz="1800" u="sng" dirty="0"/>
              <a:t>před vydáním</a:t>
            </a:r>
            <a:r>
              <a:rPr lang="cs-CZ" sz="1800" dirty="0"/>
              <a:t> prvního právního aktu</a:t>
            </a:r>
          </a:p>
          <a:p>
            <a:pPr lvl="2"/>
            <a:r>
              <a:rPr lang="cs-CZ" sz="1800" dirty="0"/>
              <a:t>7.1.1.2 Postup administrace </a:t>
            </a:r>
            <a:r>
              <a:rPr lang="cs-CZ" sz="1800" dirty="0" err="1"/>
              <a:t>ŽoZ</a:t>
            </a:r>
            <a:r>
              <a:rPr lang="cs-CZ" sz="1800" dirty="0"/>
              <a:t> předložené </a:t>
            </a:r>
            <a:r>
              <a:rPr lang="cs-CZ" sz="1800" u="sng" dirty="0"/>
              <a:t>po vydání</a:t>
            </a:r>
            <a:r>
              <a:rPr lang="cs-CZ" sz="1800" dirty="0"/>
              <a:t> prvního právního aktu</a:t>
            </a:r>
          </a:p>
          <a:p>
            <a:pPr lvl="1"/>
            <a:r>
              <a:rPr lang="cs-CZ" sz="1800" dirty="0"/>
              <a:t>7.1.2 Neoznámené změny</a:t>
            </a:r>
          </a:p>
          <a:p>
            <a:pPr lvl="1"/>
            <a:r>
              <a:rPr lang="cs-CZ" sz="1800" dirty="0"/>
              <a:t>7.1.3 Postup pro přehodnocení věcného hodnocení u změn projektů</a:t>
            </a:r>
          </a:p>
          <a:p>
            <a:pPr lvl="2"/>
            <a:r>
              <a:rPr lang="cs-CZ" sz="1800" dirty="0"/>
              <a:t>7.1.3.1 Postup pro </a:t>
            </a:r>
            <a:r>
              <a:rPr lang="cs-CZ" sz="1800" dirty="0" err="1"/>
              <a:t>ŽoZ</a:t>
            </a:r>
            <a:r>
              <a:rPr lang="cs-CZ" sz="1800" dirty="0"/>
              <a:t> podané </a:t>
            </a:r>
            <a:r>
              <a:rPr lang="cs-CZ" sz="1800" u="sng" dirty="0"/>
              <a:t>před vydáním</a:t>
            </a:r>
            <a:r>
              <a:rPr lang="cs-CZ" sz="1800" dirty="0"/>
              <a:t> prvního právního aktu</a:t>
            </a:r>
          </a:p>
          <a:p>
            <a:pPr lvl="2"/>
            <a:r>
              <a:rPr lang="cs-CZ" sz="1800" dirty="0"/>
              <a:t>7.1.3.2 Postup pro </a:t>
            </a:r>
            <a:r>
              <a:rPr lang="cs-CZ" sz="1800" dirty="0" err="1"/>
              <a:t>ŽoZ</a:t>
            </a:r>
            <a:r>
              <a:rPr lang="cs-CZ" sz="1800" dirty="0"/>
              <a:t> podané </a:t>
            </a:r>
            <a:r>
              <a:rPr lang="cs-CZ" sz="1800" u="sng" dirty="0"/>
              <a:t>po vydání</a:t>
            </a:r>
            <a:r>
              <a:rPr lang="cs-CZ" sz="1800" dirty="0"/>
              <a:t> prvního právního aktu a pro neoznámené změny</a:t>
            </a:r>
          </a:p>
          <a:p>
            <a:pPr marL="0" indent="0">
              <a:buNone/>
            </a:pP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004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cs-CZ" sz="2500" dirty="0" smtClean="0"/>
              <a:t>Obsah kap. 7.2</a:t>
            </a:r>
            <a:endParaRPr lang="cs-CZ" sz="25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1800" b="1" dirty="0" smtClean="0"/>
              <a:t>7.2 </a:t>
            </a:r>
            <a:r>
              <a:rPr lang="cs-CZ" sz="1800" b="1" dirty="0"/>
              <a:t>Přehodnocení </a:t>
            </a:r>
            <a:r>
              <a:rPr lang="cs-CZ" sz="1800" b="1" dirty="0" smtClean="0"/>
              <a:t>a úpravy integrovaných </a:t>
            </a:r>
            <a:r>
              <a:rPr lang="cs-CZ" sz="1800" b="1" dirty="0"/>
              <a:t>projektů </a:t>
            </a:r>
            <a:r>
              <a:rPr lang="cs-CZ" sz="1800" b="1" u="sng" dirty="0" smtClean="0"/>
              <a:t>před vydáním</a:t>
            </a:r>
            <a:r>
              <a:rPr lang="cs-CZ" sz="1800" b="1" dirty="0" smtClean="0"/>
              <a:t> </a:t>
            </a:r>
            <a:r>
              <a:rPr lang="cs-CZ" sz="1800" b="1" dirty="0"/>
              <a:t>prvního právního aktu</a:t>
            </a:r>
          </a:p>
          <a:p>
            <a:pPr lvl="1"/>
            <a:r>
              <a:rPr lang="cs-CZ" sz="1800" dirty="0" smtClean="0"/>
              <a:t>7.2.1 Ukončené hodnocení CRR</a:t>
            </a:r>
          </a:p>
          <a:p>
            <a:pPr lvl="1"/>
            <a:r>
              <a:rPr lang="cs-CZ" sz="1800" dirty="0" smtClean="0"/>
              <a:t>7.2.2 Identifikované </a:t>
            </a:r>
            <a:r>
              <a:rPr lang="cs-CZ" sz="1800" dirty="0"/>
              <a:t>chybné hodnocení nebo pochybnost o správnosti hodnocení </a:t>
            </a:r>
            <a:r>
              <a:rPr lang="cs-CZ" sz="1800" dirty="0" smtClean="0"/>
              <a:t>a výběru projektů</a:t>
            </a:r>
          </a:p>
          <a:p>
            <a:pPr lvl="1"/>
            <a:r>
              <a:rPr lang="cs-CZ" sz="1800" dirty="0" smtClean="0"/>
              <a:t>7.2.3 Postup pro provedení přehodnocení</a:t>
            </a:r>
            <a:endParaRPr lang="cs-CZ" sz="1800" dirty="0"/>
          </a:p>
          <a:p>
            <a:pPr lvl="1"/>
            <a:r>
              <a:rPr lang="cs-CZ" sz="1800" dirty="0" smtClean="0"/>
              <a:t>7.2.4 Opakování výběru projektů MAS</a:t>
            </a:r>
          </a:p>
          <a:p>
            <a:pPr lvl="1"/>
            <a:r>
              <a:rPr lang="cs-CZ" sz="1800" dirty="0" smtClean="0"/>
              <a:t>7.2.5 Oprava dokumentů v přílohách hodnocení v MS2014+</a:t>
            </a:r>
            <a:endParaRPr lang="cs-CZ" sz="1800" dirty="0"/>
          </a:p>
          <a:p>
            <a:pPr lvl="2"/>
            <a:endParaRPr lang="cs-CZ" sz="1800" b="1" dirty="0"/>
          </a:p>
          <a:p>
            <a:pPr marL="0" indent="0">
              <a:buNone/>
            </a:pP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70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cs-CZ" sz="2500" dirty="0" smtClean="0"/>
              <a:t>Obsah kap. 7.3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1800" b="1" dirty="0" smtClean="0"/>
              <a:t>7.3 </a:t>
            </a:r>
            <a:r>
              <a:rPr lang="cs-CZ" sz="1800" b="1" dirty="0"/>
              <a:t>Přehodnocení </a:t>
            </a:r>
            <a:r>
              <a:rPr lang="cs-CZ" sz="1800" b="1" dirty="0" smtClean="0"/>
              <a:t>integrovaných </a:t>
            </a:r>
            <a:r>
              <a:rPr lang="cs-CZ" sz="1800" b="1" dirty="0"/>
              <a:t>projektů </a:t>
            </a:r>
            <a:r>
              <a:rPr lang="cs-CZ" sz="1800" b="1" u="sng" dirty="0"/>
              <a:t>po vydání</a:t>
            </a:r>
            <a:r>
              <a:rPr lang="cs-CZ" sz="1800" b="1" dirty="0"/>
              <a:t> prvního právního aktu</a:t>
            </a:r>
          </a:p>
          <a:p>
            <a:pPr lvl="1"/>
            <a:r>
              <a:rPr lang="cs-CZ" sz="1800" dirty="0" smtClean="0"/>
              <a:t>7.3.1 </a:t>
            </a:r>
            <a:r>
              <a:rPr lang="cs-CZ" sz="1800" dirty="0"/>
              <a:t>Identifikované chybné hodnocení nebo pochybnost o správnosti hodnocení </a:t>
            </a:r>
          </a:p>
          <a:p>
            <a:pPr lvl="1"/>
            <a:r>
              <a:rPr lang="cs-CZ" sz="1800" dirty="0" smtClean="0"/>
              <a:t>7.3.2 Postup </a:t>
            </a:r>
            <a:r>
              <a:rPr lang="cs-CZ" sz="1800" dirty="0"/>
              <a:t>provedení přehodnocení </a:t>
            </a:r>
            <a:r>
              <a:rPr lang="cs-CZ" sz="1800" dirty="0" smtClean="0"/>
              <a:t>MAS</a:t>
            </a:r>
            <a:endParaRPr lang="cs-CZ" sz="1800" dirty="0"/>
          </a:p>
          <a:p>
            <a:pPr lvl="2"/>
            <a:r>
              <a:rPr lang="cs-CZ" sz="1800" dirty="0" smtClean="0"/>
              <a:t>7.3.2.1 </a:t>
            </a:r>
            <a:r>
              <a:rPr lang="cs-CZ" sz="1800" dirty="0"/>
              <a:t>Postup pro přehodnocení </a:t>
            </a:r>
            <a:r>
              <a:rPr lang="cs-CZ" sz="1800" dirty="0" err="1"/>
              <a:t>FNaP</a:t>
            </a:r>
            <a:r>
              <a:rPr lang="cs-CZ" sz="1800" dirty="0"/>
              <a:t> </a:t>
            </a:r>
            <a:r>
              <a:rPr lang="cs-CZ" sz="1800" dirty="0" smtClean="0"/>
              <a:t>MAS</a:t>
            </a:r>
            <a:endParaRPr lang="cs-CZ" sz="1800" dirty="0"/>
          </a:p>
          <a:p>
            <a:pPr lvl="3"/>
            <a:r>
              <a:rPr lang="cs-CZ" sz="1800" dirty="0" smtClean="0"/>
              <a:t>7.3.2.1.1 </a:t>
            </a:r>
            <a:r>
              <a:rPr lang="cs-CZ" sz="1800" dirty="0"/>
              <a:t>Postup doplnění projektu při přehodnocení </a:t>
            </a:r>
            <a:r>
              <a:rPr lang="cs-CZ" sz="1800" dirty="0" err="1"/>
              <a:t>FNaP</a:t>
            </a:r>
            <a:r>
              <a:rPr lang="cs-CZ" sz="1800" dirty="0"/>
              <a:t> </a:t>
            </a:r>
            <a:r>
              <a:rPr lang="cs-CZ" sz="1800" u="sng" dirty="0"/>
              <a:t>po vydání</a:t>
            </a:r>
            <a:r>
              <a:rPr lang="cs-CZ" sz="1800" dirty="0"/>
              <a:t> prvního právního aktu</a:t>
            </a:r>
          </a:p>
          <a:p>
            <a:pPr lvl="2"/>
            <a:r>
              <a:rPr lang="cs-CZ" sz="1800" dirty="0" smtClean="0"/>
              <a:t>7.3.2.2 </a:t>
            </a:r>
            <a:r>
              <a:rPr lang="cs-CZ" sz="1800" dirty="0"/>
              <a:t>Postup pro přehodnocení VH </a:t>
            </a:r>
            <a:r>
              <a:rPr lang="cs-CZ" sz="1800" dirty="0" smtClean="0"/>
              <a:t>MAS</a:t>
            </a:r>
            <a:endParaRPr lang="cs-CZ" sz="1800" dirty="0"/>
          </a:p>
          <a:p>
            <a:pPr lvl="2"/>
            <a:r>
              <a:rPr lang="cs-CZ" sz="1800" dirty="0"/>
              <a:t>7.3.2.3 Postup pro opakování výběru projektů</a:t>
            </a:r>
          </a:p>
          <a:p>
            <a:pPr marL="457200" lvl="1" indent="0">
              <a:buNone/>
            </a:pPr>
            <a:endParaRPr lang="cs-CZ" sz="1800" b="1" dirty="0"/>
          </a:p>
          <a:p>
            <a:pPr lvl="2"/>
            <a:endParaRPr lang="cs-CZ" sz="1800" b="1" dirty="0"/>
          </a:p>
          <a:p>
            <a:pPr marL="0" indent="0">
              <a:buNone/>
            </a:pP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563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/>
            </a:r>
            <a:br>
              <a:rPr lang="cs-CZ" sz="2400" dirty="0"/>
            </a:br>
            <a:r>
              <a:rPr lang="cs-CZ" sz="2500" dirty="0" smtClean="0"/>
              <a:t>Minimální požadavky </a:t>
            </a:r>
            <a:r>
              <a:rPr lang="cs-CZ" sz="2500" dirty="0"/>
              <a:t>ŘO IROP </a:t>
            </a:r>
            <a:r>
              <a:rPr lang="cs-CZ" sz="2500" dirty="0" smtClean="0"/>
              <a:t>k </a:t>
            </a:r>
            <a:r>
              <a:rPr lang="cs-CZ" sz="2500" dirty="0"/>
              <a:t>implementaci CLLD</a:t>
            </a:r>
            <a:br>
              <a:rPr lang="cs-CZ" sz="2500" dirty="0"/>
            </a:br>
            <a:endParaRPr lang="cs-CZ" sz="25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 fontScale="92500"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2100" b="1" dirty="0" smtClean="0"/>
              <a:t>Minimální požadavky ŘO IROP k implementaci CLLD, verze 1.4</a:t>
            </a:r>
          </a:p>
          <a:p>
            <a:pPr lvl="1"/>
            <a:r>
              <a:rPr lang="cs-CZ" sz="2100" b="1" dirty="0" smtClean="0"/>
              <a:t>Platnost od 24. 7. 2020</a:t>
            </a:r>
          </a:p>
          <a:p>
            <a:pPr lvl="1"/>
            <a:r>
              <a:rPr lang="cs-CZ" sz="2100" b="1" dirty="0" smtClean="0">
                <a:solidFill>
                  <a:schemeClr val="bg2">
                    <a:lumMod val="25000"/>
                  </a:schemeClr>
                </a:solidFill>
              </a:rPr>
              <a:t>Účinnost od 1. 9. 2020</a:t>
            </a:r>
            <a:endParaRPr lang="cs-CZ" sz="21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100" dirty="0" smtClean="0">
                <a:solidFill>
                  <a:schemeClr val="bg2">
                    <a:lumMod val="25000"/>
                  </a:schemeClr>
                </a:solidFill>
              </a:rPr>
              <a:t>Platnost </a:t>
            </a:r>
            <a:r>
              <a:rPr lang="cs-CZ" sz="2100" dirty="0">
                <a:solidFill>
                  <a:schemeClr val="bg2">
                    <a:lumMod val="25000"/>
                  </a:schemeClr>
                </a:solidFill>
              </a:rPr>
              <a:t>IP MAS aktualizovaných podle Minimálních požadavků ŘO IROP k implementaci CLLD, verze 1.4, může být stanovena nejdříve od 1. 9. </a:t>
            </a:r>
            <a:r>
              <a:rPr lang="cs-CZ" sz="2100" dirty="0" smtClean="0">
                <a:solidFill>
                  <a:schemeClr val="bg2">
                    <a:lumMod val="25000"/>
                  </a:schemeClr>
                </a:solidFill>
              </a:rPr>
              <a:t>2020.</a:t>
            </a:r>
            <a:endParaRPr lang="cs-CZ" sz="21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100" dirty="0">
                <a:solidFill>
                  <a:schemeClr val="bg2">
                    <a:lumMod val="25000"/>
                  </a:schemeClr>
                </a:solidFill>
              </a:rPr>
              <a:t>MAS při aktualizaci svých interních postupů (IP</a:t>
            </a:r>
            <a:r>
              <a:rPr lang="cs-CZ" sz="2100" dirty="0" smtClean="0">
                <a:solidFill>
                  <a:schemeClr val="bg2">
                    <a:lumMod val="25000"/>
                  </a:schemeClr>
                </a:solidFill>
              </a:rPr>
              <a:t>) bude </a:t>
            </a:r>
            <a:r>
              <a:rPr lang="cs-CZ" sz="2100" dirty="0">
                <a:solidFill>
                  <a:schemeClr val="bg2">
                    <a:lumMod val="25000"/>
                  </a:schemeClr>
                </a:solidFill>
              </a:rPr>
              <a:t>do svých IP </a:t>
            </a:r>
            <a:r>
              <a:rPr lang="cs-CZ" sz="2100" dirty="0" smtClean="0">
                <a:solidFill>
                  <a:schemeClr val="bg2">
                    <a:lumMod val="25000"/>
                  </a:schemeClr>
                </a:solidFill>
              </a:rPr>
              <a:t>přebírat Textovou </a:t>
            </a:r>
            <a:r>
              <a:rPr lang="cs-CZ" sz="2100" dirty="0">
                <a:solidFill>
                  <a:schemeClr val="bg2">
                    <a:lumMod val="25000"/>
                  </a:schemeClr>
                </a:solidFill>
              </a:rPr>
              <a:t>část k převzetí, resp. Závazný postup, a za „XXX“ a „X“ </a:t>
            </a:r>
            <a:r>
              <a:rPr lang="cs-CZ" sz="2100" dirty="0" smtClean="0">
                <a:solidFill>
                  <a:schemeClr val="bg2">
                    <a:lumMod val="25000"/>
                  </a:schemeClr>
                </a:solidFill>
              </a:rPr>
              <a:t>doplní </a:t>
            </a:r>
            <a:r>
              <a:rPr lang="cs-CZ" sz="2100" dirty="0">
                <a:solidFill>
                  <a:schemeClr val="bg2">
                    <a:lumMod val="25000"/>
                  </a:schemeClr>
                </a:solidFill>
              </a:rPr>
              <a:t>požadované informace, a to tak, aby byly v souladu s interní dokumentací MAS (Statut, Stanovy, Jednací řády apod.). </a:t>
            </a:r>
            <a:endParaRPr lang="cs-CZ" sz="21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100" dirty="0" smtClean="0">
                <a:solidFill>
                  <a:schemeClr val="bg2">
                    <a:lumMod val="25000"/>
                  </a:schemeClr>
                </a:solidFill>
              </a:rPr>
              <a:t>Kapitoly</a:t>
            </a:r>
            <a:r>
              <a:rPr lang="cs-CZ" sz="2100" dirty="0">
                <a:solidFill>
                  <a:schemeClr val="bg2">
                    <a:lumMod val="25000"/>
                  </a:schemeClr>
                </a:solidFill>
              </a:rPr>
              <a:t>, ve kterých není Textová část k převzetí, MAS vypracovává podle požadavků uvedených v modrých rámečcích. </a:t>
            </a:r>
          </a:p>
        </p:txBody>
      </p:sp>
    </p:spTree>
    <p:extLst>
      <p:ext uri="{BB962C8B-B14F-4D97-AF65-F5344CB8AC3E}">
        <p14:creationId xmlns:p14="http://schemas.microsoft.com/office/powerpoint/2010/main" val="18214506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cs-CZ" sz="2500" dirty="0" smtClean="0"/>
              <a:t>Postupy v kap. 7 – 7.1, 7.2 a 7.3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b="1" dirty="0" smtClean="0"/>
              <a:t>Viz zpracovaná schémata pro jednotlivé kapitoly</a:t>
            </a:r>
          </a:p>
          <a:p>
            <a:pPr lvl="1"/>
            <a:r>
              <a:rPr lang="cs-CZ" sz="1800" dirty="0" smtClean="0"/>
              <a:t>7.1 Změnové řízení projektů</a:t>
            </a:r>
          </a:p>
          <a:p>
            <a:pPr lvl="1"/>
            <a:r>
              <a:rPr lang="cs-CZ" sz="1800" dirty="0" smtClean="0"/>
              <a:t>7.2 Přehodnocení a úpravy integrovaných projektů před vydáním prvního právního aktu</a:t>
            </a:r>
          </a:p>
          <a:p>
            <a:pPr lvl="1"/>
            <a:r>
              <a:rPr lang="cs-CZ" sz="1800" dirty="0" smtClean="0"/>
              <a:t>7.</a:t>
            </a:r>
            <a:r>
              <a:rPr lang="cs-CZ" sz="1800" dirty="0"/>
              <a:t>3</a:t>
            </a:r>
            <a:r>
              <a:rPr lang="cs-CZ" sz="1800" dirty="0" smtClean="0"/>
              <a:t> Přehodnocení integrovaných projektů po vydání prvního právního aktu</a:t>
            </a:r>
          </a:p>
          <a:p>
            <a:pPr lvl="1"/>
            <a:endParaRPr lang="cs-CZ" sz="1800" b="1" dirty="0"/>
          </a:p>
          <a:p>
            <a:pPr marL="0" indent="0">
              <a:buNone/>
            </a:pP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353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pl-PL" sz="2500" dirty="0" smtClean="0"/>
              <a:t>Kapitola </a:t>
            </a:r>
            <a:r>
              <a:rPr lang="pl-PL" sz="2500" dirty="0"/>
              <a:t>8 Opatření proti střetu zájmů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Do </a:t>
            </a:r>
            <a:r>
              <a:rPr lang="cs-CZ" sz="1800" dirty="0"/>
              <a:t>modrého rámečku byly podrobně rozepsány postupy pro zamezení střetu zájmů z MPŘVHP.</a:t>
            </a:r>
          </a:p>
        </p:txBody>
      </p:sp>
    </p:spTree>
    <p:extLst>
      <p:ext uri="{BB962C8B-B14F-4D97-AF65-F5344CB8AC3E}">
        <p14:creationId xmlns:p14="http://schemas.microsoft.com/office/powerpoint/2010/main" val="33623461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pl-PL" sz="2500" dirty="0" smtClean="0"/>
              <a:t>Kapitola </a:t>
            </a:r>
            <a:r>
              <a:rPr lang="pl-PL" sz="2500" dirty="0"/>
              <a:t>9 Auditní stopa, archivace, spolupráce s externími subjekty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Byly u</a:t>
            </a:r>
            <a:r>
              <a:rPr lang="pt-BR" sz="1800" dirty="0" smtClean="0"/>
              <a:t>prav</a:t>
            </a:r>
            <a:r>
              <a:rPr lang="cs-CZ" sz="1800" dirty="0" err="1" smtClean="0"/>
              <a:t>eny</a:t>
            </a:r>
            <a:r>
              <a:rPr lang="pt-BR" sz="1800" dirty="0" smtClean="0"/>
              <a:t> </a:t>
            </a:r>
            <a:r>
              <a:rPr lang="pt-BR" sz="1800" dirty="0"/>
              <a:t>lhůty pro informování MAS o výsledcích kontroly.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910064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it-IT" sz="2500" dirty="0" smtClean="0"/>
              <a:t>Kapitola </a:t>
            </a:r>
            <a:r>
              <a:rPr lang="it-IT" sz="2500" dirty="0"/>
              <a:t>10 Nesrovnalosti a stížnosti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>
                <a:solidFill>
                  <a:schemeClr val="tx1"/>
                </a:solidFill>
              </a:rPr>
              <a:t>Do modrého rámečku byla </a:t>
            </a:r>
            <a:r>
              <a:rPr lang="cs-CZ" sz="1800" dirty="0" smtClean="0"/>
              <a:t>doplněna </a:t>
            </a:r>
            <a:r>
              <a:rPr lang="cs-CZ" sz="1800" dirty="0"/>
              <a:t>textace pro uvedení lhůty pro vyřízení ostatních </a:t>
            </a:r>
            <a:r>
              <a:rPr lang="cs-CZ" sz="1800" dirty="0" smtClean="0"/>
              <a:t>stížností.</a:t>
            </a:r>
            <a:endParaRPr lang="cs-CZ" sz="18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doplněna </a:t>
            </a:r>
            <a:r>
              <a:rPr lang="cs-CZ" sz="1800" dirty="0"/>
              <a:t>možnost, že za evidence stížností může být zodpovědná jiná osoba než kontrolní orgán. Za vyřizování stížností je však vždy zodpovědný kontrolní orgán.</a:t>
            </a:r>
          </a:p>
        </p:txBody>
      </p:sp>
    </p:spTree>
    <p:extLst>
      <p:ext uri="{BB962C8B-B14F-4D97-AF65-F5344CB8AC3E}">
        <p14:creationId xmlns:p14="http://schemas.microsoft.com/office/powerpoint/2010/main" val="11595167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pl-PL" sz="2500" dirty="0" smtClean="0"/>
              <a:t>Kapitola </a:t>
            </a:r>
            <a:r>
              <a:rPr lang="pl-PL" sz="2500" dirty="0"/>
              <a:t>11 Komunikace s žadateli a partnery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doplněna </a:t>
            </a:r>
            <a:r>
              <a:rPr lang="cs-CZ" sz="1800" dirty="0"/>
              <a:t>povinnost uvést odpovědnost za vytvoření zápisu z osobní konzultace s žadatelem/žadateli.</a:t>
            </a:r>
          </a:p>
        </p:txBody>
      </p:sp>
    </p:spTree>
    <p:extLst>
      <p:ext uri="{BB962C8B-B14F-4D97-AF65-F5344CB8AC3E}">
        <p14:creationId xmlns:p14="http://schemas.microsoft.com/office/powerpoint/2010/main" val="13421663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109500" y="411749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4000" b="1" dirty="0" smtClean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4000" b="1" dirty="0" smtClean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6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Vám za pozornost</a:t>
            </a:r>
          </a:p>
          <a:p>
            <a:pPr algn="ctr"/>
            <a:r>
              <a:rPr lang="cs-CZ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36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spolupráci</a:t>
            </a:r>
          </a:p>
          <a:p>
            <a:pPr algn="ctr"/>
            <a:endParaRPr lang="cs-CZ" sz="4000" b="1" dirty="0" smtClean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4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99" y="4135831"/>
            <a:ext cx="7085403" cy="80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/>
            </a:r>
            <a:br>
              <a:rPr lang="cs-CZ" sz="2400" dirty="0"/>
            </a:br>
            <a:r>
              <a:rPr lang="cs-CZ" sz="2500" dirty="0" smtClean="0"/>
              <a:t>Úvod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V úvodu </a:t>
            </a:r>
            <a:r>
              <a:rPr lang="cs-CZ" sz="1800" dirty="0"/>
              <a:t>bylo podrobně specifikováno, které MAS mají povinnost aktualizovat své IP. MAS, které nemají schválené žádné IP, musí předložit IP ke kontrole do 31. 10. 2020. </a:t>
            </a:r>
            <a:endParaRPr lang="cs-CZ" sz="1800" dirty="0" smtClean="0"/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MAS</a:t>
            </a:r>
            <a:r>
              <a:rPr lang="cs-CZ" sz="1800" dirty="0"/>
              <a:t>, které mají schválené IP dle Minimálních požadavků verze 1.1 k 7. 11. 2017, musí předložit aktualizované interní postupy ke kontrole v dostatečném předstihu tak, aby byly platné nejpozději od 1. 11. 2020, jinak MAS nebude umožněno od 1. 11. 2020 vyhlašovat nové výzvy.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 </a:t>
            </a:r>
            <a:r>
              <a:rPr lang="cs-CZ" sz="1800" dirty="0"/>
              <a:t>doplněn postup pro zpracování IP ze strany MAS</a:t>
            </a:r>
            <a:r>
              <a:rPr lang="cs-CZ" sz="2100" dirty="0"/>
              <a:t>.</a:t>
            </a:r>
          </a:p>
          <a:p>
            <a:pPr marL="0" indent="0">
              <a:buNone/>
            </a:pP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198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dirty="0"/>
              <a:t/>
            </a:r>
            <a:br>
              <a:rPr lang="cs-CZ" sz="2400" dirty="0"/>
            </a:br>
            <a:r>
              <a:rPr lang="cs-CZ" dirty="0"/>
              <a:t>Kapitola 1. Postup pro předkládání dokumentace </a:t>
            </a:r>
            <a:r>
              <a:rPr lang="cs-CZ" dirty="0" smtClean="0"/>
              <a:t>MAS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upravena </a:t>
            </a:r>
            <a:r>
              <a:rPr lang="cs-CZ" sz="1800" dirty="0"/>
              <a:t>povinnost a lhůta pro zasílání kontrolních listů. </a:t>
            </a:r>
            <a:endParaRPr lang="cs-CZ" sz="1800" dirty="0" smtClean="0"/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Nově </a:t>
            </a:r>
            <a:r>
              <a:rPr lang="cs-CZ" sz="1800" dirty="0"/>
              <a:t>platí, že MAS zasílá KL ke kontrole na ŘO IROP až po odsouhlaseném vypořádání připomínek k dané výzvě, a to nejpozději 10 pracovních dní před ukončení příjmu žádostí o podporu. MAS má nově na ŘO IROP zaslat informaci v případě, kdy nebude do výzvy MAS zaregistrován žádný projekt, a to neprodleně po ukončení příjmu žádostí o podporu.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</a:t>
            </a:r>
            <a:r>
              <a:rPr lang="cs-CZ" sz="1800" dirty="0"/>
              <a:t>upravena lhůta na zaslání připomínek ze strany ŘO IROP k dokumentaci MAS (IP, výzva MAS a hodnoticí kritéria, KL), a to na 10 pracovních dní.</a:t>
            </a:r>
          </a:p>
          <a:p>
            <a:pPr marL="0" indent="0">
              <a:buNone/>
            </a:pP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861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cs-CZ" sz="2500" dirty="0"/>
              <a:t/>
            </a:r>
            <a:br>
              <a:rPr lang="cs-CZ" sz="2500" dirty="0"/>
            </a:br>
            <a:r>
              <a:rPr lang="cs-CZ" sz="2500" dirty="0"/>
              <a:t>Kapitola 2.1 Vypracování a aktualizace </a:t>
            </a:r>
            <a:r>
              <a:rPr lang="cs-CZ" sz="2500" dirty="0" smtClean="0"/>
              <a:t>IP</a:t>
            </a:r>
            <a:r>
              <a:rPr lang="cs-CZ" sz="2500" dirty="0"/>
              <a:t/>
            </a:r>
            <a:br>
              <a:rPr lang="cs-CZ" sz="2500" dirty="0"/>
            </a:br>
            <a:endParaRPr lang="cs-CZ" sz="25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 přidán </a:t>
            </a:r>
            <a:r>
              <a:rPr lang="cs-CZ" sz="1800" dirty="0"/>
              <a:t>postup pro sepsání nového druhu záznamu k realizaci, a to Záznamu k realizaci MAS. </a:t>
            </a:r>
            <a:endParaRPr lang="cs-CZ" sz="1800" dirty="0" smtClean="0"/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doplněna </a:t>
            </a:r>
            <a:r>
              <a:rPr lang="cs-CZ" sz="1800" dirty="0"/>
              <a:t>povinnost pro určení odpovědnosti a lhůty za vypracování Záznamu k realizaci MAS. Tento záznam se sepisuje v případě problému, které se týká celé výzvy/výzev MAS nebo jiných akutních problémů.</a:t>
            </a: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705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cs-CZ" sz="2500" dirty="0"/>
              <a:t>Kapitola 3.1 Administrativní </a:t>
            </a:r>
            <a:r>
              <a:rPr lang="cs-CZ" sz="2500" dirty="0" smtClean="0"/>
              <a:t>kapacity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odstraněna </a:t>
            </a:r>
            <a:r>
              <a:rPr lang="cs-CZ" sz="1800" dirty="0"/>
              <a:t>povinnost uvést počty členů jednotlivých orgánů.</a:t>
            </a: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696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cs-CZ" sz="2500" dirty="0"/>
              <a:t>Kapitola 4.2 Příprava výzvy MAS a její </a:t>
            </a:r>
            <a:r>
              <a:rPr lang="cs-CZ" sz="2500" dirty="0" smtClean="0"/>
              <a:t>vyhlašování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 d</a:t>
            </a:r>
            <a:r>
              <a:rPr lang="it-IT" sz="1800" dirty="0" smtClean="0"/>
              <a:t>oplněn </a:t>
            </a:r>
            <a:r>
              <a:rPr lang="it-IT" sz="1800" dirty="0"/>
              <a:t>postup pro provedení změny výzvy.</a:t>
            </a: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757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cs-CZ" sz="2500" dirty="0"/>
              <a:t>Kapitola 4.3 Tvorba hodnoticích </a:t>
            </a:r>
            <a:r>
              <a:rPr lang="cs-CZ" sz="2500" dirty="0" smtClean="0"/>
              <a:t>kritérií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 doplněn </a:t>
            </a:r>
            <a:r>
              <a:rPr lang="cs-CZ" sz="1800" dirty="0"/>
              <a:t>výčet požadavků, které musí kritéria splňovat, z MPŘVHP, kap. 6.2.2.2.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Byla doplněna </a:t>
            </a:r>
            <a:r>
              <a:rPr lang="cs-CZ" sz="1800" dirty="0"/>
              <a:t>povinnost, že kritéria </a:t>
            </a:r>
            <a:r>
              <a:rPr lang="cs-CZ" sz="1800" dirty="0" err="1"/>
              <a:t>FNaP</a:t>
            </a:r>
            <a:r>
              <a:rPr lang="cs-CZ" sz="1800" dirty="0"/>
              <a:t> musí obsahovat referenční dokumenty a způsob hodnocení minimálně v rozsahu uvedeném ve vzorech KL k jednotlivým výzvám.</a:t>
            </a:r>
          </a:p>
        </p:txBody>
      </p:sp>
    </p:spTree>
    <p:extLst>
      <p:ext uri="{BB962C8B-B14F-4D97-AF65-F5344CB8AC3E}">
        <p14:creationId xmlns:p14="http://schemas.microsoft.com/office/powerpoint/2010/main" val="15100042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88300" cy="1325563"/>
          </a:xfrm>
        </p:spPr>
        <p:txBody>
          <a:bodyPr>
            <a:normAutofit/>
          </a:bodyPr>
          <a:lstStyle/>
          <a:p>
            <a:pPr algn="ctr"/>
            <a:r>
              <a:rPr lang="pl-PL" sz="2500" dirty="0" smtClean="0"/>
              <a:t>Kapitola </a:t>
            </a:r>
            <a:r>
              <a:rPr lang="pl-PL" sz="2500" dirty="0"/>
              <a:t>4.4 Kontrolní listy pro hodnocení MAS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8133334" cy="451516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Kapitola </a:t>
            </a:r>
            <a:r>
              <a:rPr lang="cs-CZ" sz="1800" dirty="0"/>
              <a:t>byla kompletně přepracována. </a:t>
            </a:r>
            <a:endParaRPr lang="cs-CZ" sz="1800" dirty="0" smtClean="0"/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800" dirty="0" smtClean="0"/>
              <a:t>Byly </a:t>
            </a:r>
            <a:r>
              <a:rPr lang="cs-CZ" sz="1800" dirty="0"/>
              <a:t>doplněny konkrétní postupy pro zpracování KL pro </a:t>
            </a:r>
            <a:r>
              <a:rPr lang="cs-CZ" sz="1800" dirty="0" err="1"/>
              <a:t>FNaP</a:t>
            </a:r>
            <a:r>
              <a:rPr lang="cs-CZ" sz="1800" dirty="0"/>
              <a:t> pro jednotlivé výzvy. Tuto kapitolu musí MAS do svých IP převzít v uvedeném znění s doplněním údajů za „XXX“ a „X“. </a:t>
            </a:r>
          </a:p>
        </p:txBody>
      </p:sp>
    </p:spTree>
    <p:extLst>
      <p:ext uri="{BB962C8B-B14F-4D97-AF65-F5344CB8AC3E}">
        <p14:creationId xmlns:p14="http://schemas.microsoft.com/office/powerpoint/2010/main" val="29675008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6532</TotalTime>
  <Words>1635</Words>
  <Application>Microsoft Office PowerPoint</Application>
  <PresentationFormat>Předvádění na obrazovce (4:3)</PresentationFormat>
  <Paragraphs>136</Paragraphs>
  <Slides>25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Myriad Pro Black</vt:lpstr>
      <vt:lpstr>Motiv Office</vt:lpstr>
      <vt:lpstr>1_Motiv Office</vt:lpstr>
      <vt:lpstr>Prezentace aplikace PowerPoint</vt:lpstr>
      <vt:lpstr> Minimální požadavky ŘO IROP k implementaci CLLD </vt:lpstr>
      <vt:lpstr> Úvod </vt:lpstr>
      <vt:lpstr> Kapitola 1. Postup pro předkládání dokumentace MAS </vt:lpstr>
      <vt:lpstr> Kapitola 2.1 Vypracování a aktualizace IP </vt:lpstr>
      <vt:lpstr>Kapitola 3.1 Administrativní kapacity</vt:lpstr>
      <vt:lpstr>Kapitola 4.2 Příprava výzvy MAS a její vyhlašování</vt:lpstr>
      <vt:lpstr>Kapitola 4.3 Tvorba hodnoticích kritérií</vt:lpstr>
      <vt:lpstr>Kapitola 4.4 Kontrolní listy pro hodnocení MAS</vt:lpstr>
      <vt:lpstr>Kapitola 5 Hodnocení a výběr projektů</vt:lpstr>
      <vt:lpstr>Kapitola 5.1 Kontrola formálních náležitostí a přijatelnosti</vt:lpstr>
      <vt:lpstr>Kapitola 5.2 Věcné hodnocení</vt:lpstr>
      <vt:lpstr>Kapitola 5.3 Výběr projektů</vt:lpstr>
      <vt:lpstr>Kapitola 6 Přezkum hodnocení projektů</vt:lpstr>
      <vt:lpstr>Kapitola 7 Postupy pro posuzování změn, úprav a přehodnocení projektů</vt:lpstr>
      <vt:lpstr>Kapitola 7 Postupy pro posuzování změn, úprav a přehodnocení projektů</vt:lpstr>
      <vt:lpstr>Obsah kap. 7.1</vt:lpstr>
      <vt:lpstr>Obsah kap. 7.2</vt:lpstr>
      <vt:lpstr>Obsah kap. 7.3</vt:lpstr>
      <vt:lpstr>Postupy v kap. 7 – 7.1, 7.2 a 7.3</vt:lpstr>
      <vt:lpstr>Kapitola 8 Opatření proti střetu zájmů</vt:lpstr>
      <vt:lpstr>Kapitola 9 Auditní stopa, archivace, spolupráce s externími subjekty</vt:lpstr>
      <vt:lpstr>Kapitola 10 Nesrovnalosti a stížnosti</vt:lpstr>
      <vt:lpstr>Kapitola 11 Komunikace s žadateli a partnery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Kriegischová Lenka</cp:lastModifiedBy>
  <cp:revision>406</cp:revision>
  <cp:lastPrinted>2018-12-18T12:29:19Z</cp:lastPrinted>
  <dcterms:created xsi:type="dcterms:W3CDTF">2018-01-10T11:40:26Z</dcterms:created>
  <dcterms:modified xsi:type="dcterms:W3CDTF">2020-08-11T09:48:11Z</dcterms:modified>
</cp:coreProperties>
</file>