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Lst>
  <p:notesMasterIdLst>
    <p:notesMasterId r:id="rId58"/>
  </p:notesMasterIdLst>
  <p:handoutMasterIdLst>
    <p:handoutMasterId r:id="rId59"/>
  </p:handoutMasterIdLst>
  <p:sldIdLst>
    <p:sldId id="256" r:id="rId3"/>
    <p:sldId id="308" r:id="rId4"/>
    <p:sldId id="448" r:id="rId5"/>
    <p:sldId id="366" r:id="rId6"/>
    <p:sldId id="370" r:id="rId7"/>
    <p:sldId id="368" r:id="rId8"/>
    <p:sldId id="369" r:id="rId9"/>
    <p:sldId id="367" r:id="rId10"/>
    <p:sldId id="351" r:id="rId11"/>
    <p:sldId id="325" r:id="rId12"/>
    <p:sldId id="371" r:id="rId13"/>
    <p:sldId id="301" r:id="rId14"/>
    <p:sldId id="302" r:id="rId15"/>
    <p:sldId id="303" r:id="rId16"/>
    <p:sldId id="449" r:id="rId17"/>
    <p:sldId id="393" r:id="rId18"/>
    <p:sldId id="400" r:id="rId19"/>
    <p:sldId id="420" r:id="rId20"/>
    <p:sldId id="421" r:id="rId21"/>
    <p:sldId id="396" r:id="rId22"/>
    <p:sldId id="408" r:id="rId23"/>
    <p:sldId id="437" r:id="rId24"/>
    <p:sldId id="398" r:id="rId25"/>
    <p:sldId id="401" r:id="rId26"/>
    <p:sldId id="282" r:id="rId27"/>
    <p:sldId id="283" r:id="rId28"/>
    <p:sldId id="284" r:id="rId29"/>
    <p:sldId id="285" r:id="rId30"/>
    <p:sldId id="286" r:id="rId31"/>
    <p:sldId id="287" r:id="rId32"/>
    <p:sldId id="382" r:id="rId33"/>
    <p:sldId id="288" r:id="rId34"/>
    <p:sldId id="388" r:id="rId35"/>
    <p:sldId id="385" r:id="rId36"/>
    <p:sldId id="392" r:id="rId37"/>
    <p:sldId id="445" r:id="rId38"/>
    <p:sldId id="444" r:id="rId39"/>
    <p:sldId id="435" r:id="rId40"/>
    <p:sldId id="436" r:id="rId41"/>
    <p:sldId id="423" r:id="rId42"/>
    <p:sldId id="424" r:id="rId43"/>
    <p:sldId id="425" r:id="rId44"/>
    <p:sldId id="426" r:id="rId45"/>
    <p:sldId id="427" r:id="rId46"/>
    <p:sldId id="428" r:id="rId47"/>
    <p:sldId id="432" r:id="rId48"/>
    <p:sldId id="446" r:id="rId49"/>
    <p:sldId id="430" r:id="rId50"/>
    <p:sldId id="431" r:id="rId51"/>
    <p:sldId id="429" r:id="rId52"/>
    <p:sldId id="438" r:id="rId53"/>
    <p:sldId id="439" r:id="rId54"/>
    <p:sldId id="440" r:id="rId55"/>
    <p:sldId id="441" r:id="rId56"/>
    <p:sldId id="442" r:id="rId57"/>
  </p:sldIdLst>
  <p:sldSz cx="12192000" cy="6858000"/>
  <p:notesSz cx="6761163" cy="99425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řední styl 2 – zvýraznění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43" autoAdjust="0"/>
    <p:restoredTop sz="95400" autoAdjust="0"/>
  </p:normalViewPr>
  <p:slideViewPr>
    <p:cSldViewPr snapToGrid="0">
      <p:cViewPr varScale="1">
        <p:scale>
          <a:sx n="76" d="100"/>
          <a:sy n="76" d="100"/>
        </p:scale>
        <p:origin x="300"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notesMaster" Target="notesMasters/notesMaster1.xml"/><Relationship Id="rId5" Type="http://schemas.openxmlformats.org/officeDocument/2006/relationships/slide" Target="slides/slide3.xml"/><Relationship Id="rId61" Type="http://schemas.openxmlformats.org/officeDocument/2006/relationships/viewProps" Target="view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handoutMaster" Target="handoutMasters/handout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30525" cy="498475"/>
          </a:xfrm>
          <a:prstGeom prst="rect">
            <a:avLst/>
          </a:prstGeom>
        </p:spPr>
        <p:txBody>
          <a:bodyPr vert="horz" lIns="91440" tIns="45720" rIns="91440" bIns="45720" rtlCol="0"/>
          <a:lstStyle>
            <a:lvl1pPr algn="l">
              <a:defRPr sz="1200"/>
            </a:lvl1pPr>
          </a:lstStyle>
          <a:p>
            <a:endParaRPr lang="en-GB"/>
          </a:p>
        </p:txBody>
      </p:sp>
      <p:sp>
        <p:nvSpPr>
          <p:cNvPr id="3" name="Zástupný symbol pro datum 2"/>
          <p:cNvSpPr>
            <a:spLocks noGrp="1"/>
          </p:cNvSpPr>
          <p:nvPr>
            <p:ph type="dt" sz="quarter" idx="1"/>
          </p:nvPr>
        </p:nvSpPr>
        <p:spPr>
          <a:xfrm>
            <a:off x="3829050" y="0"/>
            <a:ext cx="2930525" cy="498475"/>
          </a:xfrm>
          <a:prstGeom prst="rect">
            <a:avLst/>
          </a:prstGeom>
        </p:spPr>
        <p:txBody>
          <a:bodyPr vert="horz" lIns="91440" tIns="45720" rIns="91440" bIns="45720" rtlCol="0"/>
          <a:lstStyle>
            <a:lvl1pPr algn="r">
              <a:defRPr sz="1200"/>
            </a:lvl1pPr>
          </a:lstStyle>
          <a:p>
            <a:fld id="{4900A422-70A6-4AB1-82A4-F543EE2F2DBB}" type="datetimeFigureOut">
              <a:rPr lang="en-GB" smtClean="0"/>
              <a:t>06/02/2020</a:t>
            </a:fld>
            <a:endParaRPr lang="en-GB"/>
          </a:p>
        </p:txBody>
      </p:sp>
      <p:sp>
        <p:nvSpPr>
          <p:cNvPr id="4" name="Zástupný symbol pro zápatí 3"/>
          <p:cNvSpPr>
            <a:spLocks noGrp="1"/>
          </p:cNvSpPr>
          <p:nvPr>
            <p:ph type="ftr" sz="quarter" idx="2"/>
          </p:nvPr>
        </p:nvSpPr>
        <p:spPr>
          <a:xfrm>
            <a:off x="0" y="9444038"/>
            <a:ext cx="2930525" cy="498475"/>
          </a:xfrm>
          <a:prstGeom prst="rect">
            <a:avLst/>
          </a:prstGeom>
        </p:spPr>
        <p:txBody>
          <a:bodyPr vert="horz" lIns="91440" tIns="45720" rIns="91440" bIns="45720" rtlCol="0" anchor="b"/>
          <a:lstStyle>
            <a:lvl1pPr algn="l">
              <a:defRPr sz="1200"/>
            </a:lvl1pPr>
          </a:lstStyle>
          <a:p>
            <a:endParaRPr lang="en-GB"/>
          </a:p>
        </p:txBody>
      </p:sp>
      <p:sp>
        <p:nvSpPr>
          <p:cNvPr id="5" name="Zástupný symbol pro číslo snímku 4"/>
          <p:cNvSpPr>
            <a:spLocks noGrp="1"/>
          </p:cNvSpPr>
          <p:nvPr>
            <p:ph type="sldNum" sz="quarter" idx="3"/>
          </p:nvPr>
        </p:nvSpPr>
        <p:spPr>
          <a:xfrm>
            <a:off x="3829050" y="9444038"/>
            <a:ext cx="2930525" cy="498475"/>
          </a:xfrm>
          <a:prstGeom prst="rect">
            <a:avLst/>
          </a:prstGeom>
        </p:spPr>
        <p:txBody>
          <a:bodyPr vert="horz" lIns="91440" tIns="45720" rIns="91440" bIns="45720" rtlCol="0" anchor="b"/>
          <a:lstStyle>
            <a:lvl1pPr algn="r">
              <a:defRPr sz="1200"/>
            </a:lvl1pPr>
          </a:lstStyle>
          <a:p>
            <a:fld id="{BCFDD3C5-9126-42C2-ACF8-1F5542A7207B}" type="slidenum">
              <a:rPr lang="en-GB" smtClean="0"/>
              <a:t>‹#›</a:t>
            </a:fld>
            <a:endParaRPr lang="en-GB"/>
          </a:p>
        </p:txBody>
      </p:sp>
    </p:spTree>
    <p:extLst>
      <p:ext uri="{BB962C8B-B14F-4D97-AF65-F5344CB8AC3E}">
        <p14:creationId xmlns:p14="http://schemas.microsoft.com/office/powerpoint/2010/main" val="33657659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29837" cy="498852"/>
          </a:xfrm>
          <a:prstGeom prst="rect">
            <a:avLst/>
          </a:prstGeom>
        </p:spPr>
        <p:txBody>
          <a:bodyPr vert="horz" lIns="91440" tIns="45720" rIns="91440" bIns="45720" rtlCol="0"/>
          <a:lstStyle>
            <a:lvl1pPr algn="l">
              <a:defRPr sz="1200"/>
            </a:lvl1pPr>
          </a:lstStyle>
          <a:p>
            <a:endParaRPr lang="en-GB"/>
          </a:p>
        </p:txBody>
      </p:sp>
      <p:sp>
        <p:nvSpPr>
          <p:cNvPr id="3" name="Zástupný symbol pro datum 2"/>
          <p:cNvSpPr>
            <a:spLocks noGrp="1"/>
          </p:cNvSpPr>
          <p:nvPr>
            <p:ph type="dt" idx="1"/>
          </p:nvPr>
        </p:nvSpPr>
        <p:spPr>
          <a:xfrm>
            <a:off x="3829761" y="0"/>
            <a:ext cx="2929837" cy="498852"/>
          </a:xfrm>
          <a:prstGeom prst="rect">
            <a:avLst/>
          </a:prstGeom>
        </p:spPr>
        <p:txBody>
          <a:bodyPr vert="horz" lIns="91440" tIns="45720" rIns="91440" bIns="45720" rtlCol="0"/>
          <a:lstStyle>
            <a:lvl1pPr algn="r">
              <a:defRPr sz="1200"/>
            </a:lvl1pPr>
          </a:lstStyle>
          <a:p>
            <a:fld id="{C8C77D0E-AA22-4C88-A024-F8ACC35EC5C3}" type="datetimeFigureOut">
              <a:rPr lang="en-GB" smtClean="0"/>
              <a:t>06/02/2020</a:t>
            </a:fld>
            <a:endParaRPr lang="en-GB"/>
          </a:p>
        </p:txBody>
      </p:sp>
      <p:sp>
        <p:nvSpPr>
          <p:cNvPr id="4" name="Zástupný symbol pro obrázek snímku 3"/>
          <p:cNvSpPr>
            <a:spLocks noGrp="1" noRot="1" noChangeAspect="1"/>
          </p:cNvSpPr>
          <p:nvPr>
            <p:ph type="sldImg" idx="2"/>
          </p:nvPr>
        </p:nvSpPr>
        <p:spPr>
          <a:xfrm>
            <a:off x="398463" y="1243013"/>
            <a:ext cx="5964237" cy="3355975"/>
          </a:xfrm>
          <a:prstGeom prst="rect">
            <a:avLst/>
          </a:prstGeom>
          <a:noFill/>
          <a:ln w="12700">
            <a:solidFill>
              <a:prstClr val="black"/>
            </a:solidFill>
          </a:ln>
        </p:spPr>
        <p:txBody>
          <a:bodyPr vert="horz" lIns="91440" tIns="45720" rIns="91440" bIns="45720" rtlCol="0" anchor="ctr"/>
          <a:lstStyle/>
          <a:p>
            <a:endParaRPr lang="en-GB"/>
          </a:p>
        </p:txBody>
      </p:sp>
      <p:sp>
        <p:nvSpPr>
          <p:cNvPr id="5" name="Zástupný symbol pro poznámky 4"/>
          <p:cNvSpPr>
            <a:spLocks noGrp="1"/>
          </p:cNvSpPr>
          <p:nvPr>
            <p:ph type="body" sz="quarter" idx="3"/>
          </p:nvPr>
        </p:nvSpPr>
        <p:spPr>
          <a:xfrm>
            <a:off x="676117" y="4784835"/>
            <a:ext cx="5408930" cy="3914864"/>
          </a:xfrm>
          <a:prstGeom prst="rect">
            <a:avLst/>
          </a:prstGeom>
        </p:spPr>
        <p:txBody>
          <a:bodyPr vert="horz" lIns="91440" tIns="45720" rIns="91440" bIns="45720" rtlCol="0"/>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en-GB"/>
          </a:p>
        </p:txBody>
      </p:sp>
      <p:sp>
        <p:nvSpPr>
          <p:cNvPr id="6" name="Zástupný symbol pro zápatí 5"/>
          <p:cNvSpPr>
            <a:spLocks noGrp="1"/>
          </p:cNvSpPr>
          <p:nvPr>
            <p:ph type="ftr" sz="quarter" idx="4"/>
          </p:nvPr>
        </p:nvSpPr>
        <p:spPr>
          <a:xfrm>
            <a:off x="0" y="9443662"/>
            <a:ext cx="2929837" cy="498851"/>
          </a:xfrm>
          <a:prstGeom prst="rect">
            <a:avLst/>
          </a:prstGeom>
        </p:spPr>
        <p:txBody>
          <a:bodyPr vert="horz" lIns="91440" tIns="45720" rIns="91440" bIns="45720" rtlCol="0" anchor="b"/>
          <a:lstStyle>
            <a:lvl1pPr algn="l">
              <a:defRPr sz="1200"/>
            </a:lvl1pPr>
          </a:lstStyle>
          <a:p>
            <a:endParaRPr lang="en-GB"/>
          </a:p>
        </p:txBody>
      </p:sp>
      <p:sp>
        <p:nvSpPr>
          <p:cNvPr id="7" name="Zástupný symbol pro číslo snímku 6"/>
          <p:cNvSpPr>
            <a:spLocks noGrp="1"/>
          </p:cNvSpPr>
          <p:nvPr>
            <p:ph type="sldNum" sz="quarter" idx="5"/>
          </p:nvPr>
        </p:nvSpPr>
        <p:spPr>
          <a:xfrm>
            <a:off x="3829761" y="9443662"/>
            <a:ext cx="2929837" cy="498851"/>
          </a:xfrm>
          <a:prstGeom prst="rect">
            <a:avLst/>
          </a:prstGeom>
        </p:spPr>
        <p:txBody>
          <a:bodyPr vert="horz" lIns="91440" tIns="45720" rIns="91440" bIns="45720" rtlCol="0" anchor="b"/>
          <a:lstStyle>
            <a:lvl1pPr algn="r">
              <a:defRPr sz="1200"/>
            </a:lvl1pPr>
          </a:lstStyle>
          <a:p>
            <a:fld id="{2D3042DE-AC14-4470-8949-A44CFC8F336E}" type="slidenum">
              <a:rPr lang="en-GB" smtClean="0"/>
              <a:t>‹#›</a:t>
            </a:fld>
            <a:endParaRPr lang="en-GB"/>
          </a:p>
        </p:txBody>
      </p:sp>
    </p:spTree>
    <p:extLst>
      <p:ext uri="{BB962C8B-B14F-4D97-AF65-F5344CB8AC3E}">
        <p14:creationId xmlns:p14="http://schemas.microsoft.com/office/powerpoint/2010/main" val="15699295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b="1" dirty="0" err="1"/>
              <a:t>For</a:t>
            </a:r>
            <a:r>
              <a:rPr lang="cs-CZ" b="1" dirty="0"/>
              <a:t> </a:t>
            </a:r>
            <a:r>
              <a:rPr lang="cs-CZ" b="1" dirty="0" err="1"/>
              <a:t>some</a:t>
            </a:r>
            <a:r>
              <a:rPr lang="cs-CZ" b="1" dirty="0"/>
              <a:t> 200 </a:t>
            </a:r>
            <a:r>
              <a:rPr lang="cs-CZ" b="1" dirty="0" err="1"/>
              <a:t>years</a:t>
            </a:r>
            <a:r>
              <a:rPr lang="cs-CZ" b="1" dirty="0"/>
              <a:t> </a:t>
            </a:r>
            <a:r>
              <a:rPr lang="cs-CZ" b="1" dirty="0" err="1"/>
              <a:t>fossil</a:t>
            </a:r>
            <a:r>
              <a:rPr lang="cs-CZ" b="1" dirty="0"/>
              <a:t> </a:t>
            </a:r>
            <a:r>
              <a:rPr lang="cs-CZ" b="1" dirty="0" err="1"/>
              <a:t>fuels</a:t>
            </a:r>
            <a:r>
              <a:rPr lang="cs-CZ" b="1" dirty="0"/>
              <a:t> </a:t>
            </a:r>
            <a:r>
              <a:rPr lang="cs-CZ" b="1" dirty="0" err="1"/>
              <a:t>accelerated</a:t>
            </a:r>
            <a:r>
              <a:rPr lang="cs-CZ" b="1" dirty="0"/>
              <a:t> </a:t>
            </a:r>
            <a:r>
              <a:rPr lang="cs-CZ" b="1" dirty="0" err="1"/>
              <a:t>industrial</a:t>
            </a:r>
            <a:r>
              <a:rPr lang="cs-CZ" b="1" dirty="0"/>
              <a:t> </a:t>
            </a:r>
            <a:r>
              <a:rPr lang="cs-CZ" b="1" dirty="0" err="1"/>
              <a:t>production</a:t>
            </a:r>
            <a:r>
              <a:rPr lang="cs-CZ" b="1" dirty="0"/>
              <a:t> </a:t>
            </a:r>
          </a:p>
          <a:p>
            <a:r>
              <a:rPr lang="cs-CZ" dirty="0"/>
              <a:t>and </a:t>
            </a:r>
            <a:r>
              <a:rPr lang="cs-CZ" dirty="0" err="1"/>
              <a:t>global</a:t>
            </a:r>
            <a:r>
              <a:rPr lang="cs-CZ" dirty="0"/>
              <a:t> </a:t>
            </a:r>
            <a:r>
              <a:rPr lang="cs-CZ" dirty="0" err="1"/>
              <a:t>economic</a:t>
            </a:r>
            <a:r>
              <a:rPr lang="cs-CZ" dirty="0"/>
              <a:t> </a:t>
            </a:r>
            <a:r>
              <a:rPr lang="cs-CZ" dirty="0" err="1"/>
              <a:t>growth</a:t>
            </a:r>
            <a:r>
              <a:rPr lang="cs-CZ" dirty="0"/>
              <a:t>. </a:t>
            </a:r>
            <a:r>
              <a:rPr lang="cs-CZ" dirty="0" err="1"/>
              <a:t>Now</a:t>
            </a:r>
            <a:r>
              <a:rPr lang="cs-CZ" dirty="0"/>
              <a:t> </a:t>
            </a:r>
            <a:r>
              <a:rPr lang="cs-CZ" dirty="0" err="1"/>
              <a:t>it’s</a:t>
            </a:r>
            <a:r>
              <a:rPr lang="cs-CZ" dirty="0"/>
              <a:t> </a:t>
            </a:r>
            <a:r>
              <a:rPr lang="cs-CZ" dirty="0" err="1"/>
              <a:t>time</a:t>
            </a:r>
            <a:r>
              <a:rPr lang="cs-CZ" dirty="0"/>
              <a:t> to end </a:t>
            </a:r>
            <a:r>
              <a:rPr lang="cs-CZ" dirty="0" err="1"/>
              <a:t>the</a:t>
            </a:r>
            <a:r>
              <a:rPr lang="cs-CZ" dirty="0"/>
              <a:t> </a:t>
            </a:r>
            <a:r>
              <a:rPr lang="cs-CZ" dirty="0" err="1"/>
              <a:t>fossil</a:t>
            </a:r>
            <a:r>
              <a:rPr lang="cs-CZ" dirty="0"/>
              <a:t> </a:t>
            </a:r>
            <a:r>
              <a:rPr lang="cs-CZ" dirty="0" err="1"/>
              <a:t>fuel</a:t>
            </a:r>
            <a:r>
              <a:rPr lang="cs-CZ" dirty="0"/>
              <a:t> </a:t>
            </a:r>
            <a:r>
              <a:rPr lang="cs-CZ" dirty="0" err="1"/>
              <a:t>era</a:t>
            </a:r>
            <a:r>
              <a:rPr lang="cs-CZ" dirty="0"/>
              <a:t> </a:t>
            </a:r>
            <a:r>
              <a:rPr lang="cs-CZ" dirty="0" err="1"/>
              <a:t>because</a:t>
            </a:r>
            <a:r>
              <a:rPr lang="cs-CZ" dirty="0"/>
              <a:t> </a:t>
            </a:r>
            <a:r>
              <a:rPr lang="cs-CZ" dirty="0" err="1"/>
              <a:t>it</a:t>
            </a:r>
            <a:r>
              <a:rPr lang="cs-CZ" dirty="0"/>
              <a:t> has </a:t>
            </a:r>
            <a:r>
              <a:rPr lang="cs-CZ" dirty="0" err="1"/>
              <a:t>caused</a:t>
            </a:r>
            <a:r>
              <a:rPr lang="cs-CZ" dirty="0"/>
              <a:t> major </a:t>
            </a:r>
            <a:r>
              <a:rPr lang="cs-CZ" dirty="0" err="1"/>
              <a:t>problems</a:t>
            </a:r>
            <a:r>
              <a:rPr lang="cs-CZ" dirty="0"/>
              <a:t> </a:t>
            </a:r>
            <a:r>
              <a:rPr lang="cs-CZ" dirty="0" err="1"/>
              <a:t>for</a:t>
            </a:r>
            <a:r>
              <a:rPr lang="cs-CZ" dirty="0"/>
              <a:t> </a:t>
            </a:r>
            <a:r>
              <a:rPr lang="cs-CZ" dirty="0" err="1"/>
              <a:t>the</a:t>
            </a:r>
            <a:r>
              <a:rPr lang="cs-CZ" dirty="0"/>
              <a:t> </a:t>
            </a:r>
            <a:r>
              <a:rPr lang="cs-CZ" dirty="0" err="1"/>
              <a:t>climate</a:t>
            </a:r>
            <a:r>
              <a:rPr lang="cs-CZ" dirty="0"/>
              <a:t>, </a:t>
            </a:r>
            <a:r>
              <a:rPr lang="cs-CZ" dirty="0" err="1"/>
              <a:t>the</a:t>
            </a:r>
            <a:r>
              <a:rPr lang="cs-CZ" dirty="0"/>
              <a:t> </a:t>
            </a:r>
            <a:r>
              <a:rPr lang="cs-CZ" dirty="0" err="1"/>
              <a:t>environment</a:t>
            </a:r>
            <a:r>
              <a:rPr lang="cs-CZ" dirty="0"/>
              <a:t>  and </a:t>
            </a:r>
            <a:r>
              <a:rPr lang="cs-CZ" dirty="0" err="1"/>
              <a:t>for</a:t>
            </a:r>
            <a:r>
              <a:rPr lang="cs-CZ" dirty="0"/>
              <a:t> </a:t>
            </a:r>
            <a:r>
              <a:rPr lang="cs-CZ" dirty="0" err="1"/>
              <a:t>mankind</a:t>
            </a:r>
            <a:r>
              <a:rPr lang="cs-CZ" dirty="0"/>
              <a:t> as a </a:t>
            </a:r>
            <a:r>
              <a:rPr lang="cs-CZ" dirty="0" err="1"/>
              <a:t>whole</a:t>
            </a:r>
            <a:r>
              <a:rPr lang="cs-CZ" dirty="0"/>
              <a:t>. </a:t>
            </a:r>
          </a:p>
          <a:p>
            <a:endParaRPr lang="cs-CZ" dirty="0"/>
          </a:p>
        </p:txBody>
      </p:sp>
      <p:sp>
        <p:nvSpPr>
          <p:cNvPr id="4" name="Zástupný symbol pro číslo snímku 3"/>
          <p:cNvSpPr>
            <a:spLocks noGrp="1"/>
          </p:cNvSpPr>
          <p:nvPr>
            <p:ph type="sldNum" sz="quarter" idx="10"/>
          </p:nvPr>
        </p:nvSpPr>
        <p:spPr/>
        <p:txBody>
          <a:bodyPr/>
          <a:lstStyle/>
          <a:p>
            <a:fld id="{5D5AA709-3530-4FEC-A2CC-060C43FABACC}" type="slidenum">
              <a:rPr lang="cs-CZ" smtClean="0"/>
              <a:t>12</a:t>
            </a:fld>
            <a:endParaRPr lang="cs-CZ"/>
          </a:p>
        </p:txBody>
      </p:sp>
    </p:spTree>
    <p:extLst>
      <p:ext uri="{BB962C8B-B14F-4D97-AF65-F5344CB8AC3E}">
        <p14:creationId xmlns:p14="http://schemas.microsoft.com/office/powerpoint/2010/main" val="2613871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fld id="{DAAFFE9F-6C48-4E25-8C2D-42BD7C9841CA}" type="slidenum">
              <a:rPr lang="cs-CZ" smtClean="0"/>
              <a:t>25</a:t>
            </a:fld>
            <a:endParaRPr lang="cs-CZ"/>
          </a:p>
        </p:txBody>
      </p:sp>
    </p:spTree>
    <p:extLst>
      <p:ext uri="{BB962C8B-B14F-4D97-AF65-F5344CB8AC3E}">
        <p14:creationId xmlns:p14="http://schemas.microsoft.com/office/powerpoint/2010/main" val="4689061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en-US" sz="1200" b="1" dirty="0"/>
              <a:t>Unintended Environmental Consequences of a Global Biofuels Program</a:t>
            </a:r>
            <a:endParaRPr lang="en-US" sz="1200" dirty="0"/>
          </a:p>
          <a:p>
            <a:r>
              <a:rPr lang="en-US" sz="1200" dirty="0"/>
              <a:t>Jerry M. </a:t>
            </a:r>
            <a:r>
              <a:rPr lang="en-US" sz="1200" dirty="0" err="1"/>
              <a:t>Melillo∗ψ</a:t>
            </a:r>
            <a:r>
              <a:rPr lang="en-US" sz="1200" dirty="0"/>
              <a:t>, Angelo C. </a:t>
            </a:r>
            <a:r>
              <a:rPr lang="en-US" sz="1200" dirty="0" err="1"/>
              <a:t>Gurgel</a:t>
            </a:r>
            <a:r>
              <a:rPr lang="en-US" sz="1200" dirty="0"/>
              <a:t>#, David W. </a:t>
            </a:r>
            <a:r>
              <a:rPr lang="en-US" sz="1200" dirty="0" err="1"/>
              <a:t>Kicklighter</a:t>
            </a:r>
            <a:r>
              <a:rPr lang="en-US" sz="1200" dirty="0"/>
              <a:t>*, John M. Reilly#, Timothy W.</a:t>
            </a:r>
          </a:p>
          <a:p>
            <a:r>
              <a:rPr lang="en-US" sz="1200" dirty="0"/>
              <a:t>Cronin*, Benjamin S. </a:t>
            </a:r>
            <a:r>
              <a:rPr lang="en-US" sz="1200" dirty="0" err="1"/>
              <a:t>Felzer</a:t>
            </a:r>
            <a:r>
              <a:rPr lang="en-US" sz="1200" dirty="0"/>
              <a:t>*, Sergey </a:t>
            </a:r>
            <a:r>
              <a:rPr lang="en-US" sz="1200" dirty="0" err="1"/>
              <a:t>Paltsev</a:t>
            </a:r>
            <a:r>
              <a:rPr lang="en-US" sz="1200" dirty="0"/>
              <a:t>#, C. Adam Schlosser#, Andrei P. </a:t>
            </a:r>
            <a:r>
              <a:rPr lang="en-US" sz="1200" dirty="0" err="1"/>
              <a:t>Sokolov</a:t>
            </a:r>
            <a:r>
              <a:rPr lang="en-US" sz="1200" dirty="0"/>
              <a:t># and</a:t>
            </a:r>
          </a:p>
          <a:p>
            <a:r>
              <a:rPr lang="en-US" sz="1200" dirty="0"/>
              <a:t>X. Wang§</a:t>
            </a:r>
          </a:p>
          <a:p>
            <a:endParaRPr lang="cs-CZ" dirty="0"/>
          </a:p>
        </p:txBody>
      </p:sp>
      <p:sp>
        <p:nvSpPr>
          <p:cNvPr id="4" name="Zástupný symbol pro číslo snímku 3"/>
          <p:cNvSpPr>
            <a:spLocks noGrp="1"/>
          </p:cNvSpPr>
          <p:nvPr>
            <p:ph type="sldNum" sz="quarter" idx="10"/>
          </p:nvPr>
        </p:nvSpPr>
        <p:spPr/>
        <p:txBody>
          <a:bodyPr/>
          <a:lstStyle/>
          <a:p>
            <a:fld id="{DAAFFE9F-6C48-4E25-8C2D-42BD7C9841CA}" type="slidenum">
              <a:rPr lang="cs-CZ" smtClean="0"/>
              <a:t>28</a:t>
            </a:fld>
            <a:endParaRPr lang="cs-CZ"/>
          </a:p>
        </p:txBody>
      </p:sp>
    </p:spTree>
    <p:extLst>
      <p:ext uri="{BB962C8B-B14F-4D97-AF65-F5344CB8AC3E}">
        <p14:creationId xmlns:p14="http://schemas.microsoft.com/office/powerpoint/2010/main" val="27687691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technology has enabled us to eliminate the potential for more than 315,000 metric tons of carbon dioxide emissions—equivalent to the amount of carbon dioxide emitted from burning more than 743,000 barrels of oil—and save more than 36 million gallons of gas.</a:t>
            </a:r>
            <a:endParaRPr lang="cs-CZ" dirty="0"/>
          </a:p>
          <a:p>
            <a:endParaRPr lang="cs-CZ" dirty="0"/>
          </a:p>
        </p:txBody>
      </p:sp>
      <p:sp>
        <p:nvSpPr>
          <p:cNvPr id="4" name="Zástupný symbol pro číslo snímku 3"/>
          <p:cNvSpPr>
            <a:spLocks noGrp="1"/>
          </p:cNvSpPr>
          <p:nvPr>
            <p:ph type="sldNum" sz="quarter" idx="10"/>
          </p:nvPr>
        </p:nvSpPr>
        <p:spPr/>
        <p:txBody>
          <a:bodyPr/>
          <a:lstStyle/>
          <a:p>
            <a:fld id="{B620640B-BD35-4983-B106-0E95F4992C12}" type="slidenum">
              <a:rPr lang="cs-CZ" smtClean="0"/>
              <a:t>38</a:t>
            </a:fld>
            <a:endParaRPr lang="cs-CZ"/>
          </a:p>
        </p:txBody>
      </p:sp>
    </p:spTree>
    <p:extLst>
      <p:ext uri="{BB962C8B-B14F-4D97-AF65-F5344CB8AC3E}">
        <p14:creationId xmlns:p14="http://schemas.microsoft.com/office/powerpoint/2010/main" val="32514568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a:t>Vůz, pojmenovaný </a:t>
            </a:r>
            <a:r>
              <a:rPr lang="cs-CZ" dirty="0" err="1"/>
              <a:t>Noah</a:t>
            </a:r>
            <a:r>
              <a:rPr lang="cs-CZ" dirty="0"/>
              <a:t> týmem TU / </a:t>
            </a:r>
            <a:r>
              <a:rPr lang="cs-CZ" dirty="0" err="1"/>
              <a:t>ecomotive</a:t>
            </a:r>
            <a:r>
              <a:rPr lang="cs-CZ" dirty="0"/>
              <a:t> student, byl navržen jako městské auto a má dvě sedadla a prostorný kufr. </a:t>
            </a:r>
            <a:r>
              <a:rPr lang="cs-CZ" dirty="0" err="1"/>
              <a:t>Noah</a:t>
            </a:r>
            <a:r>
              <a:rPr lang="cs-CZ" dirty="0"/>
              <a:t> v současné době podniká evropskou prohlídku výrobců automobilů, dodavatelů a univerzit, aby inspiroval ostatní. Kromě své biologické složení je také ultralehký a elektricky napájený. </a:t>
            </a:r>
            <a:r>
              <a:rPr lang="cs-CZ" dirty="0" err="1"/>
              <a:t>Noah</a:t>
            </a:r>
            <a:r>
              <a:rPr lang="cs-CZ" dirty="0"/>
              <a:t> dosahuje maximální rychlosti 110 km / h a rozsah baterií trvá až 240 km. Při hmotnosti 360 kg je hmotnost vozidla bez baterií menší než polovina hmotnosti srovnatelných výrobních automobilů. Kromě toho, že jsou </a:t>
            </a:r>
            <a:r>
              <a:rPr lang="cs-CZ" dirty="0" err="1"/>
              <a:t>biobazetové</a:t>
            </a:r>
            <a:r>
              <a:rPr lang="cs-CZ" dirty="0"/>
              <a:t> součásti, jsou také recyklovatelné, což vede k 100% kruhovému vozidlu, udržitelné ve všech životních fázích.</a:t>
            </a:r>
            <a:endParaRPr lang="en-GB" dirty="0"/>
          </a:p>
        </p:txBody>
      </p:sp>
      <p:sp>
        <p:nvSpPr>
          <p:cNvPr id="4" name="Zástupný symbol pro číslo snímku 3"/>
          <p:cNvSpPr>
            <a:spLocks noGrp="1"/>
          </p:cNvSpPr>
          <p:nvPr>
            <p:ph type="sldNum" sz="quarter" idx="10"/>
          </p:nvPr>
        </p:nvSpPr>
        <p:spPr/>
        <p:txBody>
          <a:bodyPr/>
          <a:lstStyle/>
          <a:p>
            <a:fld id="{2D3042DE-AC14-4470-8949-A44CFC8F336E}" type="slidenum">
              <a:rPr lang="en-GB" smtClean="0"/>
              <a:t>39</a:t>
            </a:fld>
            <a:endParaRPr lang="en-GB"/>
          </a:p>
        </p:txBody>
      </p:sp>
    </p:spTree>
    <p:extLst>
      <p:ext uri="{BB962C8B-B14F-4D97-AF65-F5344CB8AC3E}">
        <p14:creationId xmlns:p14="http://schemas.microsoft.com/office/powerpoint/2010/main" val="26120884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s-CZ" sz="1200" i="1" kern="1200" dirty="0" smtClean="0">
                <a:solidFill>
                  <a:schemeClr val="tx1"/>
                </a:solidFill>
                <a:effectLst/>
                <a:latin typeface="+mn-lt"/>
                <a:ea typeface="+mn-ea"/>
                <a:cs typeface="+mn-cs"/>
              </a:rPr>
              <a:t>„Podle mých informací se Zoo Praha otevřením této linky stala první zoo na světě, která přímo ve svém areálu dokáže kompostovatelné obaly nejen zkompostovat, ale výsledný materiál bude také dále zužitkovávat,“</a:t>
            </a:r>
            <a:r>
              <a:rPr lang="cs-CZ" sz="1200" kern="1200" dirty="0" smtClean="0">
                <a:solidFill>
                  <a:schemeClr val="tx1"/>
                </a:solidFill>
                <a:effectLst/>
                <a:latin typeface="+mn-lt"/>
                <a:ea typeface="+mn-ea"/>
                <a:cs typeface="+mn-cs"/>
              </a:rPr>
              <a:t> uzavřel Michal Jiráň, ředitel divize </a:t>
            </a:r>
            <a:r>
              <a:rPr lang="cs-CZ" sz="1200" kern="1200" dirty="0" err="1" smtClean="0">
                <a:solidFill>
                  <a:schemeClr val="tx1"/>
                </a:solidFill>
                <a:effectLst/>
                <a:latin typeface="+mn-lt"/>
                <a:ea typeface="+mn-ea"/>
                <a:cs typeface="+mn-cs"/>
              </a:rPr>
              <a:t>GreenGood</a:t>
            </a:r>
            <a:r>
              <a:rPr lang="cs-CZ" sz="1200" kern="1200" dirty="0" smtClean="0">
                <a:solidFill>
                  <a:schemeClr val="tx1"/>
                </a:solidFill>
                <a:effectLst/>
                <a:latin typeface="+mn-lt"/>
                <a:ea typeface="+mn-ea"/>
                <a:cs typeface="+mn-cs"/>
              </a:rPr>
              <a:t> společnosti DEKOS R, s.r.o., která kompostér dodala.</a:t>
            </a:r>
            <a:endParaRPr lang="en-GB" sz="1200" kern="1200" dirty="0" smtClean="0">
              <a:solidFill>
                <a:schemeClr val="tx1"/>
              </a:solidFill>
              <a:effectLst/>
              <a:latin typeface="+mn-lt"/>
              <a:ea typeface="+mn-ea"/>
              <a:cs typeface="+mn-cs"/>
            </a:endParaRPr>
          </a:p>
          <a:p>
            <a:endParaRPr lang="en-GB" dirty="0"/>
          </a:p>
        </p:txBody>
      </p:sp>
      <p:sp>
        <p:nvSpPr>
          <p:cNvPr id="4" name="Zástupný symbol pro číslo snímku 3"/>
          <p:cNvSpPr>
            <a:spLocks noGrp="1"/>
          </p:cNvSpPr>
          <p:nvPr>
            <p:ph type="sldNum" sz="quarter" idx="10"/>
          </p:nvPr>
        </p:nvSpPr>
        <p:spPr/>
        <p:txBody>
          <a:bodyPr/>
          <a:lstStyle/>
          <a:p>
            <a:fld id="{2D3042DE-AC14-4470-8949-A44CFC8F336E}" type="slidenum">
              <a:rPr lang="en-GB" smtClean="0"/>
              <a:t>45</a:t>
            </a:fld>
            <a:endParaRPr lang="en-GB"/>
          </a:p>
        </p:txBody>
      </p:sp>
    </p:spTree>
    <p:extLst>
      <p:ext uri="{BB962C8B-B14F-4D97-AF65-F5344CB8AC3E}">
        <p14:creationId xmlns:p14="http://schemas.microsoft.com/office/powerpoint/2010/main" val="38739573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p:cNvSpPr>
            <a:spLocks noGrp="1"/>
          </p:cNvSpPr>
          <p:nvPr>
            <p:ph type="ctrTitle"/>
          </p:nvPr>
        </p:nvSpPr>
        <p:spPr>
          <a:xfrm>
            <a:off x="1524000" y="1122363"/>
            <a:ext cx="9144000" cy="2387600"/>
          </a:xfrm>
        </p:spPr>
        <p:txBody>
          <a:bodyPr anchor="b"/>
          <a:lstStyle>
            <a:lvl1pPr algn="ctr">
              <a:defRPr sz="6000"/>
            </a:lvl1pPr>
          </a:lstStyle>
          <a:p>
            <a:r>
              <a:rPr lang="cs-CZ"/>
              <a:t>Kliknutím lze upravit styl.</a:t>
            </a:r>
            <a:endParaRPr lang="en-GB"/>
          </a:p>
        </p:txBody>
      </p:sp>
      <p:sp>
        <p:nvSpPr>
          <p:cNvPr id="3" name="Podnadpis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cs-CZ"/>
              <a:t>Kliknutím můžete upravit styl předlohy.</a:t>
            </a:r>
            <a:endParaRPr lang="en-GB"/>
          </a:p>
        </p:txBody>
      </p:sp>
      <p:sp>
        <p:nvSpPr>
          <p:cNvPr id="4" name="Zástupný symbol pro datum 3"/>
          <p:cNvSpPr>
            <a:spLocks noGrp="1"/>
          </p:cNvSpPr>
          <p:nvPr>
            <p:ph type="dt" sz="half" idx="10"/>
          </p:nvPr>
        </p:nvSpPr>
        <p:spPr/>
        <p:txBody>
          <a:bodyPr/>
          <a:lstStyle/>
          <a:p>
            <a:fld id="{2CC2807F-7306-4037-88C8-EDB2332BBFC5}" type="datetimeFigureOut">
              <a:rPr lang="en-GB" smtClean="0"/>
              <a:t>06/02/2020</a:t>
            </a:fld>
            <a:endParaRPr lang="en-GB"/>
          </a:p>
        </p:txBody>
      </p:sp>
      <p:sp>
        <p:nvSpPr>
          <p:cNvPr id="5" name="Zástupný symbol pro zápatí 4"/>
          <p:cNvSpPr>
            <a:spLocks noGrp="1"/>
          </p:cNvSpPr>
          <p:nvPr>
            <p:ph type="ftr" sz="quarter" idx="11"/>
          </p:nvPr>
        </p:nvSpPr>
        <p:spPr/>
        <p:txBody>
          <a:bodyPr/>
          <a:lstStyle/>
          <a:p>
            <a:endParaRPr lang="en-GB"/>
          </a:p>
        </p:txBody>
      </p:sp>
      <p:sp>
        <p:nvSpPr>
          <p:cNvPr id="6" name="Zástupný symbol pro číslo snímku 5"/>
          <p:cNvSpPr>
            <a:spLocks noGrp="1"/>
          </p:cNvSpPr>
          <p:nvPr>
            <p:ph type="sldNum" sz="quarter" idx="12"/>
          </p:nvPr>
        </p:nvSpPr>
        <p:spPr/>
        <p:txBody>
          <a:bodyPr/>
          <a:lstStyle/>
          <a:p>
            <a:fld id="{41328295-2D94-4A04-9BE3-EFB11716453A}" type="slidenum">
              <a:rPr lang="en-GB" smtClean="0"/>
              <a:t>‹#›</a:t>
            </a:fld>
            <a:endParaRPr lang="en-GB"/>
          </a:p>
        </p:txBody>
      </p:sp>
    </p:spTree>
    <p:extLst>
      <p:ext uri="{BB962C8B-B14F-4D97-AF65-F5344CB8AC3E}">
        <p14:creationId xmlns:p14="http://schemas.microsoft.com/office/powerpoint/2010/main" val="22504847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Kliknutím lze upravit styl.</a:t>
            </a:r>
            <a:endParaRPr lang="en-GB"/>
          </a:p>
        </p:txBody>
      </p:sp>
      <p:sp>
        <p:nvSpPr>
          <p:cNvPr id="3" name="Zástupný symbol pro svislý text 2"/>
          <p:cNvSpPr>
            <a:spLocks noGrp="1"/>
          </p:cNvSpPr>
          <p:nvPr>
            <p:ph type="body" orient="vert" idx="1"/>
          </p:nvPr>
        </p:nvSpPr>
        <p:spPr/>
        <p:txBody>
          <a:bodyPr vert="eaVert"/>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en-GB"/>
          </a:p>
        </p:txBody>
      </p:sp>
      <p:sp>
        <p:nvSpPr>
          <p:cNvPr id="4" name="Zástupný symbol pro datum 3"/>
          <p:cNvSpPr>
            <a:spLocks noGrp="1"/>
          </p:cNvSpPr>
          <p:nvPr>
            <p:ph type="dt" sz="half" idx="10"/>
          </p:nvPr>
        </p:nvSpPr>
        <p:spPr/>
        <p:txBody>
          <a:bodyPr/>
          <a:lstStyle/>
          <a:p>
            <a:fld id="{2CC2807F-7306-4037-88C8-EDB2332BBFC5}" type="datetimeFigureOut">
              <a:rPr lang="en-GB" smtClean="0"/>
              <a:t>06/02/2020</a:t>
            </a:fld>
            <a:endParaRPr lang="en-GB"/>
          </a:p>
        </p:txBody>
      </p:sp>
      <p:sp>
        <p:nvSpPr>
          <p:cNvPr id="5" name="Zástupný symbol pro zápatí 4"/>
          <p:cNvSpPr>
            <a:spLocks noGrp="1"/>
          </p:cNvSpPr>
          <p:nvPr>
            <p:ph type="ftr" sz="quarter" idx="11"/>
          </p:nvPr>
        </p:nvSpPr>
        <p:spPr/>
        <p:txBody>
          <a:bodyPr/>
          <a:lstStyle/>
          <a:p>
            <a:endParaRPr lang="en-GB"/>
          </a:p>
        </p:txBody>
      </p:sp>
      <p:sp>
        <p:nvSpPr>
          <p:cNvPr id="6" name="Zástupný symbol pro číslo snímku 5"/>
          <p:cNvSpPr>
            <a:spLocks noGrp="1"/>
          </p:cNvSpPr>
          <p:nvPr>
            <p:ph type="sldNum" sz="quarter" idx="12"/>
          </p:nvPr>
        </p:nvSpPr>
        <p:spPr/>
        <p:txBody>
          <a:bodyPr/>
          <a:lstStyle/>
          <a:p>
            <a:fld id="{41328295-2D94-4A04-9BE3-EFB11716453A}" type="slidenum">
              <a:rPr lang="en-GB" smtClean="0"/>
              <a:t>‹#›</a:t>
            </a:fld>
            <a:endParaRPr lang="en-GB"/>
          </a:p>
        </p:txBody>
      </p:sp>
    </p:spTree>
    <p:extLst>
      <p:ext uri="{BB962C8B-B14F-4D97-AF65-F5344CB8AC3E}">
        <p14:creationId xmlns:p14="http://schemas.microsoft.com/office/powerpoint/2010/main" val="7289314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8724900" y="365125"/>
            <a:ext cx="2628900" cy="5811838"/>
          </a:xfrm>
        </p:spPr>
        <p:txBody>
          <a:bodyPr vert="eaVert"/>
          <a:lstStyle/>
          <a:p>
            <a:r>
              <a:rPr lang="cs-CZ"/>
              <a:t>Kliknutím lze upravit styl.</a:t>
            </a:r>
            <a:endParaRPr lang="en-GB"/>
          </a:p>
        </p:txBody>
      </p:sp>
      <p:sp>
        <p:nvSpPr>
          <p:cNvPr id="3" name="Zástupný symbol pro svislý text 2"/>
          <p:cNvSpPr>
            <a:spLocks noGrp="1"/>
          </p:cNvSpPr>
          <p:nvPr>
            <p:ph type="body" orient="vert" idx="1"/>
          </p:nvPr>
        </p:nvSpPr>
        <p:spPr>
          <a:xfrm>
            <a:off x="838200" y="365125"/>
            <a:ext cx="7734300" cy="5811838"/>
          </a:xfrm>
        </p:spPr>
        <p:txBody>
          <a:bodyPr vert="eaVert"/>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en-GB"/>
          </a:p>
        </p:txBody>
      </p:sp>
      <p:sp>
        <p:nvSpPr>
          <p:cNvPr id="4" name="Zástupný symbol pro datum 3"/>
          <p:cNvSpPr>
            <a:spLocks noGrp="1"/>
          </p:cNvSpPr>
          <p:nvPr>
            <p:ph type="dt" sz="half" idx="10"/>
          </p:nvPr>
        </p:nvSpPr>
        <p:spPr/>
        <p:txBody>
          <a:bodyPr/>
          <a:lstStyle/>
          <a:p>
            <a:fld id="{2CC2807F-7306-4037-88C8-EDB2332BBFC5}" type="datetimeFigureOut">
              <a:rPr lang="en-GB" smtClean="0"/>
              <a:t>06/02/2020</a:t>
            </a:fld>
            <a:endParaRPr lang="en-GB"/>
          </a:p>
        </p:txBody>
      </p:sp>
      <p:sp>
        <p:nvSpPr>
          <p:cNvPr id="5" name="Zástupný symbol pro zápatí 4"/>
          <p:cNvSpPr>
            <a:spLocks noGrp="1"/>
          </p:cNvSpPr>
          <p:nvPr>
            <p:ph type="ftr" sz="quarter" idx="11"/>
          </p:nvPr>
        </p:nvSpPr>
        <p:spPr/>
        <p:txBody>
          <a:bodyPr/>
          <a:lstStyle/>
          <a:p>
            <a:endParaRPr lang="en-GB"/>
          </a:p>
        </p:txBody>
      </p:sp>
      <p:sp>
        <p:nvSpPr>
          <p:cNvPr id="6" name="Zástupný symbol pro číslo snímku 5"/>
          <p:cNvSpPr>
            <a:spLocks noGrp="1"/>
          </p:cNvSpPr>
          <p:nvPr>
            <p:ph type="sldNum" sz="quarter" idx="12"/>
          </p:nvPr>
        </p:nvSpPr>
        <p:spPr/>
        <p:txBody>
          <a:bodyPr/>
          <a:lstStyle/>
          <a:p>
            <a:fld id="{41328295-2D94-4A04-9BE3-EFB11716453A}" type="slidenum">
              <a:rPr lang="en-GB" smtClean="0"/>
              <a:t>‹#›</a:t>
            </a:fld>
            <a:endParaRPr lang="en-GB"/>
          </a:p>
        </p:txBody>
      </p:sp>
    </p:spTree>
    <p:extLst>
      <p:ext uri="{BB962C8B-B14F-4D97-AF65-F5344CB8AC3E}">
        <p14:creationId xmlns:p14="http://schemas.microsoft.com/office/powerpoint/2010/main" val="12287019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87DE6118-2437-4B30-8E3C-4D2BE6020583}" type="datetimeFigureOut">
              <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2/6/2020</a:t>
            </a:fld>
            <a:endPar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endParaRPr>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endParaRPr>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69E57DC2-970A-4B3E-BB1C-7A09969E49DF}" type="slidenum">
              <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endParaRPr>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extLst>
      <p:ext uri="{BB962C8B-B14F-4D97-AF65-F5344CB8AC3E}">
        <p14:creationId xmlns:p14="http://schemas.microsoft.com/office/powerpoint/2010/main" val="2606787789"/>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7DE6118-2437-4B30-8E3C-4D2BE6020583}" type="datetimeFigureOut">
              <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2/6/2020</a:t>
            </a:fld>
            <a:endPar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endParaRPr>
          </a:p>
        </p:txBody>
      </p:sp>
      <p:sp>
        <p:nvSpPr>
          <p:cNvPr id="5" name="Footer Placeholder 4"/>
          <p:cNvSpPr>
            <a:spLocks noGrp="1"/>
          </p:cNvSpPr>
          <p:nvPr>
            <p:ph type="ftr"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9E57DC2-970A-4B3E-BB1C-7A09969E49DF}" type="slidenum">
              <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endParaRPr>
          </a:p>
        </p:txBody>
      </p:sp>
    </p:spTree>
    <p:extLst>
      <p:ext uri="{BB962C8B-B14F-4D97-AF65-F5344CB8AC3E}">
        <p14:creationId xmlns:p14="http://schemas.microsoft.com/office/powerpoint/2010/main" val="2228527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87DE6118-2437-4B30-8E3C-4D2BE6020583}" type="datetimeFigureOut">
              <a:rPr kumimoji="0" lang="en-US" sz="1200" b="0" i="0" u="none" strike="noStrike" kern="1200" cap="none" spc="0" normalizeH="0" baseline="0" noProof="0" dirty="0">
                <a:ln>
                  <a:noFill/>
                </a:ln>
                <a:solidFill>
                  <a:srgbClr val="EFEDE3"/>
                </a:solidFill>
                <a:effectLst/>
                <a:uLnTx/>
                <a:uFillTx/>
                <a:latin typeface="Franklin Gothic Book" panose="020B050302010202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2/6/2020</a:t>
            </a:fld>
            <a:endParaRPr kumimoji="0" lang="en-US" sz="1200" b="0" i="0" u="none" strike="noStrike" kern="1200" cap="none" spc="0" normalizeH="0" baseline="0" noProof="0" dirty="0">
              <a:ln>
                <a:noFill/>
              </a:ln>
              <a:solidFill>
                <a:srgbClr val="EFEDE3"/>
              </a:solidFill>
              <a:effectLst/>
              <a:uLnTx/>
              <a:uFillTx/>
              <a:latin typeface="Franklin Gothic Book" panose="020B0503020102020204"/>
              <a:ea typeface="+mn-ea"/>
              <a:cs typeface="+mn-cs"/>
            </a:endParaRPr>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EFEDE3"/>
              </a:solidFill>
              <a:effectLst/>
              <a:uLnTx/>
              <a:uFillTx/>
              <a:latin typeface="Franklin Gothic Book" panose="020B0503020102020204"/>
              <a:ea typeface="+mn-ea"/>
              <a:cs typeface="+mn-cs"/>
            </a:endParaRPr>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69E57DC2-970A-4B3E-BB1C-7A09969E49DF}" type="slidenum">
              <a:rPr kumimoji="0" lang="en-US" sz="1200" b="0" i="0" u="none" strike="noStrike" kern="1200" cap="none" spc="0" normalizeH="0" baseline="0" noProof="0" dirty="0">
                <a:ln>
                  <a:noFill/>
                </a:ln>
                <a:solidFill>
                  <a:srgbClr val="EFEDE3"/>
                </a:solidFill>
                <a:effectLst/>
                <a:uLnTx/>
                <a:uFillTx/>
                <a:latin typeface="Franklin Gothic Book" panose="020B05030201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srgbClr val="EFEDE3"/>
              </a:solidFill>
              <a:effectLst/>
              <a:uLnTx/>
              <a:uFillTx/>
              <a:latin typeface="Franklin Gothic Book" panose="020B0503020102020204"/>
              <a:ea typeface="+mn-ea"/>
              <a:cs typeface="+mn-cs"/>
            </a:endParaRPr>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extLst>
      <p:ext uri="{BB962C8B-B14F-4D97-AF65-F5344CB8AC3E}">
        <p14:creationId xmlns:p14="http://schemas.microsoft.com/office/powerpoint/2010/main" val="1366034890"/>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7DE6118-2437-4B30-8E3C-4D2BE6020583}" type="datetimeFigureOut">
              <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2/6/2020</a:t>
            </a:fld>
            <a:endPar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endParaRPr>
          </a:p>
        </p:txBody>
      </p:sp>
      <p:sp>
        <p:nvSpPr>
          <p:cNvPr id="6" name="Footer Placeholder 5"/>
          <p:cNvSpPr>
            <a:spLocks noGrp="1"/>
          </p:cNvSpPr>
          <p:nvPr>
            <p:ph type="ftr"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9E57DC2-970A-4B3E-BB1C-7A09969E49DF}" type="slidenum">
              <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endParaRPr>
          </a:p>
        </p:txBody>
      </p:sp>
    </p:spTree>
    <p:extLst>
      <p:ext uri="{BB962C8B-B14F-4D97-AF65-F5344CB8AC3E}">
        <p14:creationId xmlns:p14="http://schemas.microsoft.com/office/powerpoint/2010/main" val="1929664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7DE6118-2437-4B30-8E3C-4D2BE6020583}" type="datetimeFigureOut">
              <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2/6/2020</a:t>
            </a:fld>
            <a:endPar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endParaRPr>
          </a:p>
        </p:txBody>
      </p:sp>
      <p:sp>
        <p:nvSpPr>
          <p:cNvPr id="8" name="Footer Placeholder 7"/>
          <p:cNvSpPr>
            <a:spLocks noGrp="1"/>
          </p:cNvSpPr>
          <p:nvPr>
            <p:ph type="ftr"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9E57DC2-970A-4B3E-BB1C-7A09969E49DF}" type="slidenum">
              <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endParaRPr>
          </a:p>
        </p:txBody>
      </p:sp>
    </p:spTree>
    <p:extLst>
      <p:ext uri="{BB962C8B-B14F-4D97-AF65-F5344CB8AC3E}">
        <p14:creationId xmlns:p14="http://schemas.microsoft.com/office/powerpoint/2010/main" val="63813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7DE6118-2437-4B30-8E3C-4D2BE6020583}" type="datetimeFigureOut">
              <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2/6/2020</a:t>
            </a:fld>
            <a:endPar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endParaRPr>
          </a:p>
        </p:txBody>
      </p:sp>
      <p:sp>
        <p:nvSpPr>
          <p:cNvPr id="4" name="Footer Placeholder 3"/>
          <p:cNvSpPr>
            <a:spLocks noGrp="1"/>
          </p:cNvSpPr>
          <p:nvPr>
            <p:ph type="ftr"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9E57DC2-970A-4B3E-BB1C-7A09969E49DF}" type="slidenum">
              <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endParaRPr>
          </a:p>
        </p:txBody>
      </p:sp>
    </p:spTree>
    <p:extLst>
      <p:ext uri="{BB962C8B-B14F-4D97-AF65-F5344CB8AC3E}">
        <p14:creationId xmlns:p14="http://schemas.microsoft.com/office/powerpoint/2010/main" val="34088065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7DE6118-2437-4B30-8E3C-4D2BE6020583}" type="datetimeFigureOut">
              <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2/6/2020</a:t>
            </a:fld>
            <a:endPar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endParaRPr>
          </a:p>
        </p:txBody>
      </p:sp>
      <p:sp>
        <p:nvSpPr>
          <p:cNvPr id="3" name="Footer Placeholder 2"/>
          <p:cNvSpPr>
            <a:spLocks noGrp="1"/>
          </p:cNvSpPr>
          <p:nvPr>
            <p:ph type="ftr"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9E57DC2-970A-4B3E-BB1C-7A09969E49DF}" type="slidenum">
              <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endParaRPr>
          </a:p>
        </p:txBody>
      </p:sp>
    </p:spTree>
    <p:extLst>
      <p:ext uri="{BB962C8B-B14F-4D97-AF65-F5344CB8AC3E}">
        <p14:creationId xmlns:p14="http://schemas.microsoft.com/office/powerpoint/2010/main" val="15122145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87DE6118-2437-4B30-8E3C-4D2BE6020583}" type="datetimeFigureOut">
              <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2/6/2020</a:t>
            </a:fld>
            <a:endPar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endParaRPr>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endParaRPr>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69E57DC2-970A-4B3E-BB1C-7A09969E49DF}" type="slidenum">
              <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endParaRPr>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5244548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Kliknutím lze upravit styl.</a:t>
            </a:r>
            <a:endParaRPr lang="en-GB"/>
          </a:p>
        </p:txBody>
      </p:sp>
      <p:sp>
        <p:nvSpPr>
          <p:cNvPr id="3" name="Zástupný symbol pro obsah 2"/>
          <p:cNvSpPr>
            <a:spLocks noGrp="1"/>
          </p:cNvSpPr>
          <p:nvPr>
            <p:ph idx="1"/>
          </p:nvPr>
        </p:nvSpPr>
        <p:spPr/>
        <p:txBody>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en-GB"/>
          </a:p>
        </p:txBody>
      </p:sp>
      <p:sp>
        <p:nvSpPr>
          <p:cNvPr id="4" name="Zástupný symbol pro datum 3"/>
          <p:cNvSpPr>
            <a:spLocks noGrp="1"/>
          </p:cNvSpPr>
          <p:nvPr>
            <p:ph type="dt" sz="half" idx="10"/>
          </p:nvPr>
        </p:nvSpPr>
        <p:spPr/>
        <p:txBody>
          <a:bodyPr/>
          <a:lstStyle/>
          <a:p>
            <a:fld id="{2CC2807F-7306-4037-88C8-EDB2332BBFC5}" type="datetimeFigureOut">
              <a:rPr lang="en-GB" smtClean="0"/>
              <a:t>06/02/2020</a:t>
            </a:fld>
            <a:endParaRPr lang="en-GB"/>
          </a:p>
        </p:txBody>
      </p:sp>
      <p:sp>
        <p:nvSpPr>
          <p:cNvPr id="5" name="Zástupný symbol pro zápatí 4"/>
          <p:cNvSpPr>
            <a:spLocks noGrp="1"/>
          </p:cNvSpPr>
          <p:nvPr>
            <p:ph type="ftr" sz="quarter" idx="11"/>
          </p:nvPr>
        </p:nvSpPr>
        <p:spPr/>
        <p:txBody>
          <a:bodyPr/>
          <a:lstStyle/>
          <a:p>
            <a:endParaRPr lang="en-GB"/>
          </a:p>
        </p:txBody>
      </p:sp>
      <p:sp>
        <p:nvSpPr>
          <p:cNvPr id="6" name="Zástupný symbol pro číslo snímku 5"/>
          <p:cNvSpPr>
            <a:spLocks noGrp="1"/>
          </p:cNvSpPr>
          <p:nvPr>
            <p:ph type="sldNum" sz="quarter" idx="12"/>
          </p:nvPr>
        </p:nvSpPr>
        <p:spPr/>
        <p:txBody>
          <a:bodyPr/>
          <a:lstStyle/>
          <a:p>
            <a:fld id="{41328295-2D94-4A04-9BE3-EFB11716453A}" type="slidenum">
              <a:rPr lang="en-GB" smtClean="0"/>
              <a:t>‹#›</a:t>
            </a:fld>
            <a:endParaRPr lang="en-GB"/>
          </a:p>
        </p:txBody>
      </p:sp>
    </p:spTree>
    <p:extLst>
      <p:ext uri="{BB962C8B-B14F-4D97-AF65-F5344CB8AC3E}">
        <p14:creationId xmlns:p14="http://schemas.microsoft.com/office/powerpoint/2010/main" val="195522569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87DE6118-2437-4B30-8E3C-4D2BE6020583}" type="datetimeFigureOut">
              <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2/6/2020</a:t>
            </a:fld>
            <a:endPar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endParaRPr>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endParaRPr>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69E57DC2-970A-4B3E-BB1C-7A09969E49DF}" type="slidenum">
              <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endParaRPr>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5700119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7DE6118-2437-4B30-8E3C-4D2BE6020583}" type="datetimeFigureOut">
              <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2/6/2020</a:t>
            </a:fld>
            <a:endPar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endParaRPr>
          </a:p>
        </p:txBody>
      </p:sp>
      <p:sp>
        <p:nvSpPr>
          <p:cNvPr id="5" name="Footer Placeholder 4"/>
          <p:cNvSpPr>
            <a:spLocks noGrp="1"/>
          </p:cNvSpPr>
          <p:nvPr>
            <p:ph type="ftr"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9E57DC2-970A-4B3E-BB1C-7A09969E49DF}" type="slidenum">
              <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endParaRPr>
          </a:p>
        </p:txBody>
      </p:sp>
    </p:spTree>
    <p:extLst>
      <p:ext uri="{BB962C8B-B14F-4D97-AF65-F5344CB8AC3E}">
        <p14:creationId xmlns:p14="http://schemas.microsoft.com/office/powerpoint/2010/main" val="14824587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7DE6118-2437-4B30-8E3C-4D2BE6020583}" type="datetimeFigureOut">
              <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2/6/2020</a:t>
            </a:fld>
            <a:endPar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endParaRPr>
          </a:p>
        </p:txBody>
      </p:sp>
      <p:sp>
        <p:nvSpPr>
          <p:cNvPr id="5" name="Footer Placeholder 4"/>
          <p:cNvSpPr>
            <a:spLocks noGrp="1"/>
          </p:cNvSpPr>
          <p:nvPr>
            <p:ph type="ftr"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9E57DC2-970A-4B3E-BB1C-7A09969E49DF}" type="slidenum">
              <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endParaRPr>
          </a:p>
        </p:txBody>
      </p:sp>
    </p:spTree>
    <p:extLst>
      <p:ext uri="{BB962C8B-B14F-4D97-AF65-F5344CB8AC3E}">
        <p14:creationId xmlns:p14="http://schemas.microsoft.com/office/powerpoint/2010/main" val="30951638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spTree>
      <p:nvGrpSpPr>
        <p:cNvPr id="1" name=""/>
        <p:cNvGrpSpPr/>
        <p:nvPr/>
      </p:nvGrpSpPr>
      <p:grpSpPr>
        <a:xfrm>
          <a:off x="0" y="0"/>
          <a:ext cx="0" cy="0"/>
          <a:chOff x="0" y="0"/>
          <a:chExt cx="0" cy="0"/>
        </a:xfrm>
      </p:grpSpPr>
      <p:sp>
        <p:nvSpPr>
          <p:cNvPr id="2" name="Nadpis 1"/>
          <p:cNvSpPr>
            <a:spLocks noGrp="1"/>
          </p:cNvSpPr>
          <p:nvPr>
            <p:ph type="title"/>
          </p:nvPr>
        </p:nvSpPr>
        <p:spPr>
          <a:xfrm>
            <a:off x="831850" y="1709738"/>
            <a:ext cx="10515600" cy="2852737"/>
          </a:xfrm>
        </p:spPr>
        <p:txBody>
          <a:bodyPr anchor="b"/>
          <a:lstStyle>
            <a:lvl1pPr>
              <a:defRPr sz="6000"/>
            </a:lvl1pPr>
          </a:lstStyle>
          <a:p>
            <a:r>
              <a:rPr lang="cs-CZ"/>
              <a:t>Kliknutím lze upravit styl.</a:t>
            </a:r>
            <a:endParaRPr lang="en-GB"/>
          </a:p>
        </p:txBody>
      </p:sp>
      <p:sp>
        <p:nvSpPr>
          <p:cNvPr id="3" name="Zástupný symbol pro tex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cs-CZ"/>
              <a:t>Upravte styly předlohy textu.</a:t>
            </a:r>
          </a:p>
        </p:txBody>
      </p:sp>
      <p:sp>
        <p:nvSpPr>
          <p:cNvPr id="4" name="Zástupný symbol pro datum 3"/>
          <p:cNvSpPr>
            <a:spLocks noGrp="1"/>
          </p:cNvSpPr>
          <p:nvPr>
            <p:ph type="dt" sz="half" idx="10"/>
          </p:nvPr>
        </p:nvSpPr>
        <p:spPr/>
        <p:txBody>
          <a:bodyPr/>
          <a:lstStyle/>
          <a:p>
            <a:fld id="{2CC2807F-7306-4037-88C8-EDB2332BBFC5}" type="datetimeFigureOut">
              <a:rPr lang="en-GB" smtClean="0"/>
              <a:t>06/02/2020</a:t>
            </a:fld>
            <a:endParaRPr lang="en-GB"/>
          </a:p>
        </p:txBody>
      </p:sp>
      <p:sp>
        <p:nvSpPr>
          <p:cNvPr id="5" name="Zástupný symbol pro zápatí 4"/>
          <p:cNvSpPr>
            <a:spLocks noGrp="1"/>
          </p:cNvSpPr>
          <p:nvPr>
            <p:ph type="ftr" sz="quarter" idx="11"/>
          </p:nvPr>
        </p:nvSpPr>
        <p:spPr/>
        <p:txBody>
          <a:bodyPr/>
          <a:lstStyle/>
          <a:p>
            <a:endParaRPr lang="en-GB"/>
          </a:p>
        </p:txBody>
      </p:sp>
      <p:sp>
        <p:nvSpPr>
          <p:cNvPr id="6" name="Zástupný symbol pro číslo snímku 5"/>
          <p:cNvSpPr>
            <a:spLocks noGrp="1"/>
          </p:cNvSpPr>
          <p:nvPr>
            <p:ph type="sldNum" sz="quarter" idx="12"/>
          </p:nvPr>
        </p:nvSpPr>
        <p:spPr/>
        <p:txBody>
          <a:bodyPr/>
          <a:lstStyle/>
          <a:p>
            <a:fld id="{41328295-2D94-4A04-9BE3-EFB11716453A}" type="slidenum">
              <a:rPr lang="en-GB" smtClean="0"/>
              <a:t>‹#›</a:t>
            </a:fld>
            <a:endParaRPr lang="en-GB"/>
          </a:p>
        </p:txBody>
      </p:sp>
    </p:spTree>
    <p:extLst>
      <p:ext uri="{BB962C8B-B14F-4D97-AF65-F5344CB8AC3E}">
        <p14:creationId xmlns:p14="http://schemas.microsoft.com/office/powerpoint/2010/main" val="19747023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Kliknutím lze upravit styl.</a:t>
            </a:r>
            <a:endParaRPr lang="en-GB"/>
          </a:p>
        </p:txBody>
      </p:sp>
      <p:sp>
        <p:nvSpPr>
          <p:cNvPr id="3" name="Zástupný symbol pro obsah 2"/>
          <p:cNvSpPr>
            <a:spLocks noGrp="1"/>
          </p:cNvSpPr>
          <p:nvPr>
            <p:ph sz="half" idx="1"/>
          </p:nvPr>
        </p:nvSpPr>
        <p:spPr>
          <a:xfrm>
            <a:off x="838200" y="1825625"/>
            <a:ext cx="5181600" cy="4351338"/>
          </a:xfrm>
        </p:spPr>
        <p:txBody>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en-GB"/>
          </a:p>
        </p:txBody>
      </p:sp>
      <p:sp>
        <p:nvSpPr>
          <p:cNvPr id="4" name="Zástupný symbol pro obsah 3"/>
          <p:cNvSpPr>
            <a:spLocks noGrp="1"/>
          </p:cNvSpPr>
          <p:nvPr>
            <p:ph sz="half" idx="2"/>
          </p:nvPr>
        </p:nvSpPr>
        <p:spPr>
          <a:xfrm>
            <a:off x="6172200" y="1825625"/>
            <a:ext cx="5181600" cy="4351338"/>
          </a:xfrm>
        </p:spPr>
        <p:txBody>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en-GB"/>
          </a:p>
        </p:txBody>
      </p:sp>
      <p:sp>
        <p:nvSpPr>
          <p:cNvPr id="5" name="Zástupný symbol pro datum 4"/>
          <p:cNvSpPr>
            <a:spLocks noGrp="1"/>
          </p:cNvSpPr>
          <p:nvPr>
            <p:ph type="dt" sz="half" idx="10"/>
          </p:nvPr>
        </p:nvSpPr>
        <p:spPr/>
        <p:txBody>
          <a:bodyPr/>
          <a:lstStyle/>
          <a:p>
            <a:fld id="{2CC2807F-7306-4037-88C8-EDB2332BBFC5}" type="datetimeFigureOut">
              <a:rPr lang="en-GB" smtClean="0"/>
              <a:t>06/02/2020</a:t>
            </a:fld>
            <a:endParaRPr lang="en-GB"/>
          </a:p>
        </p:txBody>
      </p:sp>
      <p:sp>
        <p:nvSpPr>
          <p:cNvPr id="6" name="Zástupný symbol pro zápatí 5"/>
          <p:cNvSpPr>
            <a:spLocks noGrp="1"/>
          </p:cNvSpPr>
          <p:nvPr>
            <p:ph type="ftr" sz="quarter" idx="11"/>
          </p:nvPr>
        </p:nvSpPr>
        <p:spPr/>
        <p:txBody>
          <a:bodyPr/>
          <a:lstStyle/>
          <a:p>
            <a:endParaRPr lang="en-GB"/>
          </a:p>
        </p:txBody>
      </p:sp>
      <p:sp>
        <p:nvSpPr>
          <p:cNvPr id="7" name="Zástupný symbol pro číslo snímku 6"/>
          <p:cNvSpPr>
            <a:spLocks noGrp="1"/>
          </p:cNvSpPr>
          <p:nvPr>
            <p:ph type="sldNum" sz="quarter" idx="12"/>
          </p:nvPr>
        </p:nvSpPr>
        <p:spPr/>
        <p:txBody>
          <a:bodyPr/>
          <a:lstStyle/>
          <a:p>
            <a:fld id="{41328295-2D94-4A04-9BE3-EFB11716453A}" type="slidenum">
              <a:rPr lang="en-GB" smtClean="0"/>
              <a:t>‹#›</a:t>
            </a:fld>
            <a:endParaRPr lang="en-GB"/>
          </a:p>
        </p:txBody>
      </p:sp>
    </p:spTree>
    <p:extLst>
      <p:ext uri="{BB962C8B-B14F-4D97-AF65-F5344CB8AC3E}">
        <p14:creationId xmlns:p14="http://schemas.microsoft.com/office/powerpoint/2010/main" val="11079407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p:cNvSpPr>
            <a:spLocks noGrp="1"/>
          </p:cNvSpPr>
          <p:nvPr>
            <p:ph type="title"/>
          </p:nvPr>
        </p:nvSpPr>
        <p:spPr>
          <a:xfrm>
            <a:off x="839788" y="365125"/>
            <a:ext cx="10515600" cy="1325563"/>
          </a:xfrm>
        </p:spPr>
        <p:txBody>
          <a:bodyPr/>
          <a:lstStyle/>
          <a:p>
            <a:r>
              <a:rPr lang="cs-CZ"/>
              <a:t>Kliknutím lze upravit styl.</a:t>
            </a:r>
            <a:endParaRPr lang="en-GB"/>
          </a:p>
        </p:txBody>
      </p:sp>
      <p:sp>
        <p:nvSpPr>
          <p:cNvPr id="3" name="Zástupný symbol pro tex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Upravte styly předlohy textu.</a:t>
            </a:r>
          </a:p>
        </p:txBody>
      </p:sp>
      <p:sp>
        <p:nvSpPr>
          <p:cNvPr id="4" name="Zástupný symbol pro obsah 3"/>
          <p:cNvSpPr>
            <a:spLocks noGrp="1"/>
          </p:cNvSpPr>
          <p:nvPr>
            <p:ph sz="half" idx="2"/>
          </p:nvPr>
        </p:nvSpPr>
        <p:spPr>
          <a:xfrm>
            <a:off x="839788" y="2505075"/>
            <a:ext cx="5157787" cy="3684588"/>
          </a:xfrm>
        </p:spPr>
        <p:txBody>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en-GB"/>
          </a:p>
        </p:txBody>
      </p:sp>
      <p:sp>
        <p:nvSpPr>
          <p:cNvPr id="5" name="Zástupný symbol pro tex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Upravte styly předlohy textu.</a:t>
            </a:r>
          </a:p>
        </p:txBody>
      </p:sp>
      <p:sp>
        <p:nvSpPr>
          <p:cNvPr id="6" name="Zástupný symbol pro obsah 5"/>
          <p:cNvSpPr>
            <a:spLocks noGrp="1"/>
          </p:cNvSpPr>
          <p:nvPr>
            <p:ph sz="quarter" idx="4"/>
          </p:nvPr>
        </p:nvSpPr>
        <p:spPr>
          <a:xfrm>
            <a:off x="6172200" y="2505075"/>
            <a:ext cx="5183188" cy="3684588"/>
          </a:xfrm>
        </p:spPr>
        <p:txBody>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en-GB"/>
          </a:p>
        </p:txBody>
      </p:sp>
      <p:sp>
        <p:nvSpPr>
          <p:cNvPr id="7" name="Zástupný symbol pro datum 6"/>
          <p:cNvSpPr>
            <a:spLocks noGrp="1"/>
          </p:cNvSpPr>
          <p:nvPr>
            <p:ph type="dt" sz="half" idx="10"/>
          </p:nvPr>
        </p:nvSpPr>
        <p:spPr/>
        <p:txBody>
          <a:bodyPr/>
          <a:lstStyle/>
          <a:p>
            <a:fld id="{2CC2807F-7306-4037-88C8-EDB2332BBFC5}" type="datetimeFigureOut">
              <a:rPr lang="en-GB" smtClean="0"/>
              <a:t>06/02/2020</a:t>
            </a:fld>
            <a:endParaRPr lang="en-GB"/>
          </a:p>
        </p:txBody>
      </p:sp>
      <p:sp>
        <p:nvSpPr>
          <p:cNvPr id="8" name="Zástupný symbol pro zápatí 7"/>
          <p:cNvSpPr>
            <a:spLocks noGrp="1"/>
          </p:cNvSpPr>
          <p:nvPr>
            <p:ph type="ftr" sz="quarter" idx="11"/>
          </p:nvPr>
        </p:nvSpPr>
        <p:spPr/>
        <p:txBody>
          <a:bodyPr/>
          <a:lstStyle/>
          <a:p>
            <a:endParaRPr lang="en-GB"/>
          </a:p>
        </p:txBody>
      </p:sp>
      <p:sp>
        <p:nvSpPr>
          <p:cNvPr id="9" name="Zástupný symbol pro číslo snímku 8"/>
          <p:cNvSpPr>
            <a:spLocks noGrp="1"/>
          </p:cNvSpPr>
          <p:nvPr>
            <p:ph type="sldNum" sz="quarter" idx="12"/>
          </p:nvPr>
        </p:nvSpPr>
        <p:spPr/>
        <p:txBody>
          <a:bodyPr/>
          <a:lstStyle/>
          <a:p>
            <a:fld id="{41328295-2D94-4A04-9BE3-EFB11716453A}" type="slidenum">
              <a:rPr lang="en-GB" smtClean="0"/>
              <a:t>‹#›</a:t>
            </a:fld>
            <a:endParaRPr lang="en-GB"/>
          </a:p>
        </p:txBody>
      </p:sp>
    </p:spTree>
    <p:extLst>
      <p:ext uri="{BB962C8B-B14F-4D97-AF65-F5344CB8AC3E}">
        <p14:creationId xmlns:p14="http://schemas.microsoft.com/office/powerpoint/2010/main" val="2320747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Jenom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Kliknutím lze upravit styl.</a:t>
            </a:r>
            <a:endParaRPr lang="en-GB"/>
          </a:p>
        </p:txBody>
      </p:sp>
      <p:sp>
        <p:nvSpPr>
          <p:cNvPr id="3" name="Zástupný symbol pro datum 2"/>
          <p:cNvSpPr>
            <a:spLocks noGrp="1"/>
          </p:cNvSpPr>
          <p:nvPr>
            <p:ph type="dt" sz="half" idx="10"/>
          </p:nvPr>
        </p:nvSpPr>
        <p:spPr/>
        <p:txBody>
          <a:bodyPr/>
          <a:lstStyle/>
          <a:p>
            <a:fld id="{2CC2807F-7306-4037-88C8-EDB2332BBFC5}" type="datetimeFigureOut">
              <a:rPr lang="en-GB" smtClean="0"/>
              <a:t>06/02/2020</a:t>
            </a:fld>
            <a:endParaRPr lang="en-GB"/>
          </a:p>
        </p:txBody>
      </p:sp>
      <p:sp>
        <p:nvSpPr>
          <p:cNvPr id="4" name="Zástupný symbol pro zápatí 3"/>
          <p:cNvSpPr>
            <a:spLocks noGrp="1"/>
          </p:cNvSpPr>
          <p:nvPr>
            <p:ph type="ftr" sz="quarter" idx="11"/>
          </p:nvPr>
        </p:nvSpPr>
        <p:spPr/>
        <p:txBody>
          <a:bodyPr/>
          <a:lstStyle/>
          <a:p>
            <a:endParaRPr lang="en-GB"/>
          </a:p>
        </p:txBody>
      </p:sp>
      <p:sp>
        <p:nvSpPr>
          <p:cNvPr id="5" name="Zástupný symbol pro číslo snímku 4"/>
          <p:cNvSpPr>
            <a:spLocks noGrp="1"/>
          </p:cNvSpPr>
          <p:nvPr>
            <p:ph type="sldNum" sz="quarter" idx="12"/>
          </p:nvPr>
        </p:nvSpPr>
        <p:spPr/>
        <p:txBody>
          <a:bodyPr/>
          <a:lstStyle/>
          <a:p>
            <a:fld id="{41328295-2D94-4A04-9BE3-EFB11716453A}" type="slidenum">
              <a:rPr lang="en-GB" smtClean="0"/>
              <a:t>‹#›</a:t>
            </a:fld>
            <a:endParaRPr lang="en-GB"/>
          </a:p>
        </p:txBody>
      </p:sp>
    </p:spTree>
    <p:extLst>
      <p:ext uri="{BB962C8B-B14F-4D97-AF65-F5344CB8AC3E}">
        <p14:creationId xmlns:p14="http://schemas.microsoft.com/office/powerpoint/2010/main" val="14549645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Zástupný symbol pro datum 1"/>
          <p:cNvSpPr>
            <a:spLocks noGrp="1"/>
          </p:cNvSpPr>
          <p:nvPr>
            <p:ph type="dt" sz="half" idx="10"/>
          </p:nvPr>
        </p:nvSpPr>
        <p:spPr/>
        <p:txBody>
          <a:bodyPr/>
          <a:lstStyle/>
          <a:p>
            <a:fld id="{2CC2807F-7306-4037-88C8-EDB2332BBFC5}" type="datetimeFigureOut">
              <a:rPr lang="en-GB" smtClean="0"/>
              <a:t>06/02/2020</a:t>
            </a:fld>
            <a:endParaRPr lang="en-GB"/>
          </a:p>
        </p:txBody>
      </p:sp>
      <p:sp>
        <p:nvSpPr>
          <p:cNvPr id="3" name="Zástupný symbol pro zápatí 2"/>
          <p:cNvSpPr>
            <a:spLocks noGrp="1"/>
          </p:cNvSpPr>
          <p:nvPr>
            <p:ph type="ftr" sz="quarter" idx="11"/>
          </p:nvPr>
        </p:nvSpPr>
        <p:spPr/>
        <p:txBody>
          <a:bodyPr/>
          <a:lstStyle/>
          <a:p>
            <a:endParaRPr lang="en-GB"/>
          </a:p>
        </p:txBody>
      </p:sp>
      <p:sp>
        <p:nvSpPr>
          <p:cNvPr id="4" name="Zástupný symbol pro číslo snímku 3"/>
          <p:cNvSpPr>
            <a:spLocks noGrp="1"/>
          </p:cNvSpPr>
          <p:nvPr>
            <p:ph type="sldNum" sz="quarter" idx="12"/>
          </p:nvPr>
        </p:nvSpPr>
        <p:spPr/>
        <p:txBody>
          <a:bodyPr/>
          <a:lstStyle/>
          <a:p>
            <a:fld id="{41328295-2D94-4A04-9BE3-EFB11716453A}" type="slidenum">
              <a:rPr lang="en-GB" smtClean="0"/>
              <a:t>‹#›</a:t>
            </a:fld>
            <a:endParaRPr lang="en-GB"/>
          </a:p>
        </p:txBody>
      </p:sp>
    </p:spTree>
    <p:extLst>
      <p:ext uri="{BB962C8B-B14F-4D97-AF65-F5344CB8AC3E}">
        <p14:creationId xmlns:p14="http://schemas.microsoft.com/office/powerpoint/2010/main" val="16003482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839788" y="457200"/>
            <a:ext cx="3932237" cy="1600200"/>
          </a:xfrm>
        </p:spPr>
        <p:txBody>
          <a:bodyPr anchor="b"/>
          <a:lstStyle>
            <a:lvl1pPr>
              <a:defRPr sz="3200"/>
            </a:lvl1pPr>
          </a:lstStyle>
          <a:p>
            <a:r>
              <a:rPr lang="cs-CZ"/>
              <a:t>Kliknutím lze upravit styl.</a:t>
            </a:r>
            <a:endParaRPr lang="en-GB"/>
          </a:p>
        </p:txBody>
      </p:sp>
      <p:sp>
        <p:nvSpPr>
          <p:cNvPr id="3" name="Zástupný symbol pro obsah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en-GB"/>
          </a:p>
        </p:txBody>
      </p:sp>
      <p:sp>
        <p:nvSpPr>
          <p:cNvPr id="4" name="Zástupný symbol pro tex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Upravte styly předlohy textu.</a:t>
            </a:r>
          </a:p>
        </p:txBody>
      </p:sp>
      <p:sp>
        <p:nvSpPr>
          <p:cNvPr id="5" name="Zástupný symbol pro datum 4"/>
          <p:cNvSpPr>
            <a:spLocks noGrp="1"/>
          </p:cNvSpPr>
          <p:nvPr>
            <p:ph type="dt" sz="half" idx="10"/>
          </p:nvPr>
        </p:nvSpPr>
        <p:spPr/>
        <p:txBody>
          <a:bodyPr/>
          <a:lstStyle/>
          <a:p>
            <a:fld id="{2CC2807F-7306-4037-88C8-EDB2332BBFC5}" type="datetimeFigureOut">
              <a:rPr lang="en-GB" smtClean="0"/>
              <a:t>06/02/2020</a:t>
            </a:fld>
            <a:endParaRPr lang="en-GB"/>
          </a:p>
        </p:txBody>
      </p:sp>
      <p:sp>
        <p:nvSpPr>
          <p:cNvPr id="6" name="Zástupný symbol pro zápatí 5"/>
          <p:cNvSpPr>
            <a:spLocks noGrp="1"/>
          </p:cNvSpPr>
          <p:nvPr>
            <p:ph type="ftr" sz="quarter" idx="11"/>
          </p:nvPr>
        </p:nvSpPr>
        <p:spPr/>
        <p:txBody>
          <a:bodyPr/>
          <a:lstStyle/>
          <a:p>
            <a:endParaRPr lang="en-GB"/>
          </a:p>
        </p:txBody>
      </p:sp>
      <p:sp>
        <p:nvSpPr>
          <p:cNvPr id="7" name="Zástupný symbol pro číslo snímku 6"/>
          <p:cNvSpPr>
            <a:spLocks noGrp="1"/>
          </p:cNvSpPr>
          <p:nvPr>
            <p:ph type="sldNum" sz="quarter" idx="12"/>
          </p:nvPr>
        </p:nvSpPr>
        <p:spPr/>
        <p:txBody>
          <a:bodyPr/>
          <a:lstStyle/>
          <a:p>
            <a:fld id="{41328295-2D94-4A04-9BE3-EFB11716453A}" type="slidenum">
              <a:rPr lang="en-GB" smtClean="0"/>
              <a:t>‹#›</a:t>
            </a:fld>
            <a:endParaRPr lang="en-GB"/>
          </a:p>
        </p:txBody>
      </p:sp>
    </p:spTree>
    <p:extLst>
      <p:ext uri="{BB962C8B-B14F-4D97-AF65-F5344CB8AC3E}">
        <p14:creationId xmlns:p14="http://schemas.microsoft.com/office/powerpoint/2010/main" val="27109728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839788" y="457200"/>
            <a:ext cx="3932237" cy="1600200"/>
          </a:xfrm>
        </p:spPr>
        <p:txBody>
          <a:bodyPr anchor="b"/>
          <a:lstStyle>
            <a:lvl1pPr>
              <a:defRPr sz="3200"/>
            </a:lvl1pPr>
          </a:lstStyle>
          <a:p>
            <a:r>
              <a:rPr lang="cs-CZ"/>
              <a:t>Kliknutím lze upravit styl.</a:t>
            </a:r>
            <a:endParaRPr lang="en-GB"/>
          </a:p>
        </p:txBody>
      </p:sp>
      <p:sp>
        <p:nvSpPr>
          <p:cNvPr id="3" name="Zástupný symbol pro obrázek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Zástupný symbol pro tex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Upravte styly předlohy textu.</a:t>
            </a:r>
          </a:p>
        </p:txBody>
      </p:sp>
      <p:sp>
        <p:nvSpPr>
          <p:cNvPr id="5" name="Zástupný symbol pro datum 4"/>
          <p:cNvSpPr>
            <a:spLocks noGrp="1"/>
          </p:cNvSpPr>
          <p:nvPr>
            <p:ph type="dt" sz="half" idx="10"/>
          </p:nvPr>
        </p:nvSpPr>
        <p:spPr/>
        <p:txBody>
          <a:bodyPr/>
          <a:lstStyle/>
          <a:p>
            <a:fld id="{2CC2807F-7306-4037-88C8-EDB2332BBFC5}" type="datetimeFigureOut">
              <a:rPr lang="en-GB" smtClean="0"/>
              <a:t>06/02/2020</a:t>
            </a:fld>
            <a:endParaRPr lang="en-GB"/>
          </a:p>
        </p:txBody>
      </p:sp>
      <p:sp>
        <p:nvSpPr>
          <p:cNvPr id="6" name="Zástupný symbol pro zápatí 5"/>
          <p:cNvSpPr>
            <a:spLocks noGrp="1"/>
          </p:cNvSpPr>
          <p:nvPr>
            <p:ph type="ftr" sz="quarter" idx="11"/>
          </p:nvPr>
        </p:nvSpPr>
        <p:spPr/>
        <p:txBody>
          <a:bodyPr/>
          <a:lstStyle/>
          <a:p>
            <a:endParaRPr lang="en-GB"/>
          </a:p>
        </p:txBody>
      </p:sp>
      <p:sp>
        <p:nvSpPr>
          <p:cNvPr id="7" name="Zástupný symbol pro číslo snímku 6"/>
          <p:cNvSpPr>
            <a:spLocks noGrp="1"/>
          </p:cNvSpPr>
          <p:nvPr>
            <p:ph type="sldNum" sz="quarter" idx="12"/>
          </p:nvPr>
        </p:nvSpPr>
        <p:spPr/>
        <p:txBody>
          <a:bodyPr/>
          <a:lstStyle/>
          <a:p>
            <a:fld id="{41328295-2D94-4A04-9BE3-EFB11716453A}" type="slidenum">
              <a:rPr lang="en-GB" smtClean="0"/>
              <a:t>‹#›</a:t>
            </a:fld>
            <a:endParaRPr lang="en-GB"/>
          </a:p>
        </p:txBody>
      </p:sp>
    </p:spTree>
    <p:extLst>
      <p:ext uri="{BB962C8B-B14F-4D97-AF65-F5344CB8AC3E}">
        <p14:creationId xmlns:p14="http://schemas.microsoft.com/office/powerpoint/2010/main" val="2118664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2D050">
            <a:alpha val="9000"/>
          </a:srgbClr>
        </a:solidFill>
        <a:effectLst/>
      </p:bgPr>
    </p:bg>
    <p:spTree>
      <p:nvGrpSpPr>
        <p:cNvPr id="1" name=""/>
        <p:cNvGrpSpPr/>
        <p:nvPr/>
      </p:nvGrpSpPr>
      <p:grpSpPr>
        <a:xfrm>
          <a:off x="0" y="0"/>
          <a:ext cx="0" cy="0"/>
          <a:chOff x="0" y="0"/>
          <a:chExt cx="0" cy="0"/>
        </a:xfrm>
      </p:grpSpPr>
      <p:sp>
        <p:nvSpPr>
          <p:cNvPr id="2" name="Zástupný symbol pro nadpis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cs-CZ"/>
              <a:t>Kliknutím lze upravit styl.</a:t>
            </a:r>
            <a:endParaRPr lang="en-GB"/>
          </a:p>
        </p:txBody>
      </p:sp>
      <p:sp>
        <p:nvSpPr>
          <p:cNvPr id="3" name="Zástupný symbol pro tex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en-GB"/>
          </a:p>
        </p:txBody>
      </p:sp>
      <p:sp>
        <p:nvSpPr>
          <p:cNvPr id="4" name="Zástupný symbol pro datum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C2807F-7306-4037-88C8-EDB2332BBFC5}" type="datetimeFigureOut">
              <a:rPr lang="en-GB" smtClean="0"/>
              <a:t>06/02/2020</a:t>
            </a:fld>
            <a:endParaRPr lang="en-GB"/>
          </a:p>
        </p:txBody>
      </p:sp>
      <p:sp>
        <p:nvSpPr>
          <p:cNvPr id="5" name="Zástupný symbol pro zápatí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Zástupný symbol pro číslo snímk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328295-2D94-4A04-9BE3-EFB11716453A}" type="slidenum">
              <a:rPr lang="en-GB" smtClean="0"/>
              <a:t>‹#›</a:t>
            </a:fld>
            <a:endParaRPr lang="en-GB"/>
          </a:p>
        </p:txBody>
      </p:sp>
    </p:spTree>
    <p:extLst>
      <p:ext uri="{BB962C8B-B14F-4D97-AF65-F5344CB8AC3E}">
        <p14:creationId xmlns:p14="http://schemas.microsoft.com/office/powerpoint/2010/main" val="739682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92D050">
            <a:alpha val="9000"/>
          </a:srgb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87DE6118-2437-4B30-8E3C-4D2BE6020583}" type="datetimeFigureOut">
              <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2/6/2020</a:t>
            </a:fld>
            <a:endPar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endParaRPr>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endParaRPr>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69E57DC2-970A-4B3E-BB1C-7A09969E49DF}" type="slidenum">
              <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srgbClr val="191B0E"/>
              </a:solidFill>
              <a:effectLst/>
              <a:uLnTx/>
              <a:uFillTx/>
              <a:latin typeface="Franklin Gothic Book" panose="020B0503020102020204"/>
              <a:ea typeface="+mn-ea"/>
              <a:cs typeface="+mn-cs"/>
            </a:endParaRPr>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58986098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hyperlink" Target="https://www.poet.com/biofuel" TargetMode="External"/><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hyperlink" Target="https://euractiv.cz/section/evropske-finance/linksdossier/priprava-pudy-pro-spolecnou-zemedelskou-politiku-eu-po-roce-2020/" TargetMode="Externa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 Id="rId5" Type="http://schemas.openxmlformats.org/officeDocument/2006/relationships/hyperlink" Target="http://www.bioeast.eu/" TargetMode="External"/><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2" Type="http://schemas.openxmlformats.org/officeDocument/2006/relationships/hyperlink" Target="https://cordis.europa.eu/project/id/862699" TargetMode="Externa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18.xml"/><Relationship Id="rId5" Type="http://schemas.openxmlformats.org/officeDocument/2006/relationships/image" Target="../media/image21.png"/><Relationship Id="rId4" Type="http://schemas.openxmlformats.org/officeDocument/2006/relationships/hyperlink" Target="http://www.coca-colacompany.com/press-center/press-releases/coca-cola-produces-worlds-first-pet-bottle-made-entirely-from-plants" TargetMode="External"/></Relationships>
</file>

<file path=ppt/slides/_rels/slide39.xml.rels><?xml version="1.0" encoding="UTF-8" standalone="yes"?>
<Relationships xmlns="http://schemas.openxmlformats.org/package/2006/relationships"><Relationship Id="rId3" Type="http://schemas.openxmlformats.org/officeDocument/2006/relationships/hyperlink" Target="https://www.bioplasticsmagazine.com/en/events/bioplastics_award.php" TargetMode="External"/><Relationship Id="rId2" Type="http://schemas.openxmlformats.org/officeDocument/2006/relationships/notesSlide" Target="../notesSlides/notesSlide5.xml"/><Relationship Id="rId1" Type="http://schemas.openxmlformats.org/officeDocument/2006/relationships/slideLayout" Target="../slideLayouts/slideLayout18.xml"/><Relationship Id="rId6" Type="http://schemas.openxmlformats.org/officeDocument/2006/relationships/image" Target="../media/image24.png"/><Relationship Id="rId5" Type="http://schemas.openxmlformats.org/officeDocument/2006/relationships/image" Target="../media/image23.jpeg"/><Relationship Id="rId4" Type="http://schemas.openxmlformats.org/officeDocument/2006/relationships/image" Target="../media/image2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hyperlink" Target="http://www.hlivenka.cz/" TargetMode="External"/><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3" Type="http://schemas.openxmlformats.org/officeDocument/2006/relationships/hyperlink" Target="https://d.vvbox.cz/vv_show_url.php?idk=93474&amp;idc=6981146&amp;ids=605&amp;idp=87088&amp;url=http://www.kanalizacezplastu.cz" TargetMode="External"/><Relationship Id="rId2" Type="http://schemas.openxmlformats.org/officeDocument/2006/relationships/image" Target="../media/image26.png"/><Relationship Id="rId1" Type="http://schemas.openxmlformats.org/officeDocument/2006/relationships/slideLayout" Target="../slideLayouts/slideLayout18.xml"/><Relationship Id="rId4" Type="http://schemas.openxmlformats.org/officeDocument/2006/relationships/image" Target="../media/image27.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3" Type="http://schemas.openxmlformats.org/officeDocument/2006/relationships/hyperlink" Target="https://d.vvbox.cz/vv_show_url.php?idk=93493&amp;idc=5360890&amp;ids=2161&amp;idp=90943&amp;url=https://www.pvzp.cz/cs/produkty/pojisteni-obcanu/?utm_source%3DDenik.cz%26utm_medium%3DDenikDoporucuje%26utm_campaign%3DDenikDoporucuje" TargetMode="External"/><Relationship Id="rId2" Type="http://schemas.openxmlformats.org/officeDocument/2006/relationships/hyperlink" Target="https://d.vvbox.cz/vv_show_url.php?idk=93816&amp;idc=5360890&amp;ids=1622&amp;idp=89103&amp;url=http://www.jaktridit.cz" TargetMode="External"/><Relationship Id="rId1" Type="http://schemas.openxmlformats.org/officeDocument/2006/relationships/slideLayout" Target="../slideLayouts/slideLayout18.xml"/><Relationship Id="rId4" Type="http://schemas.openxmlformats.org/officeDocument/2006/relationships/image" Target="../media/image28.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3" Type="http://schemas.openxmlformats.org/officeDocument/2006/relationships/hyperlink" Target="http://cs.wikipedia.org/wiki/Spalov%C3%A1n%C3%AD" TargetMode="External"/><Relationship Id="rId2" Type="http://schemas.openxmlformats.org/officeDocument/2006/relationships/hyperlink" Target="https://biom.cz/cz/odborne-clanky/slama-jako-palivo-technicke-predpoklady-a-ekonomika" TargetMode="External"/><Relationship Id="rId1" Type="http://schemas.openxmlformats.org/officeDocument/2006/relationships/slideLayout" Target="../slideLayouts/slideLayout18.xml"/><Relationship Id="rId4" Type="http://schemas.openxmlformats.org/officeDocument/2006/relationships/hyperlink" Target="http://cs.wikipedia.org/wiki/Teplo" TargetMode="External"/></Relationships>
</file>

<file path=ppt/slides/_rels/slide49.xml.rels><?xml version="1.0" encoding="UTF-8" standalone="yes"?>
<Relationships xmlns="http://schemas.openxmlformats.org/package/2006/relationships"><Relationship Id="rId3" Type="http://schemas.openxmlformats.org/officeDocument/2006/relationships/hyperlink" Target="http://ceska-peleta.cz/" TargetMode="External"/><Relationship Id="rId2" Type="http://schemas.openxmlformats.org/officeDocument/2006/relationships/hyperlink" Target="https://biom.cz/cz/o-biomu/autori/cz-biom" TargetMode="External"/><Relationship Id="rId1" Type="http://schemas.openxmlformats.org/officeDocument/2006/relationships/slideLayout" Target="../slideLayouts/slideLayout18.xml"/><Relationship Id="rId5" Type="http://schemas.openxmlformats.org/officeDocument/2006/relationships/hyperlink" Target="https://biom.cz/cz/odborne-clanky/biomasa-je-nezbytna-soucast-lidskeho-zivota" TargetMode="External"/><Relationship Id="rId4" Type="http://schemas.openxmlformats.org/officeDocument/2006/relationships/hyperlink" Target="http://cs.wikipedia.org/wiki/Teplo"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hyperlink" Target="https://biom.cz/cz/odborne-clanky/biomasa-je-nezbytna-soucast-lidskeho-zivota" TargetMode="External"/><Relationship Id="rId2" Type="http://schemas.openxmlformats.org/officeDocument/2006/relationships/hyperlink" Target="http://cs.wikipedia.org/wiki/Elektr%C3%A1rna" TargetMode="External"/><Relationship Id="rId1" Type="http://schemas.openxmlformats.org/officeDocument/2006/relationships/slideLayout" Target="../slideLayouts/slideLayout18.xml"/><Relationship Id="rId4" Type="http://schemas.openxmlformats.org/officeDocument/2006/relationships/hyperlink" Target="https://biom.cz/cz/legislativa/fyto-legislativa/180-2005-sb" TargetMode="Externa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hyperlink" Target="http://www.wri.org/blog/2016/04/roads-decoupling-21-countries-are-reducing-carbon-emissions-while-growing-gdp" TargetMode="External"/><Relationship Id="rId2" Type="http://schemas.openxmlformats.org/officeDocument/2006/relationships/image" Target="../media/image3.tmp"/><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hyperlink" Target="https://www.youtube.com/watch?v=2xvXkOMRTs4"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a:xfrm>
            <a:off x="2820062" y="1122362"/>
            <a:ext cx="8693426" cy="2387600"/>
          </a:xfrm>
        </p:spPr>
        <p:txBody>
          <a:bodyPr>
            <a:normAutofit fontScale="90000"/>
          </a:bodyPr>
          <a:lstStyle/>
          <a:p>
            <a:r>
              <a:rPr lang="cs-CZ" dirty="0" err="1"/>
              <a:t>Bioekonomika</a:t>
            </a:r>
            <a:r>
              <a:rPr lang="cs-CZ" dirty="0"/>
              <a:t> jako  </a:t>
            </a:r>
            <a:br>
              <a:rPr lang="cs-CZ" dirty="0"/>
            </a:br>
            <a:r>
              <a:rPr lang="cs-CZ" dirty="0" err="1"/>
              <a:t>eko</a:t>
            </a:r>
            <a:r>
              <a:rPr lang="cs-CZ" dirty="0"/>
              <a:t>-alternativa budoucnosti</a:t>
            </a:r>
            <a:br>
              <a:rPr lang="cs-CZ" dirty="0"/>
            </a:br>
            <a:endParaRPr lang="en-GB" dirty="0"/>
          </a:p>
        </p:txBody>
      </p:sp>
      <p:sp>
        <p:nvSpPr>
          <p:cNvPr id="3" name="Podnadpis 2"/>
          <p:cNvSpPr>
            <a:spLocks noGrp="1"/>
          </p:cNvSpPr>
          <p:nvPr>
            <p:ph type="subTitle" idx="1"/>
          </p:nvPr>
        </p:nvSpPr>
        <p:spPr>
          <a:xfrm>
            <a:off x="386964" y="4573042"/>
            <a:ext cx="9144000" cy="1655762"/>
          </a:xfrm>
        </p:spPr>
        <p:txBody>
          <a:bodyPr/>
          <a:lstStyle/>
          <a:p>
            <a:endParaRPr lang="en-GB" dirty="0"/>
          </a:p>
        </p:txBody>
      </p:sp>
      <p:sp>
        <p:nvSpPr>
          <p:cNvPr id="4" name="Obdélník 3"/>
          <p:cNvSpPr/>
          <p:nvPr/>
        </p:nvSpPr>
        <p:spPr>
          <a:xfrm>
            <a:off x="2046135" y="4792197"/>
            <a:ext cx="8008493" cy="1354217"/>
          </a:xfrm>
          <a:prstGeom prst="rect">
            <a:avLst/>
          </a:prstGeom>
        </p:spPr>
        <p:txBody>
          <a:bodyPr wrap="square">
            <a:spAutoFit/>
          </a:bodyPr>
          <a:lstStyle/>
          <a:p>
            <a:r>
              <a:rPr lang="cs-CZ" sz="2800" b="1" dirty="0" err="1"/>
              <a:t>Doc.Ing.Eva</a:t>
            </a:r>
            <a:r>
              <a:rPr lang="cs-CZ" sz="2800" b="1" dirty="0"/>
              <a:t> </a:t>
            </a:r>
            <a:r>
              <a:rPr lang="cs-CZ" sz="2800" b="1" dirty="0" err="1"/>
              <a:t>Cudlínová,CSc</a:t>
            </a:r>
            <a:r>
              <a:rPr lang="cs-CZ" sz="2800" b="1" dirty="0"/>
              <a:t>.</a:t>
            </a:r>
            <a:endParaRPr lang="cs-CZ" dirty="0"/>
          </a:p>
          <a:p>
            <a:r>
              <a:rPr lang="cs-CZ" b="1" dirty="0"/>
              <a:t>Ekonomická Fakulta</a:t>
            </a:r>
          </a:p>
          <a:p>
            <a:r>
              <a:rPr lang="cs-CZ" b="1" dirty="0"/>
              <a:t>Jihočeská </a:t>
            </a:r>
            <a:r>
              <a:rPr lang="cs-CZ" b="1" dirty="0" err="1"/>
              <a:t>Univerzita,České</a:t>
            </a:r>
            <a:r>
              <a:rPr lang="cs-CZ" b="1" dirty="0"/>
              <a:t> Budějovice</a:t>
            </a:r>
          </a:p>
          <a:p>
            <a:r>
              <a:rPr lang="cs-CZ" b="1" dirty="0"/>
              <a:t>e-mail: </a:t>
            </a:r>
            <a:r>
              <a:rPr lang="cs-CZ" b="1" dirty="0" err="1"/>
              <a:t>evacu</a:t>
            </a:r>
            <a:r>
              <a:rPr lang="en-US" b="1" dirty="0"/>
              <a:t>@ef.jcu.cz</a:t>
            </a:r>
            <a:endParaRPr lang="cs-CZ" b="1" dirty="0"/>
          </a:p>
        </p:txBody>
      </p:sp>
      <p:pic>
        <p:nvPicPr>
          <p:cNvPr id="5" name="Obrázek 4"/>
          <p:cNvPicPr>
            <a:picLocks noChangeAspect="1"/>
          </p:cNvPicPr>
          <p:nvPr/>
        </p:nvPicPr>
        <p:blipFill>
          <a:blip r:embed="rId2"/>
          <a:stretch>
            <a:fillRect/>
          </a:stretch>
        </p:blipFill>
        <p:spPr>
          <a:xfrm>
            <a:off x="60833" y="984071"/>
            <a:ext cx="2926334" cy="2664183"/>
          </a:xfrm>
          <a:prstGeom prst="rect">
            <a:avLst/>
          </a:prstGeom>
        </p:spPr>
      </p:pic>
    </p:spTree>
    <p:extLst>
      <p:ext uri="{BB962C8B-B14F-4D97-AF65-F5344CB8AC3E}">
        <p14:creationId xmlns:p14="http://schemas.microsoft.com/office/powerpoint/2010/main" val="10272925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délník 3"/>
          <p:cNvSpPr/>
          <p:nvPr/>
        </p:nvSpPr>
        <p:spPr>
          <a:xfrm>
            <a:off x="3428729" y="391290"/>
            <a:ext cx="5309927" cy="523220"/>
          </a:xfrm>
          <a:prstGeom prst="rect">
            <a:avLst/>
          </a:prstGeom>
        </p:spPr>
        <p:txBody>
          <a:bodyPr wrap="square">
            <a:spAutoFit/>
          </a:bodyPr>
          <a:lstStyle/>
          <a:p>
            <a:r>
              <a:rPr lang="cs-CZ" sz="2800" b="1" dirty="0" smtClean="0"/>
              <a:t>Definice </a:t>
            </a:r>
            <a:r>
              <a:rPr lang="cs-CZ" sz="2800" b="1" dirty="0" err="1" smtClean="0"/>
              <a:t>Bioekonomiky</a:t>
            </a:r>
            <a:r>
              <a:rPr lang="en-GB" sz="2800" b="1" dirty="0" smtClean="0"/>
              <a:t> </a:t>
            </a:r>
            <a:endParaRPr lang="en-GB" sz="2800" b="1" dirty="0"/>
          </a:p>
        </p:txBody>
      </p:sp>
      <p:sp>
        <p:nvSpPr>
          <p:cNvPr id="7" name="Obdélník 6"/>
          <p:cNvSpPr/>
          <p:nvPr/>
        </p:nvSpPr>
        <p:spPr>
          <a:xfrm>
            <a:off x="768656" y="2578900"/>
            <a:ext cx="9953132" cy="1231106"/>
          </a:xfrm>
          <a:prstGeom prst="rect">
            <a:avLst/>
          </a:prstGeom>
        </p:spPr>
        <p:txBody>
          <a:bodyPr wrap="square">
            <a:spAutoFit/>
          </a:bodyPr>
          <a:lstStyle/>
          <a:p>
            <a:endParaRPr lang="cs-CZ" sz="2400" b="1" dirty="0"/>
          </a:p>
          <a:p>
            <a:r>
              <a:rPr lang="en-GB" sz="2400" b="1" dirty="0" smtClean="0"/>
              <a:t>OECD</a:t>
            </a:r>
            <a:r>
              <a:rPr lang="cs-CZ" sz="2400" b="1" dirty="0" smtClean="0"/>
              <a:t>  a USA vychází z biotechnologické definice: důraz na chemické procesy- biotechnologie</a:t>
            </a:r>
            <a:endParaRPr lang="en-GB" sz="2400" dirty="0"/>
          </a:p>
        </p:txBody>
      </p:sp>
      <p:sp>
        <p:nvSpPr>
          <p:cNvPr id="9" name="Obdélník 8"/>
          <p:cNvSpPr/>
          <p:nvPr/>
        </p:nvSpPr>
        <p:spPr>
          <a:xfrm>
            <a:off x="653142" y="3760572"/>
            <a:ext cx="10723070" cy="1938992"/>
          </a:xfrm>
          <a:prstGeom prst="rect">
            <a:avLst/>
          </a:prstGeom>
        </p:spPr>
        <p:txBody>
          <a:bodyPr wrap="square">
            <a:spAutoFit/>
          </a:bodyPr>
          <a:lstStyle/>
          <a:p>
            <a:r>
              <a:rPr lang="cs-CZ" dirty="0" smtClean="0"/>
              <a:t> </a:t>
            </a:r>
            <a:r>
              <a:rPr lang="cs-CZ" sz="2400" b="1" dirty="0" smtClean="0"/>
              <a:t>EU zdrojová definice - </a:t>
            </a:r>
            <a:r>
              <a:rPr lang="cs-CZ" sz="2400" dirty="0" smtClean="0"/>
              <a:t>důraz na biomasu , která je využitelná pro     </a:t>
            </a:r>
            <a:r>
              <a:rPr lang="cs-CZ" sz="2400" dirty="0" err="1" smtClean="0"/>
              <a:t>bioekonomické</a:t>
            </a:r>
            <a:r>
              <a:rPr lang="cs-CZ" sz="2400" dirty="0" smtClean="0"/>
              <a:t> zpracování </a:t>
            </a:r>
            <a:endParaRPr lang="cs-CZ" sz="2400" dirty="0"/>
          </a:p>
          <a:p>
            <a:endParaRPr lang="cs-CZ" sz="2400" dirty="0" smtClean="0"/>
          </a:p>
          <a:p>
            <a:r>
              <a:rPr lang="cs-CZ" sz="2400" dirty="0"/>
              <a:t> </a:t>
            </a:r>
            <a:r>
              <a:rPr lang="cs-CZ" sz="2400" b="1" dirty="0" smtClean="0"/>
              <a:t>Ekologická definice - </a:t>
            </a:r>
            <a:r>
              <a:rPr lang="cs-CZ" sz="2400" dirty="0" smtClean="0"/>
              <a:t>je založena na  udržitelnosti rozvoje včetně  obnovitelnosti využívaných zdrojů a měřítka  aplikace </a:t>
            </a:r>
            <a:r>
              <a:rPr lang="cs-CZ" sz="2400" dirty="0" err="1" smtClean="0"/>
              <a:t>bioekonomiky</a:t>
            </a:r>
            <a:endParaRPr lang="en-GB" sz="2400" dirty="0"/>
          </a:p>
        </p:txBody>
      </p:sp>
      <p:sp>
        <p:nvSpPr>
          <p:cNvPr id="2" name="Obdélník 1"/>
          <p:cNvSpPr/>
          <p:nvPr/>
        </p:nvSpPr>
        <p:spPr>
          <a:xfrm>
            <a:off x="736269" y="1837840"/>
            <a:ext cx="10286790" cy="523220"/>
          </a:xfrm>
          <a:prstGeom prst="rect">
            <a:avLst/>
          </a:prstGeom>
        </p:spPr>
        <p:txBody>
          <a:bodyPr wrap="none">
            <a:spAutoFit/>
          </a:bodyPr>
          <a:lstStyle/>
          <a:p>
            <a:r>
              <a:rPr lang="en-GB" sz="2800" b="1" dirty="0" err="1"/>
              <a:t>Neexistuje</a:t>
            </a:r>
            <a:r>
              <a:rPr lang="en-GB" sz="2800" b="1" dirty="0"/>
              <a:t> </a:t>
            </a:r>
            <a:r>
              <a:rPr lang="en-GB" sz="2800" b="1" dirty="0" err="1"/>
              <a:t>jednotná</a:t>
            </a:r>
            <a:r>
              <a:rPr lang="en-GB" sz="2800" b="1" dirty="0"/>
              <a:t> </a:t>
            </a:r>
            <a:r>
              <a:rPr lang="en-GB" sz="2800" b="1" dirty="0" err="1" smtClean="0"/>
              <a:t>definice</a:t>
            </a:r>
            <a:r>
              <a:rPr lang="cs-CZ" sz="2800" b="1" dirty="0" smtClean="0"/>
              <a:t>:  zdrojová, technologická  a ekologická</a:t>
            </a:r>
            <a:r>
              <a:rPr lang="cs-CZ" b="1" dirty="0" smtClean="0"/>
              <a:t>:</a:t>
            </a:r>
            <a:endParaRPr lang="cs-CZ" dirty="0"/>
          </a:p>
        </p:txBody>
      </p:sp>
    </p:spTree>
    <p:extLst>
      <p:ext uri="{BB962C8B-B14F-4D97-AF65-F5344CB8AC3E}">
        <p14:creationId xmlns:p14="http://schemas.microsoft.com/office/powerpoint/2010/main" val="95126055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délník 3"/>
          <p:cNvSpPr/>
          <p:nvPr/>
        </p:nvSpPr>
        <p:spPr>
          <a:xfrm>
            <a:off x="1672892" y="260648"/>
            <a:ext cx="8780897" cy="646331"/>
          </a:xfrm>
          <a:prstGeom prst="rect">
            <a:avLst/>
          </a:prstGeom>
        </p:spPr>
        <p:txBody>
          <a:bodyPr wrap="square">
            <a:spAutoFit/>
          </a:bodyPr>
          <a:lstStyle/>
          <a:p>
            <a:r>
              <a:rPr lang="cs-CZ" dirty="0" smtClean="0"/>
              <a:t>BIOEKONOMIKA ZALOŽENÁ NA NOVÝCH BIOLOGICKÝCH   PRŮNICÍCH SO CELÉHO  SPEKTRA EKONOMIKY JE SROVNÁVÁNA S PRŮMYSLOVOU REVOLUCÍ 4.0</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8445" y="2570408"/>
            <a:ext cx="8780897" cy="39236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Obdélník 1"/>
          <p:cNvSpPr/>
          <p:nvPr/>
        </p:nvSpPr>
        <p:spPr>
          <a:xfrm>
            <a:off x="1672892" y="1287903"/>
            <a:ext cx="8780898" cy="830997"/>
          </a:xfrm>
          <a:prstGeom prst="rect">
            <a:avLst/>
          </a:prstGeom>
        </p:spPr>
        <p:txBody>
          <a:bodyPr wrap="square">
            <a:spAutoFit/>
          </a:bodyPr>
          <a:lstStyle/>
          <a:p>
            <a:r>
              <a:rPr lang="cs-CZ" sz="2400" b="1" dirty="0" smtClean="0">
                <a:solidFill>
                  <a:srgbClr val="FF0000"/>
                </a:solidFill>
              </a:rPr>
              <a:t> 21 století bude nazýváno stoletím biologie a biologických věd  které budou transformovat ekonomický vývoj</a:t>
            </a:r>
            <a:endParaRPr lang="cs-CZ" sz="2400" b="1" dirty="0">
              <a:solidFill>
                <a:srgbClr val="FF0000"/>
              </a:solidFill>
            </a:endParaRPr>
          </a:p>
        </p:txBody>
      </p:sp>
    </p:spTree>
    <p:extLst>
      <p:ext uri="{BB962C8B-B14F-4D97-AF65-F5344CB8AC3E}">
        <p14:creationId xmlns:p14="http://schemas.microsoft.com/office/powerpoint/2010/main" val="8799477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délník 2"/>
          <p:cNvSpPr/>
          <p:nvPr/>
        </p:nvSpPr>
        <p:spPr>
          <a:xfrm>
            <a:off x="1524000" y="1175348"/>
            <a:ext cx="8524329" cy="1200329"/>
          </a:xfrm>
          <a:prstGeom prst="rect">
            <a:avLst/>
          </a:prstGeom>
        </p:spPr>
        <p:txBody>
          <a:bodyPr wrap="square">
            <a:spAutoFit/>
          </a:bodyPr>
          <a:lstStyle/>
          <a:p>
            <a:r>
              <a:rPr lang="cs-CZ" b="1" dirty="0"/>
              <a:t>Po tisíce let používáme biomasu různými způsoby a pro různé účely: jídlo, stavby, otop i oblečení  vše je založeno na využívání biologických zdrojů. Je to naše přirozené prostředí; je to starodávný základ, na kterém jsme postavili náš svět.</a:t>
            </a:r>
          </a:p>
          <a:p>
            <a:r>
              <a:rPr lang="cs-CZ" dirty="0"/>
              <a:t>                            </a:t>
            </a:r>
            <a:endParaRPr lang="en-US" b="1" dirty="0">
              <a:solidFill>
                <a:srgbClr val="FF0000"/>
              </a:solidFill>
            </a:endParaRPr>
          </a:p>
        </p:txBody>
      </p:sp>
      <p:sp>
        <p:nvSpPr>
          <p:cNvPr id="4" name="Obdélník 3"/>
          <p:cNvSpPr/>
          <p:nvPr/>
        </p:nvSpPr>
        <p:spPr>
          <a:xfrm>
            <a:off x="1906679" y="446014"/>
            <a:ext cx="9122681" cy="523220"/>
          </a:xfrm>
          <a:prstGeom prst="rect">
            <a:avLst/>
          </a:prstGeom>
        </p:spPr>
        <p:txBody>
          <a:bodyPr wrap="square">
            <a:spAutoFit/>
          </a:bodyPr>
          <a:lstStyle/>
          <a:p>
            <a:r>
              <a:rPr lang="cs-CZ" sz="2800" b="1" dirty="0" err="1">
                <a:solidFill>
                  <a:prstClr val="black"/>
                </a:solidFill>
              </a:rPr>
              <a:t>Bioekonomie</a:t>
            </a:r>
            <a:r>
              <a:rPr lang="cs-CZ" sz="2800" b="1" dirty="0">
                <a:solidFill>
                  <a:prstClr val="black"/>
                </a:solidFill>
              </a:rPr>
              <a:t> je ale také velmi stará - jak lidstvo samo</a:t>
            </a:r>
            <a:endParaRPr lang="cs-CZ" sz="2800" dirty="0"/>
          </a:p>
        </p:txBody>
      </p:sp>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2735679"/>
            <a:ext cx="9036496" cy="40069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38588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fade">
                                      <p:cBhvr>
                                        <p:cTn id="7" dur="500"/>
                                        <p:tgtEl>
                                          <p:spTgt spid="4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51585" y="1772816"/>
            <a:ext cx="7488831" cy="5085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ovéPole 1"/>
          <p:cNvSpPr txBox="1"/>
          <p:nvPr/>
        </p:nvSpPr>
        <p:spPr>
          <a:xfrm>
            <a:off x="1504181" y="428113"/>
            <a:ext cx="9807983" cy="1323439"/>
          </a:xfrm>
          <a:prstGeom prst="rect">
            <a:avLst/>
          </a:prstGeom>
          <a:noFill/>
        </p:spPr>
        <p:txBody>
          <a:bodyPr wrap="square" rtlCol="0">
            <a:spAutoFit/>
          </a:bodyPr>
          <a:lstStyle/>
          <a:p>
            <a:r>
              <a:rPr lang="cs-CZ" sz="2800" b="1" dirty="0" err="1">
                <a:solidFill>
                  <a:prstClr val="black"/>
                </a:solidFill>
              </a:rPr>
              <a:t>Bioekonomie</a:t>
            </a:r>
            <a:r>
              <a:rPr lang="cs-CZ" sz="2800" b="1" dirty="0">
                <a:solidFill>
                  <a:prstClr val="black"/>
                </a:solidFill>
              </a:rPr>
              <a:t> představuje výzvu, jak s novými technologiemi lépe využívat biomasu</a:t>
            </a:r>
          </a:p>
          <a:p>
            <a:endParaRPr lang="cs-CZ" sz="2400" b="1" dirty="0">
              <a:solidFill>
                <a:prstClr val="black"/>
              </a:solidFill>
            </a:endParaRPr>
          </a:p>
        </p:txBody>
      </p:sp>
    </p:spTree>
    <p:extLst>
      <p:ext uri="{BB962C8B-B14F-4D97-AF65-F5344CB8AC3E}">
        <p14:creationId xmlns:p14="http://schemas.microsoft.com/office/powerpoint/2010/main" val="2858763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098"/>
                                        </p:tgtEl>
                                        <p:attrNameLst>
                                          <p:attrName>style.visibility</p:attrName>
                                        </p:attrNameLst>
                                      </p:cBhvr>
                                      <p:to>
                                        <p:strVal val="visible"/>
                                      </p:to>
                                    </p:set>
                                    <p:anim calcmode="lin" valueType="num">
                                      <p:cBhvr additive="base">
                                        <p:cTn id="13" dur="500" fill="hold"/>
                                        <p:tgtEl>
                                          <p:spTgt spid="4098"/>
                                        </p:tgtEl>
                                        <p:attrNameLst>
                                          <p:attrName>ppt_x</p:attrName>
                                        </p:attrNameLst>
                                      </p:cBhvr>
                                      <p:tavLst>
                                        <p:tav tm="0">
                                          <p:val>
                                            <p:strVal val="#ppt_x"/>
                                          </p:val>
                                        </p:tav>
                                        <p:tav tm="100000">
                                          <p:val>
                                            <p:strVal val="#ppt_x"/>
                                          </p:val>
                                        </p:tav>
                                      </p:tavLst>
                                    </p:anim>
                                    <p:anim calcmode="lin" valueType="num">
                                      <p:cBhvr additive="base">
                                        <p:cTn id="14"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4606" t="16750" r="16924" b="3109"/>
          <a:stretch/>
        </p:blipFill>
        <p:spPr bwMode="auto">
          <a:xfrm>
            <a:off x="1212980" y="1713552"/>
            <a:ext cx="8052663" cy="4217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Obdélník 2"/>
          <p:cNvSpPr/>
          <p:nvPr/>
        </p:nvSpPr>
        <p:spPr>
          <a:xfrm>
            <a:off x="244191" y="6457709"/>
            <a:ext cx="3089115" cy="369332"/>
          </a:xfrm>
          <a:prstGeom prst="rect">
            <a:avLst/>
          </a:prstGeom>
        </p:spPr>
        <p:txBody>
          <a:bodyPr wrap="none">
            <a:spAutoFit/>
          </a:bodyPr>
          <a:lstStyle/>
          <a:p>
            <a:r>
              <a:rPr lang="cs-CZ" dirty="0">
                <a:hlinkClick r:id="rId3"/>
              </a:rPr>
              <a:t>https://www.poet.com/biofuel</a:t>
            </a:r>
            <a:endParaRPr lang="cs-CZ" dirty="0"/>
          </a:p>
        </p:txBody>
      </p:sp>
      <p:sp>
        <p:nvSpPr>
          <p:cNvPr id="4" name="TextovéPole 3"/>
          <p:cNvSpPr txBox="1"/>
          <p:nvPr/>
        </p:nvSpPr>
        <p:spPr>
          <a:xfrm>
            <a:off x="1112059" y="425222"/>
            <a:ext cx="10415544" cy="523220"/>
          </a:xfrm>
          <a:prstGeom prst="rect">
            <a:avLst/>
          </a:prstGeom>
          <a:noFill/>
        </p:spPr>
        <p:txBody>
          <a:bodyPr wrap="none" rtlCol="0">
            <a:spAutoFit/>
          </a:bodyPr>
          <a:lstStyle/>
          <a:p>
            <a:r>
              <a:rPr lang="cs-CZ" sz="2800" b="1" dirty="0"/>
              <a:t>Náhrada fosilních zdrojů jako je ropa a uhlí a vybudování bio rafinérií</a:t>
            </a:r>
            <a:endParaRPr lang="en-GB" sz="2800" b="1" dirty="0"/>
          </a:p>
        </p:txBody>
      </p:sp>
    </p:spTree>
    <p:extLst>
      <p:ext uri="{BB962C8B-B14F-4D97-AF65-F5344CB8AC3E}">
        <p14:creationId xmlns:p14="http://schemas.microsoft.com/office/powerpoint/2010/main" val="408981628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1635561" y="105323"/>
            <a:ext cx="7776864" cy="954107"/>
          </a:xfrm>
          <a:prstGeom prst="rect">
            <a:avLst/>
          </a:prstGeom>
        </p:spPr>
        <p:txBody>
          <a:bodyPr wrap="square">
            <a:spAutoFit/>
          </a:bodyPr>
          <a:lstStyle/>
          <a:p>
            <a:r>
              <a:rPr lang="cs-CZ" sz="2800" b="1" dirty="0">
                <a:solidFill>
                  <a:prstClr val="black"/>
                </a:solidFill>
                <a:cs typeface="Times New Roman" panose="02020603050405020304" pitchFamily="18" charset="0"/>
              </a:rPr>
              <a:t> </a:t>
            </a:r>
            <a:r>
              <a:rPr lang="cs-CZ" sz="2800" b="1" dirty="0" err="1" smtClean="0">
                <a:solidFill>
                  <a:prstClr val="black"/>
                </a:solidFill>
                <a:cs typeface="Times New Roman" panose="02020603050405020304" pitchFamily="18" charset="0"/>
              </a:rPr>
              <a:t>Bioekonomika</a:t>
            </a:r>
            <a:r>
              <a:rPr lang="cs-CZ" sz="2800" b="1" dirty="0" smtClean="0">
                <a:solidFill>
                  <a:prstClr val="black"/>
                </a:solidFill>
                <a:cs typeface="Times New Roman" panose="02020603050405020304" pitchFamily="18" charset="0"/>
              </a:rPr>
              <a:t> </a:t>
            </a:r>
            <a:r>
              <a:rPr lang="cs-CZ" sz="2800" b="1" dirty="0">
                <a:solidFill>
                  <a:prstClr val="black"/>
                </a:solidFill>
                <a:cs typeface="Times New Roman" panose="02020603050405020304" pitchFamily="18" charset="0"/>
              </a:rPr>
              <a:t>je často spojována s cirkulární ekonomikou</a:t>
            </a:r>
          </a:p>
        </p:txBody>
      </p:sp>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3893" y="1302718"/>
            <a:ext cx="6453607" cy="39589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Obdélník 2"/>
          <p:cNvSpPr/>
          <p:nvPr/>
        </p:nvSpPr>
        <p:spPr>
          <a:xfrm>
            <a:off x="7035282" y="3442995"/>
            <a:ext cx="5010471" cy="3139321"/>
          </a:xfrm>
          <a:prstGeom prst="rect">
            <a:avLst/>
          </a:prstGeom>
        </p:spPr>
        <p:txBody>
          <a:bodyPr wrap="square">
            <a:spAutoFit/>
          </a:bodyPr>
          <a:lstStyle/>
          <a:p>
            <a:r>
              <a:rPr lang="en-GB" b="1" dirty="0" err="1"/>
              <a:t>Kaskádovité</a:t>
            </a:r>
            <a:r>
              <a:rPr lang="en-GB" b="1" dirty="0"/>
              <a:t> </a:t>
            </a:r>
            <a:r>
              <a:rPr lang="en-GB" b="1" dirty="0" err="1"/>
              <a:t>využití</a:t>
            </a:r>
            <a:r>
              <a:rPr lang="en-GB" b="1" dirty="0"/>
              <a:t> </a:t>
            </a:r>
            <a:r>
              <a:rPr lang="en-GB" b="1" dirty="0" err="1"/>
              <a:t>biomasy</a:t>
            </a:r>
            <a:endParaRPr lang="en-GB" b="1" dirty="0"/>
          </a:p>
          <a:p>
            <a:endParaRPr lang="cs-CZ" b="1" dirty="0" smtClean="0"/>
          </a:p>
          <a:p>
            <a:r>
              <a:rPr lang="cs-CZ" b="1" dirty="0" smtClean="0"/>
              <a:t>Č</a:t>
            </a:r>
            <a:r>
              <a:rPr lang="en-GB" b="1" dirty="0" err="1"/>
              <a:t>asové</a:t>
            </a:r>
            <a:r>
              <a:rPr lang="en-GB" b="1" dirty="0"/>
              <a:t>- </a:t>
            </a:r>
            <a:r>
              <a:rPr lang="en-GB" dirty="0" err="1"/>
              <a:t>dřevo</a:t>
            </a:r>
            <a:r>
              <a:rPr lang="en-GB" dirty="0"/>
              <a:t> </a:t>
            </a:r>
            <a:r>
              <a:rPr lang="en-GB" dirty="0" err="1"/>
              <a:t>na</a:t>
            </a:r>
            <a:r>
              <a:rPr lang="en-GB" dirty="0"/>
              <a:t> </a:t>
            </a:r>
            <a:r>
              <a:rPr lang="en-GB" dirty="0" err="1"/>
              <a:t>tesařinu</a:t>
            </a:r>
            <a:r>
              <a:rPr lang="en-GB" dirty="0"/>
              <a:t>, </a:t>
            </a:r>
            <a:r>
              <a:rPr lang="en-GB" dirty="0" err="1"/>
              <a:t>dřevotřísku</a:t>
            </a:r>
            <a:r>
              <a:rPr lang="en-GB" dirty="0"/>
              <a:t>, </a:t>
            </a:r>
            <a:r>
              <a:rPr lang="en-GB" dirty="0" err="1"/>
              <a:t>energii</a:t>
            </a:r>
            <a:endParaRPr lang="en-GB" dirty="0"/>
          </a:p>
          <a:p>
            <a:endParaRPr lang="cs-CZ" b="1" dirty="0" smtClean="0"/>
          </a:p>
          <a:p>
            <a:r>
              <a:rPr lang="en-GB" b="1" dirty="0" err="1" smtClean="0"/>
              <a:t>Funkční</a:t>
            </a:r>
            <a:r>
              <a:rPr lang="en-GB" dirty="0" smtClean="0"/>
              <a:t>- </a:t>
            </a:r>
            <a:r>
              <a:rPr lang="en-GB" dirty="0" err="1"/>
              <a:t>biomasa</a:t>
            </a:r>
            <a:r>
              <a:rPr lang="en-GB" dirty="0"/>
              <a:t> je </a:t>
            </a:r>
            <a:r>
              <a:rPr lang="en-GB" dirty="0" err="1"/>
              <a:t>rozdělena</a:t>
            </a:r>
            <a:r>
              <a:rPr lang="en-GB" dirty="0"/>
              <a:t> </a:t>
            </a:r>
            <a:r>
              <a:rPr lang="en-GB" dirty="0" err="1"/>
              <a:t>na</a:t>
            </a:r>
            <a:r>
              <a:rPr lang="en-GB" dirty="0"/>
              <a:t> </a:t>
            </a:r>
            <a:r>
              <a:rPr lang="en-GB" dirty="0" err="1"/>
              <a:t>funkční</a:t>
            </a:r>
            <a:r>
              <a:rPr lang="en-GB" dirty="0"/>
              <a:t> </a:t>
            </a:r>
            <a:r>
              <a:rPr lang="en-GB" dirty="0" err="1"/>
              <a:t>komponenty</a:t>
            </a:r>
            <a:r>
              <a:rPr lang="en-GB" dirty="0"/>
              <a:t> a </a:t>
            </a:r>
            <a:r>
              <a:rPr lang="en-GB" dirty="0" err="1"/>
              <a:t>každá</a:t>
            </a:r>
            <a:r>
              <a:rPr lang="en-GB" dirty="0"/>
              <a:t> z </a:t>
            </a:r>
            <a:r>
              <a:rPr lang="en-GB" dirty="0" err="1"/>
              <a:t>nich</a:t>
            </a:r>
            <a:r>
              <a:rPr lang="en-GB" dirty="0"/>
              <a:t> je </a:t>
            </a:r>
            <a:r>
              <a:rPr lang="en-GB" dirty="0" err="1"/>
              <a:t>pak</a:t>
            </a:r>
            <a:r>
              <a:rPr lang="en-GB" dirty="0"/>
              <a:t> </a:t>
            </a:r>
            <a:r>
              <a:rPr lang="en-GB" dirty="0" err="1"/>
              <a:t>využita</a:t>
            </a:r>
            <a:r>
              <a:rPr lang="en-GB" dirty="0"/>
              <a:t> </a:t>
            </a:r>
            <a:r>
              <a:rPr lang="en-GB" dirty="0" err="1"/>
              <a:t>nejefektivnějším</a:t>
            </a:r>
            <a:r>
              <a:rPr lang="en-GB" dirty="0"/>
              <a:t> </a:t>
            </a:r>
            <a:r>
              <a:rPr lang="en-GB" dirty="0" err="1"/>
              <a:t>způsobem</a:t>
            </a:r>
            <a:r>
              <a:rPr lang="cs-CZ" dirty="0"/>
              <a:t>.</a:t>
            </a:r>
          </a:p>
          <a:p>
            <a:r>
              <a:rPr lang="cs-CZ" dirty="0"/>
              <a:t>N</a:t>
            </a:r>
            <a:r>
              <a:rPr lang="en-GB" dirty="0" err="1"/>
              <a:t>apříklad</a:t>
            </a:r>
            <a:r>
              <a:rPr lang="en-GB" dirty="0"/>
              <a:t> </a:t>
            </a:r>
            <a:r>
              <a:rPr lang="en-GB" dirty="0" err="1"/>
              <a:t>tráva</a:t>
            </a:r>
            <a:r>
              <a:rPr lang="en-GB" dirty="0"/>
              <a:t> </a:t>
            </a:r>
            <a:r>
              <a:rPr lang="en-GB" dirty="0" err="1"/>
              <a:t>může</a:t>
            </a:r>
            <a:r>
              <a:rPr lang="en-GB" dirty="0"/>
              <a:t> </a:t>
            </a:r>
            <a:r>
              <a:rPr lang="en-GB" dirty="0" err="1"/>
              <a:t>být</a:t>
            </a:r>
            <a:r>
              <a:rPr lang="en-GB" dirty="0"/>
              <a:t> </a:t>
            </a:r>
            <a:r>
              <a:rPr lang="en-GB" dirty="0" err="1"/>
              <a:t>využita</a:t>
            </a:r>
            <a:r>
              <a:rPr lang="en-GB" dirty="0"/>
              <a:t> </a:t>
            </a:r>
            <a:r>
              <a:rPr lang="en-GB" dirty="0" err="1"/>
              <a:t>jako</a:t>
            </a:r>
            <a:r>
              <a:rPr lang="en-GB" dirty="0"/>
              <a:t> </a:t>
            </a:r>
            <a:r>
              <a:rPr lang="en-GB" dirty="0" err="1"/>
              <a:t>zdroj</a:t>
            </a:r>
            <a:r>
              <a:rPr lang="en-GB" dirty="0"/>
              <a:t> </a:t>
            </a:r>
            <a:r>
              <a:rPr lang="en-GB" dirty="0" err="1"/>
              <a:t>tkanin,protejnů</a:t>
            </a:r>
            <a:r>
              <a:rPr lang="cs-CZ" dirty="0"/>
              <a:t>,</a:t>
            </a:r>
            <a:r>
              <a:rPr lang="en-GB" dirty="0"/>
              <a:t> </a:t>
            </a:r>
            <a:r>
              <a:rPr lang="cs-CZ" dirty="0"/>
              <a:t>m</a:t>
            </a:r>
            <a:r>
              <a:rPr lang="en-GB" dirty="0" err="1"/>
              <a:t>inerálů</a:t>
            </a:r>
            <a:r>
              <a:rPr lang="en-GB" dirty="0"/>
              <a:t>- z </a:t>
            </a:r>
            <a:r>
              <a:rPr lang="en-GB" dirty="0" err="1"/>
              <a:t>nichž</a:t>
            </a:r>
            <a:r>
              <a:rPr lang="en-GB" dirty="0"/>
              <a:t> se </a:t>
            </a:r>
            <a:r>
              <a:rPr lang="en-GB" dirty="0" err="1"/>
              <a:t>dá</a:t>
            </a:r>
            <a:r>
              <a:rPr lang="en-GB" dirty="0"/>
              <a:t> </a:t>
            </a:r>
            <a:r>
              <a:rPr lang="en-GB" dirty="0" err="1"/>
              <a:t>vyrobit</a:t>
            </a:r>
            <a:r>
              <a:rPr lang="en-GB" dirty="0"/>
              <a:t> </a:t>
            </a:r>
            <a:r>
              <a:rPr lang="en-GB" dirty="0" err="1"/>
              <a:t>potrava</a:t>
            </a:r>
            <a:r>
              <a:rPr lang="en-GB" dirty="0"/>
              <a:t>, </a:t>
            </a:r>
            <a:r>
              <a:rPr lang="en-GB" dirty="0" err="1"/>
              <a:t>léky</a:t>
            </a:r>
            <a:r>
              <a:rPr lang="en-GB" dirty="0"/>
              <a:t> a </a:t>
            </a:r>
            <a:r>
              <a:rPr lang="en-GB" dirty="0" err="1"/>
              <a:t>chemikále</a:t>
            </a:r>
            <a:r>
              <a:rPr lang="en-GB" dirty="0"/>
              <a:t>, </a:t>
            </a:r>
            <a:r>
              <a:rPr lang="en-GB" dirty="0" err="1"/>
              <a:t>když</a:t>
            </a:r>
            <a:r>
              <a:rPr lang="en-GB" dirty="0"/>
              <a:t> </a:t>
            </a:r>
            <a:r>
              <a:rPr lang="en-GB" dirty="0" err="1"/>
              <a:t>projdou</a:t>
            </a:r>
            <a:r>
              <a:rPr lang="en-GB" dirty="0"/>
              <a:t> </a:t>
            </a:r>
            <a:r>
              <a:rPr lang="en-GB" dirty="0" err="1"/>
              <a:t>procesem</a:t>
            </a:r>
            <a:r>
              <a:rPr lang="en-GB" dirty="0"/>
              <a:t> </a:t>
            </a:r>
            <a:r>
              <a:rPr lang="en-GB" dirty="0" err="1"/>
              <a:t>biorafinérie</a:t>
            </a:r>
            <a:r>
              <a:rPr lang="en-GB" dirty="0"/>
              <a:t>.</a:t>
            </a:r>
          </a:p>
        </p:txBody>
      </p:sp>
    </p:spTree>
    <p:extLst>
      <p:ext uri="{BB962C8B-B14F-4D97-AF65-F5344CB8AC3E}">
        <p14:creationId xmlns:p14="http://schemas.microsoft.com/office/powerpoint/2010/main" val="313099073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3813" y="1255059"/>
            <a:ext cx="8424863" cy="5417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Obdélník 2"/>
          <p:cNvSpPr/>
          <p:nvPr/>
        </p:nvSpPr>
        <p:spPr>
          <a:xfrm>
            <a:off x="2427298" y="178695"/>
            <a:ext cx="6141233" cy="584775"/>
          </a:xfrm>
          <a:prstGeom prst="rect">
            <a:avLst/>
          </a:prstGeom>
        </p:spPr>
        <p:txBody>
          <a:bodyPr wrap="none">
            <a:spAutoFit/>
          </a:bodyPr>
          <a:lstStyle/>
          <a:p>
            <a:r>
              <a:rPr lang="cs-CZ" sz="3200" dirty="0" smtClean="0"/>
              <a:t> Podmínky uplatnění </a:t>
            </a:r>
            <a:r>
              <a:rPr lang="cs-CZ" sz="3200" dirty="0" err="1" smtClean="0"/>
              <a:t>bioekonomiky</a:t>
            </a:r>
            <a:r>
              <a:rPr lang="cs-CZ" sz="3200" dirty="0" smtClean="0"/>
              <a:t> </a:t>
            </a:r>
            <a:endParaRPr lang="en-GB" sz="3200" dirty="0"/>
          </a:p>
        </p:txBody>
      </p:sp>
    </p:spTree>
    <p:extLst>
      <p:ext uri="{BB962C8B-B14F-4D97-AF65-F5344CB8AC3E}">
        <p14:creationId xmlns:p14="http://schemas.microsoft.com/office/powerpoint/2010/main" val="122234760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ovéPole 1"/>
          <p:cNvSpPr txBox="1"/>
          <p:nvPr/>
        </p:nvSpPr>
        <p:spPr>
          <a:xfrm>
            <a:off x="3451412" y="2097741"/>
            <a:ext cx="4509889" cy="830997"/>
          </a:xfrm>
          <a:prstGeom prst="rect">
            <a:avLst/>
          </a:prstGeom>
          <a:noFill/>
        </p:spPr>
        <p:txBody>
          <a:bodyPr wrap="none" rtlCol="0">
            <a:spAutoFit/>
          </a:bodyPr>
          <a:lstStyle/>
          <a:p>
            <a:r>
              <a:rPr lang="cs-CZ" sz="4800" dirty="0" smtClean="0"/>
              <a:t>Politická Podpora</a:t>
            </a:r>
            <a:endParaRPr lang="en-GB" sz="4800" dirty="0"/>
          </a:p>
        </p:txBody>
      </p:sp>
    </p:spTree>
    <p:extLst>
      <p:ext uri="{BB962C8B-B14F-4D97-AF65-F5344CB8AC3E}">
        <p14:creationId xmlns:p14="http://schemas.microsoft.com/office/powerpoint/2010/main" val="149876810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2338" y="914400"/>
            <a:ext cx="10226179" cy="57212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4462604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2062" y="914399"/>
            <a:ext cx="11459362" cy="57129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377261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4025908" y="1578815"/>
            <a:ext cx="5328592" cy="830997"/>
          </a:xfrm>
          <a:prstGeom prst="rect">
            <a:avLst/>
          </a:prstGeom>
        </p:spPr>
        <p:txBody>
          <a:bodyPr wrap="square">
            <a:spAutoFit/>
          </a:bodyPr>
          <a:lstStyle/>
          <a:p>
            <a:r>
              <a:rPr lang="en-US" sz="2400" dirty="0">
                <a:solidFill>
                  <a:srgbClr val="000000"/>
                </a:solidFill>
              </a:rPr>
              <a:t> </a:t>
            </a:r>
            <a:r>
              <a:rPr lang="cs-CZ" sz="2400" dirty="0">
                <a:solidFill>
                  <a:srgbClr val="000000"/>
                </a:solidFill>
              </a:rPr>
              <a:t>                       </a:t>
            </a:r>
          </a:p>
          <a:p>
            <a:endParaRPr lang="cs-CZ" sz="2400" dirty="0"/>
          </a:p>
        </p:txBody>
      </p:sp>
      <p:sp>
        <p:nvSpPr>
          <p:cNvPr id="4" name="Obdélník 3"/>
          <p:cNvSpPr/>
          <p:nvPr/>
        </p:nvSpPr>
        <p:spPr>
          <a:xfrm>
            <a:off x="4007768" y="2388967"/>
            <a:ext cx="4572000" cy="369332"/>
          </a:xfrm>
          <a:prstGeom prst="rect">
            <a:avLst/>
          </a:prstGeom>
        </p:spPr>
        <p:txBody>
          <a:bodyPr>
            <a:spAutoFit/>
          </a:bodyPr>
          <a:lstStyle/>
          <a:p>
            <a:r>
              <a:rPr lang="cs-CZ" dirty="0">
                <a:solidFill>
                  <a:srgbClr val="000000"/>
                </a:solidFill>
                <a:latin typeface="Times"/>
              </a:rPr>
              <a:t> </a:t>
            </a:r>
            <a:endParaRPr lang="cs-CZ" sz="2400" b="1" dirty="0">
              <a:latin typeface="Calibri" panose="020F0502020204030204" pitchFamily="34" charset="0"/>
            </a:endParaRPr>
          </a:p>
        </p:txBody>
      </p:sp>
      <p:sp>
        <p:nvSpPr>
          <p:cNvPr id="3" name="TextovéPole 2"/>
          <p:cNvSpPr txBox="1"/>
          <p:nvPr/>
        </p:nvSpPr>
        <p:spPr>
          <a:xfrm>
            <a:off x="3104314" y="225763"/>
            <a:ext cx="3382401" cy="523220"/>
          </a:xfrm>
          <a:prstGeom prst="rect">
            <a:avLst/>
          </a:prstGeom>
          <a:noFill/>
        </p:spPr>
        <p:txBody>
          <a:bodyPr wrap="none" rtlCol="0">
            <a:spAutoFit/>
          </a:bodyPr>
          <a:lstStyle/>
          <a:p>
            <a:r>
              <a:rPr lang="cs-CZ" sz="2800" b="1" dirty="0"/>
              <a:t> Struktura prezentace</a:t>
            </a:r>
            <a:endParaRPr lang="en-GB" sz="2800" b="1" dirty="0"/>
          </a:p>
        </p:txBody>
      </p:sp>
      <p:sp>
        <p:nvSpPr>
          <p:cNvPr id="6" name="Obdélník 5"/>
          <p:cNvSpPr/>
          <p:nvPr/>
        </p:nvSpPr>
        <p:spPr>
          <a:xfrm>
            <a:off x="2483768" y="1401183"/>
            <a:ext cx="8509580" cy="5693866"/>
          </a:xfrm>
          <a:prstGeom prst="rect">
            <a:avLst/>
          </a:prstGeom>
        </p:spPr>
        <p:txBody>
          <a:bodyPr wrap="square">
            <a:spAutoFit/>
          </a:bodyPr>
          <a:lstStyle/>
          <a:p>
            <a:pPr marL="457200" indent="-457200">
              <a:buFont typeface="Wingdings" panose="05000000000000000000" pitchFamily="2" charset="2"/>
              <a:buChar char="Ø"/>
            </a:pPr>
            <a:endParaRPr lang="cs-CZ" sz="2800" b="1" dirty="0" smtClean="0"/>
          </a:p>
          <a:p>
            <a:pPr marL="457200" indent="-457200">
              <a:buFont typeface="Wingdings" panose="05000000000000000000" pitchFamily="2" charset="2"/>
              <a:buChar char="Ø"/>
            </a:pPr>
            <a:r>
              <a:rPr lang="en-GB" sz="2800" b="1" dirty="0" err="1" smtClean="0"/>
              <a:t>Sliby</a:t>
            </a:r>
            <a:r>
              <a:rPr lang="en-GB" sz="2800" b="1" dirty="0" smtClean="0"/>
              <a:t> </a:t>
            </a:r>
            <a:r>
              <a:rPr lang="cs-CZ" sz="2800" b="1" dirty="0"/>
              <a:t>a </a:t>
            </a:r>
            <a:r>
              <a:rPr lang="en-GB" sz="2800" b="1" dirty="0" err="1" smtClean="0"/>
              <a:t>výzvy</a:t>
            </a:r>
            <a:r>
              <a:rPr lang="cs-CZ" sz="2800" b="1" dirty="0" smtClean="0"/>
              <a:t> proč </a:t>
            </a:r>
            <a:r>
              <a:rPr lang="cs-CZ" sz="2800" b="1" dirty="0" err="1" smtClean="0"/>
              <a:t>bioekonomika</a:t>
            </a:r>
            <a:r>
              <a:rPr lang="cs-CZ" sz="2800" b="1" dirty="0" smtClean="0"/>
              <a:t>??</a:t>
            </a:r>
            <a:endParaRPr lang="en-GB" sz="2800" b="1" dirty="0"/>
          </a:p>
          <a:p>
            <a:pPr marL="457200" indent="-457200">
              <a:buFont typeface="Wingdings" panose="05000000000000000000" pitchFamily="2" charset="2"/>
              <a:buChar char="Ø"/>
            </a:pPr>
            <a:r>
              <a:rPr lang="en-GB" sz="2800" b="1" dirty="0" err="1" smtClean="0"/>
              <a:t>Teoretick</a:t>
            </a:r>
            <a:r>
              <a:rPr lang="cs-CZ" sz="2800" b="1" dirty="0"/>
              <a:t>á </a:t>
            </a:r>
            <a:r>
              <a:rPr lang="cs-CZ" sz="2800" b="1" dirty="0" smtClean="0"/>
              <a:t>východiska a </a:t>
            </a:r>
            <a:r>
              <a:rPr lang="en-GB" sz="2800" b="1" dirty="0" smtClean="0"/>
              <a:t> </a:t>
            </a:r>
            <a:r>
              <a:rPr lang="cs-CZ" sz="2800" b="1" dirty="0" err="1" smtClean="0"/>
              <a:t>p</a:t>
            </a:r>
            <a:r>
              <a:rPr lang="en-GB" sz="2800" b="1" dirty="0" err="1" smtClean="0"/>
              <a:t>olitická</a:t>
            </a:r>
            <a:r>
              <a:rPr lang="en-GB" sz="2800" b="1" dirty="0" smtClean="0"/>
              <a:t> </a:t>
            </a:r>
            <a:r>
              <a:rPr lang="en-GB" sz="2800" b="1" dirty="0" err="1"/>
              <a:t>podpora</a:t>
            </a:r>
            <a:r>
              <a:rPr lang="cs-CZ" sz="2800" b="1" dirty="0"/>
              <a:t> </a:t>
            </a:r>
            <a:endParaRPr lang="en-GB" sz="2800" b="1" dirty="0"/>
          </a:p>
          <a:p>
            <a:pPr marL="457200" indent="-457200">
              <a:buFont typeface="Wingdings" panose="05000000000000000000" pitchFamily="2" charset="2"/>
              <a:buChar char="Ø"/>
            </a:pPr>
            <a:r>
              <a:rPr lang="en-GB" sz="2800" b="1" dirty="0" err="1" smtClean="0"/>
              <a:t>Rizika</a:t>
            </a:r>
            <a:r>
              <a:rPr lang="cs-CZ" sz="2800" b="1" dirty="0" smtClean="0"/>
              <a:t> globální aplikace</a:t>
            </a:r>
            <a:endParaRPr lang="en-GB" sz="2800" b="1" dirty="0"/>
          </a:p>
          <a:p>
            <a:pPr marL="457200" indent="-457200">
              <a:buFont typeface="Wingdings" panose="05000000000000000000" pitchFamily="2" charset="2"/>
              <a:buChar char="Ø"/>
            </a:pPr>
            <a:r>
              <a:rPr lang="en-GB" sz="2800" b="1" dirty="0" err="1"/>
              <a:t>Udržitelná</a:t>
            </a:r>
            <a:r>
              <a:rPr lang="en-GB" sz="2800" b="1" dirty="0"/>
              <a:t> </a:t>
            </a:r>
            <a:r>
              <a:rPr lang="en-GB" sz="2800" b="1" dirty="0" err="1" smtClean="0"/>
              <a:t>cesta</a:t>
            </a:r>
            <a:r>
              <a:rPr lang="cs-CZ" sz="2800" b="1" dirty="0" smtClean="0"/>
              <a:t> - venkov odpady</a:t>
            </a:r>
          </a:p>
          <a:p>
            <a:pPr marL="457200" indent="-457200">
              <a:buFont typeface="Arial" panose="020B0604020202020204" pitchFamily="34" charset="0"/>
              <a:buChar char="•"/>
            </a:pPr>
            <a:endParaRPr lang="cs-CZ" sz="2800" b="1" dirty="0" smtClean="0"/>
          </a:p>
          <a:p>
            <a:r>
              <a:rPr lang="cs-CZ" sz="2800" b="1" dirty="0" smtClean="0">
                <a:solidFill>
                  <a:srgbClr val="FF0000"/>
                </a:solidFill>
              </a:rPr>
              <a:t>2) </a:t>
            </a:r>
            <a:r>
              <a:rPr lang="cs-CZ" sz="2800" b="1" dirty="0" err="1" smtClean="0">
                <a:solidFill>
                  <a:srgbClr val="FF0000"/>
                </a:solidFill>
              </a:rPr>
              <a:t>Bioekonomika</a:t>
            </a:r>
            <a:r>
              <a:rPr lang="cs-CZ" sz="2800" b="1" dirty="0" smtClean="0">
                <a:solidFill>
                  <a:srgbClr val="FF0000"/>
                </a:solidFill>
              </a:rPr>
              <a:t> v regionu</a:t>
            </a:r>
          </a:p>
          <a:p>
            <a:endParaRPr lang="cs-CZ" sz="2800" b="1" dirty="0" smtClean="0"/>
          </a:p>
          <a:p>
            <a:pPr marL="457200" indent="-457200">
              <a:buFont typeface="Wingdings" panose="05000000000000000000" pitchFamily="2" charset="2"/>
              <a:buChar char="Ø"/>
            </a:pPr>
            <a:r>
              <a:rPr lang="cs-CZ" sz="2800" b="1" dirty="0" smtClean="0"/>
              <a:t>Projekt POWER4BIO</a:t>
            </a:r>
          </a:p>
          <a:p>
            <a:pPr marL="457200" indent="-457200">
              <a:buFont typeface="Arial" panose="020B0604020202020204" pitchFamily="34" charset="0"/>
              <a:buChar char="•"/>
            </a:pPr>
            <a:endParaRPr lang="cs-CZ" sz="2800" b="1" dirty="0" smtClean="0"/>
          </a:p>
          <a:p>
            <a:pPr marL="457200" indent="-457200">
              <a:buFont typeface="Wingdings" panose="05000000000000000000" pitchFamily="2" charset="2"/>
              <a:buChar char="Ø"/>
            </a:pPr>
            <a:r>
              <a:rPr lang="en-GB" sz="2800" b="1" dirty="0" err="1" smtClean="0"/>
              <a:t>Praktické</a:t>
            </a:r>
            <a:r>
              <a:rPr lang="en-GB" sz="2800" b="1" dirty="0" smtClean="0"/>
              <a:t> </a:t>
            </a:r>
            <a:r>
              <a:rPr lang="en-GB" sz="2800" b="1" dirty="0" err="1" smtClean="0"/>
              <a:t>příklady</a:t>
            </a:r>
            <a:endParaRPr lang="cs-CZ" sz="2800" b="1" dirty="0" smtClean="0"/>
          </a:p>
          <a:p>
            <a:pPr marL="457200" indent="-457200">
              <a:buFont typeface="Wingdings" panose="05000000000000000000" pitchFamily="2" charset="2"/>
              <a:buChar char="Ø"/>
            </a:pPr>
            <a:r>
              <a:rPr lang="cs-CZ" sz="2800" b="1" dirty="0" smtClean="0"/>
              <a:t>Nápady- inovace???</a:t>
            </a:r>
            <a:endParaRPr lang="en-GB" sz="2800" b="1" dirty="0"/>
          </a:p>
          <a:p>
            <a:pPr marL="457200" indent="-457200">
              <a:buFont typeface="Wingdings" panose="05000000000000000000" pitchFamily="2" charset="2"/>
              <a:buChar char="Ø"/>
            </a:pPr>
            <a:endParaRPr lang="en-GB" sz="2800" b="1" dirty="0"/>
          </a:p>
        </p:txBody>
      </p:sp>
      <p:sp>
        <p:nvSpPr>
          <p:cNvPr id="5" name="TextovéPole 4"/>
          <p:cNvSpPr txBox="1"/>
          <p:nvPr/>
        </p:nvSpPr>
        <p:spPr>
          <a:xfrm>
            <a:off x="2483768" y="877963"/>
            <a:ext cx="5075435" cy="523220"/>
          </a:xfrm>
          <a:prstGeom prst="rect">
            <a:avLst/>
          </a:prstGeom>
          <a:noFill/>
        </p:spPr>
        <p:txBody>
          <a:bodyPr wrap="square" rtlCol="0">
            <a:spAutoFit/>
          </a:bodyPr>
          <a:lstStyle/>
          <a:p>
            <a:r>
              <a:rPr lang="cs-CZ" sz="2800" b="1" dirty="0" smtClean="0">
                <a:solidFill>
                  <a:srgbClr val="FF0000"/>
                </a:solidFill>
              </a:rPr>
              <a:t>1) Teoretický základ</a:t>
            </a:r>
            <a:endParaRPr lang="cs-CZ" sz="2800" b="1" dirty="0">
              <a:solidFill>
                <a:srgbClr val="FF0000"/>
              </a:solidFill>
            </a:endParaRPr>
          </a:p>
        </p:txBody>
      </p:sp>
    </p:spTree>
    <p:extLst>
      <p:ext uri="{BB962C8B-B14F-4D97-AF65-F5344CB8AC3E}">
        <p14:creationId xmlns:p14="http://schemas.microsoft.com/office/powerpoint/2010/main" val="2434865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ázek 1"/>
          <p:cNvPicPr>
            <a:picLocks noChangeAspect="1"/>
          </p:cNvPicPr>
          <p:nvPr/>
        </p:nvPicPr>
        <p:blipFill>
          <a:blip r:embed="rId2"/>
          <a:stretch>
            <a:fillRect/>
          </a:stretch>
        </p:blipFill>
        <p:spPr>
          <a:xfrm>
            <a:off x="0" y="729356"/>
            <a:ext cx="11651530" cy="6048515"/>
          </a:xfrm>
          <a:prstGeom prst="rect">
            <a:avLst/>
          </a:prstGeom>
        </p:spPr>
      </p:pic>
      <p:sp>
        <p:nvSpPr>
          <p:cNvPr id="3" name="Obdélník 2"/>
          <p:cNvSpPr/>
          <p:nvPr/>
        </p:nvSpPr>
        <p:spPr>
          <a:xfrm>
            <a:off x="820132" y="0"/>
            <a:ext cx="11236750" cy="954107"/>
          </a:xfrm>
          <a:prstGeom prst="rect">
            <a:avLst/>
          </a:prstGeom>
        </p:spPr>
        <p:txBody>
          <a:bodyPr wrap="square">
            <a:spAutoFit/>
          </a:bodyPr>
          <a:lstStyle/>
          <a:p>
            <a:r>
              <a:rPr lang="cs-CZ" b="1" dirty="0">
                <a:solidFill>
                  <a:srgbClr val="000000"/>
                </a:solidFill>
                <a:latin typeface="Arial" panose="020B0604020202020204" pitchFamily="34" charset="0"/>
                <a:ea typeface="Calibri" panose="020F0502020204030204" pitchFamily="34" charset="0"/>
              </a:rPr>
              <a:t> </a:t>
            </a:r>
            <a:r>
              <a:rPr lang="cs-CZ" sz="2800" b="1" dirty="0" err="1">
                <a:solidFill>
                  <a:srgbClr val="000000"/>
                </a:solidFill>
                <a:ea typeface="Calibri" panose="020F0502020204030204" pitchFamily="34" charset="0"/>
              </a:rPr>
              <a:t>Bioekonomie</a:t>
            </a:r>
            <a:r>
              <a:rPr lang="cs-CZ" sz="2800" b="1" dirty="0">
                <a:solidFill>
                  <a:srgbClr val="000000"/>
                </a:solidFill>
                <a:ea typeface="Calibri" panose="020F0502020204030204" pitchFamily="34" charset="0"/>
              </a:rPr>
              <a:t> - průmyslová  realita mnoha zemí světa  (Brazílie, Čína, USA) .</a:t>
            </a:r>
            <a:r>
              <a:rPr lang="cs-CZ" sz="2800" b="1" dirty="0">
                <a:solidFill>
                  <a:srgbClr val="000000"/>
                </a:solidFill>
                <a:latin typeface="Arial" panose="020B0604020202020204" pitchFamily="34" charset="0"/>
                <a:ea typeface="Calibri" panose="020F0502020204030204" pitchFamily="34" charset="0"/>
              </a:rPr>
              <a:t> </a:t>
            </a:r>
            <a:r>
              <a:rPr lang="cs-CZ" b="1" dirty="0">
                <a:solidFill>
                  <a:srgbClr val="000000"/>
                </a:solidFill>
                <a:latin typeface="Arial" panose="020B0604020202020204" pitchFamily="34" charset="0"/>
                <a:ea typeface="Calibri" panose="020F0502020204030204" pitchFamily="34" charset="0"/>
              </a:rPr>
              <a:t> </a:t>
            </a:r>
          </a:p>
        </p:txBody>
      </p:sp>
    </p:spTree>
    <p:extLst>
      <p:ext uri="{BB962C8B-B14F-4D97-AF65-F5344CB8AC3E}">
        <p14:creationId xmlns:p14="http://schemas.microsoft.com/office/powerpoint/2010/main" val="402634639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937593" y="1599126"/>
            <a:ext cx="9654987" cy="2626745"/>
          </a:xfrm>
          <a:prstGeom prst="rect">
            <a:avLst/>
          </a:prstGeom>
        </p:spPr>
        <p:txBody>
          <a:bodyPr wrap="square">
            <a:spAutoFit/>
          </a:bodyPr>
          <a:lstStyle/>
          <a:p>
            <a:pPr>
              <a:lnSpc>
                <a:spcPct val="107000"/>
              </a:lnSpc>
              <a:spcBef>
                <a:spcPts val="750"/>
              </a:spcBef>
              <a:spcAft>
                <a:spcPts val="750"/>
              </a:spcAft>
            </a:pPr>
            <a:r>
              <a:rPr lang="cs-CZ" sz="2400" b="1" u="sng" dirty="0">
                <a:solidFill>
                  <a:srgbClr val="000000"/>
                </a:solidFill>
                <a:latin typeface="Helvetica" panose="020B0604020202020204" pitchFamily="34" charset="0"/>
                <a:ea typeface="Times New Roman" panose="02020603050405020304" pitchFamily="18" charset="0"/>
                <a:cs typeface="Times New Roman" panose="02020603050405020304" pitchFamily="18" charset="0"/>
                <a:hlinkClick r:id="rId2"/>
              </a:rPr>
              <a:t>Příprava půdy pro společnou zemědělskou politiku EU po roce 2020</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ts val="1575"/>
              </a:lnSpc>
              <a:spcAft>
                <a:spcPts val="800"/>
              </a:spcAft>
            </a:pPr>
            <a:r>
              <a:rPr lang="cs-CZ" dirty="0">
                <a:latin typeface="Times New Roman" panose="02020603050405020304" pitchFamily="18" charset="0"/>
                <a:ea typeface="Times New Roman" panose="02020603050405020304" pitchFamily="18" charset="0"/>
                <a:cs typeface="Times New Roman" panose="02020603050405020304" pitchFamily="18" charset="0"/>
              </a:rPr>
              <a:t>Evropská komise v červnu 2018 zveřejnila svůj dlouho očekávaný návrh pro společnou zemědělskou politiku EU (SZP) po roce 2020</a:t>
            </a:r>
            <a:r>
              <a:rPr lang="cs-CZ"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en-GB" dirty="0" smtClean="0">
                <a:latin typeface="Calibri" panose="020F0502020204030204" pitchFamily="34" charset="0"/>
                <a:ea typeface="Calibri" panose="020F0502020204030204" pitchFamily="34" charset="0"/>
                <a:cs typeface="Times New Roman" panose="02020603050405020304" pitchFamily="18" charset="0"/>
              </a:rPr>
              <a:t> </a:t>
            </a:r>
            <a:endParaRPr lang="cs-CZ" dirty="0" smtClean="0">
              <a:latin typeface="Calibri" panose="020F0502020204030204" pitchFamily="34" charset="0"/>
              <a:ea typeface="Calibri" panose="020F0502020204030204" pitchFamily="34" charset="0"/>
              <a:cs typeface="Times New Roman" panose="02020603050405020304" pitchFamily="18" charset="0"/>
            </a:endParaRPr>
          </a:p>
          <a:p>
            <a:pPr algn="just">
              <a:lnSpc>
                <a:spcPts val="1575"/>
              </a:lnSpc>
              <a:spcAft>
                <a:spcPts val="800"/>
              </a:spcAft>
            </a:pPr>
            <a:endParaRPr lang="cs-CZ" b="1" dirty="0">
              <a:latin typeface="Calibri" panose="020F0502020204030204" pitchFamily="34" charset="0"/>
              <a:ea typeface="Times New Roman" panose="02020603050405020304" pitchFamily="18" charset="0"/>
              <a:cs typeface="Times New Roman" panose="02020603050405020304" pitchFamily="18" charset="0"/>
            </a:endParaRPr>
          </a:p>
          <a:p>
            <a:pPr algn="just">
              <a:lnSpc>
                <a:spcPts val="1575"/>
              </a:lnSpc>
              <a:spcAft>
                <a:spcPts val="800"/>
              </a:spcAft>
            </a:pPr>
            <a:r>
              <a:rPr lang="cs-CZ" b="1" dirty="0" smtClean="0">
                <a:latin typeface="Times New Roman" panose="02020603050405020304" pitchFamily="18" charset="0"/>
                <a:ea typeface="Times New Roman" panose="02020603050405020304" pitchFamily="18" charset="0"/>
                <a:cs typeface="Times New Roman" panose="02020603050405020304" pitchFamily="18" charset="0"/>
              </a:rPr>
              <a:t>Biotechnologie </a:t>
            </a:r>
            <a:r>
              <a:rPr lang="cs-CZ" dirty="0">
                <a:latin typeface="Times New Roman" panose="02020603050405020304" pitchFamily="18" charset="0"/>
                <a:ea typeface="Times New Roman" panose="02020603050405020304" pitchFamily="18" charset="0"/>
                <a:cs typeface="Times New Roman" panose="02020603050405020304" pitchFamily="18" charset="0"/>
              </a:rPr>
              <a:t>nabízejí technologická řešení v primární výrobě, průmyslu a zdravotnictví. Významně přispívají k ekonomickému růstu. </a:t>
            </a:r>
            <a:r>
              <a:rPr lang="cs-CZ" b="1" dirty="0" err="1">
                <a:latin typeface="Times New Roman" panose="02020603050405020304" pitchFamily="18" charset="0"/>
                <a:ea typeface="Times New Roman" panose="02020603050405020304" pitchFamily="18" charset="0"/>
                <a:cs typeface="Times New Roman" panose="02020603050405020304" pitchFamily="18" charset="0"/>
              </a:rPr>
              <a:t>Bioekonomika</a:t>
            </a:r>
            <a:r>
              <a:rPr lang="cs-CZ" b="1" dirty="0">
                <a:latin typeface="Times New Roman" panose="02020603050405020304" pitchFamily="18" charset="0"/>
                <a:ea typeface="Times New Roman" panose="02020603050405020304" pitchFamily="18" charset="0"/>
                <a:cs typeface="Times New Roman" panose="02020603050405020304" pitchFamily="18" charset="0"/>
              </a:rPr>
              <a:t> </a:t>
            </a:r>
            <a:r>
              <a:rPr lang="cs-CZ" dirty="0">
                <a:latin typeface="Times New Roman" panose="02020603050405020304" pitchFamily="18" charset="0"/>
                <a:ea typeface="Times New Roman" panose="02020603050405020304" pitchFamily="18" charset="0"/>
                <a:cs typeface="Times New Roman" panose="02020603050405020304" pitchFamily="18" charset="0"/>
              </a:rPr>
              <a:t>zahrnuje tři základní prvky: pokročilé znalosti genů a komplexních buněčných procesů, obnovitelnou biomasu a integraci biotechnologických aplikací v jednotlivých odvětvích.</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536943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sz="3600" b="1" dirty="0"/>
              <a:t>Evropské technologické platformy (ETP)</a:t>
            </a:r>
          </a:p>
        </p:txBody>
      </p:sp>
      <p:sp>
        <p:nvSpPr>
          <p:cNvPr id="3" name="Zástupný symbol pro obsah 2"/>
          <p:cNvSpPr>
            <a:spLocks noGrp="1"/>
          </p:cNvSpPr>
          <p:nvPr>
            <p:ph idx="1"/>
          </p:nvPr>
        </p:nvSpPr>
        <p:spPr>
          <a:xfrm>
            <a:off x="664767" y="1690688"/>
            <a:ext cx="10424573" cy="4997152"/>
          </a:xfrm>
        </p:spPr>
        <p:txBody>
          <a:bodyPr>
            <a:noAutofit/>
          </a:bodyPr>
          <a:lstStyle/>
          <a:p>
            <a:pPr marL="0" indent="0">
              <a:buNone/>
            </a:pPr>
            <a:r>
              <a:rPr lang="cs-CZ" sz="2200" dirty="0"/>
              <a:t>Přehled Evropských technologických platforem (ETP) aktivních v oblasti bio-ekonomiky:</a:t>
            </a:r>
          </a:p>
          <a:p>
            <a:pPr marL="0" indent="0">
              <a:buNone/>
            </a:pPr>
            <a:r>
              <a:rPr lang="cs-CZ" sz="2200" dirty="0"/>
              <a:t>a) </a:t>
            </a:r>
            <a:r>
              <a:rPr lang="cs-CZ" sz="2200" b="1" dirty="0"/>
              <a:t>Plants for Future </a:t>
            </a:r>
            <a:r>
              <a:rPr lang="cs-CZ" sz="2200" dirty="0"/>
              <a:t>(soustředí se na genomiku a biotechnologii rostlin);</a:t>
            </a:r>
          </a:p>
          <a:p>
            <a:pPr marL="0" indent="0">
              <a:buNone/>
            </a:pPr>
            <a:r>
              <a:rPr lang="cs-CZ" sz="2200" dirty="0"/>
              <a:t>b) </a:t>
            </a:r>
            <a:r>
              <a:rPr lang="cs-CZ" sz="2200" b="1" dirty="0" err="1"/>
              <a:t>Forestry</a:t>
            </a:r>
            <a:r>
              <a:rPr lang="cs-CZ" sz="2200" dirty="0"/>
              <a:t> (platforma založená na lesním hospodářství);</a:t>
            </a:r>
          </a:p>
          <a:p>
            <a:pPr marL="0" indent="0">
              <a:buNone/>
            </a:pPr>
            <a:r>
              <a:rPr lang="cs-CZ" sz="2200" dirty="0"/>
              <a:t>c) </a:t>
            </a:r>
            <a:r>
              <a:rPr lang="cs-CZ" sz="2200" b="1" dirty="0" err="1"/>
              <a:t>Sustainable</a:t>
            </a:r>
            <a:r>
              <a:rPr lang="cs-CZ" sz="2200" b="1" dirty="0"/>
              <a:t> </a:t>
            </a:r>
            <a:r>
              <a:rPr lang="cs-CZ" sz="2200" b="1" dirty="0" err="1"/>
              <a:t>Chemistry</a:t>
            </a:r>
            <a:r>
              <a:rPr lang="cs-CZ" sz="2200" dirty="0"/>
              <a:t> (pokrývá průmyslové biotechnologie, snahu o udržitelný rozvoj chemie);</a:t>
            </a:r>
          </a:p>
          <a:p>
            <a:pPr marL="0" indent="0">
              <a:buNone/>
            </a:pPr>
            <a:r>
              <a:rPr lang="cs-CZ" sz="2200" dirty="0"/>
              <a:t>d) </a:t>
            </a:r>
            <a:r>
              <a:rPr lang="cs-CZ" sz="2200" b="1" dirty="0"/>
              <a:t>Food </a:t>
            </a:r>
            <a:r>
              <a:rPr lang="cs-CZ" sz="2200" b="1" dirty="0" err="1"/>
              <a:t>for</a:t>
            </a:r>
            <a:r>
              <a:rPr lang="cs-CZ" sz="2200" b="1" dirty="0"/>
              <a:t> </a:t>
            </a:r>
            <a:r>
              <a:rPr lang="cs-CZ" sz="2200" b="1" dirty="0" err="1"/>
              <a:t>Life</a:t>
            </a:r>
            <a:r>
              <a:rPr lang="cs-CZ" sz="2200" b="1" dirty="0"/>
              <a:t> </a:t>
            </a:r>
            <a:r>
              <a:rPr lang="cs-CZ" sz="2200" dirty="0"/>
              <a:t>(potraviny pro život, tedy potraviny podporující zdraví člověka);</a:t>
            </a:r>
          </a:p>
          <a:p>
            <a:pPr marL="0" indent="0">
              <a:buNone/>
            </a:pPr>
            <a:r>
              <a:rPr lang="cs-CZ" sz="2200" dirty="0"/>
              <a:t>e) </a:t>
            </a:r>
            <a:r>
              <a:rPr lang="cs-CZ" sz="2200" b="1" dirty="0" err="1"/>
              <a:t>Farm</a:t>
            </a:r>
            <a:r>
              <a:rPr lang="cs-CZ" sz="2200" b="1" dirty="0"/>
              <a:t> </a:t>
            </a:r>
            <a:r>
              <a:rPr lang="cs-CZ" sz="2200" b="1" dirty="0" err="1"/>
              <a:t>Animal</a:t>
            </a:r>
            <a:r>
              <a:rPr lang="cs-CZ" sz="2200" b="1" dirty="0"/>
              <a:t> </a:t>
            </a:r>
            <a:r>
              <a:rPr lang="cs-CZ" sz="2200" b="1" dirty="0" err="1"/>
              <a:t>Breeding</a:t>
            </a:r>
            <a:r>
              <a:rPr lang="cs-CZ" sz="2200" b="1" dirty="0"/>
              <a:t> </a:t>
            </a:r>
            <a:r>
              <a:rPr lang="cs-CZ" sz="2200" dirty="0"/>
              <a:t>(platforma pro šlechtění a reprodukci zvířat);</a:t>
            </a:r>
          </a:p>
          <a:p>
            <a:pPr marL="0" indent="0">
              <a:buNone/>
            </a:pPr>
            <a:r>
              <a:rPr lang="cs-CZ" sz="2200" dirty="0"/>
              <a:t>f) </a:t>
            </a:r>
            <a:r>
              <a:rPr lang="cs-CZ" sz="2200" b="1" dirty="0" err="1"/>
              <a:t>Global</a:t>
            </a:r>
            <a:r>
              <a:rPr lang="cs-CZ" sz="2200" b="1" dirty="0"/>
              <a:t> Animal </a:t>
            </a:r>
            <a:r>
              <a:rPr lang="cs-CZ" sz="2200" b="1" dirty="0" err="1"/>
              <a:t>Health</a:t>
            </a:r>
            <a:r>
              <a:rPr lang="cs-CZ" sz="2200" b="1" dirty="0"/>
              <a:t> </a:t>
            </a:r>
            <a:r>
              <a:rPr lang="cs-CZ" sz="2200" dirty="0"/>
              <a:t>(snaha o zdraví zvířat v globálním měřítku);</a:t>
            </a:r>
          </a:p>
          <a:p>
            <a:pPr marL="0" indent="0">
              <a:buNone/>
            </a:pPr>
            <a:r>
              <a:rPr lang="cs-CZ" sz="2200" dirty="0"/>
              <a:t>g) </a:t>
            </a:r>
            <a:r>
              <a:rPr lang="cs-CZ" sz="2200" b="1" dirty="0" err="1"/>
              <a:t>Biofuels</a:t>
            </a:r>
            <a:r>
              <a:rPr lang="cs-CZ" sz="2200" dirty="0"/>
              <a:t> (biopaliva).</a:t>
            </a:r>
          </a:p>
          <a:p>
            <a:endParaRPr lang="cs-CZ" sz="2200" dirty="0"/>
          </a:p>
        </p:txBody>
      </p:sp>
    </p:spTree>
    <p:extLst>
      <p:ext uri="{BB962C8B-B14F-4D97-AF65-F5344CB8AC3E}">
        <p14:creationId xmlns:p14="http://schemas.microsoft.com/office/powerpoint/2010/main" val="131050637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Zástupný symbol obrázku 3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71613" y="1818107"/>
            <a:ext cx="1881496" cy="1453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Obrázek 3"/>
          <p:cNvPicPr>
            <a:picLocks noChangeAspect="1"/>
          </p:cNvPicPr>
          <p:nvPr/>
        </p:nvPicPr>
        <p:blipFill>
          <a:blip r:embed="rId3"/>
          <a:stretch>
            <a:fillRect/>
          </a:stretch>
        </p:blipFill>
        <p:spPr>
          <a:xfrm>
            <a:off x="1427301" y="703281"/>
            <a:ext cx="8904337" cy="981434"/>
          </a:xfrm>
          <a:prstGeom prst="rect">
            <a:avLst/>
          </a:prstGeom>
        </p:spPr>
      </p:pic>
      <p:sp>
        <p:nvSpPr>
          <p:cNvPr id="5" name="Obdélník 4"/>
          <p:cNvSpPr/>
          <p:nvPr/>
        </p:nvSpPr>
        <p:spPr>
          <a:xfrm>
            <a:off x="1048323" y="5516686"/>
            <a:ext cx="9662292" cy="646331"/>
          </a:xfrm>
          <a:prstGeom prst="rect">
            <a:avLst/>
          </a:prstGeom>
        </p:spPr>
        <p:txBody>
          <a:bodyPr wrap="square">
            <a:spAutoFit/>
          </a:bodyPr>
          <a:lstStyle/>
          <a:p>
            <a:pPr>
              <a:spcBef>
                <a:spcPct val="0"/>
              </a:spcBef>
            </a:pPr>
            <a:r>
              <a:rPr lang="cs-CZ" dirty="0" smtClean="0"/>
              <a:t> Otevřená iniciativa </a:t>
            </a:r>
            <a:r>
              <a:rPr lang="cs-CZ" dirty="0" err="1" smtClean="0"/>
              <a:t>Višegradske</a:t>
            </a:r>
            <a:r>
              <a:rPr lang="cs-CZ" dirty="0" smtClean="0"/>
              <a:t> skupiny zemí</a:t>
            </a:r>
            <a:r>
              <a:rPr lang="en-GB" dirty="0" smtClean="0"/>
              <a:t>: </a:t>
            </a:r>
            <a:r>
              <a:rPr lang="cs-CZ" dirty="0" smtClean="0"/>
              <a:t>ČR, Maďarsko</a:t>
            </a:r>
            <a:r>
              <a:rPr lang="en-GB" dirty="0" smtClean="0"/>
              <a:t>, Pol</a:t>
            </a:r>
            <a:r>
              <a:rPr lang="cs-CZ" dirty="0" err="1" smtClean="0"/>
              <a:t>sko</a:t>
            </a:r>
            <a:r>
              <a:rPr lang="en-GB" dirty="0" smtClean="0"/>
              <a:t>, </a:t>
            </a:r>
            <a:r>
              <a:rPr lang="en-GB" dirty="0" err="1" smtClean="0"/>
              <a:t>Slov</a:t>
            </a:r>
            <a:r>
              <a:rPr lang="cs-CZ" dirty="0" err="1" smtClean="0"/>
              <a:t>ensko</a:t>
            </a:r>
            <a:r>
              <a:rPr lang="en-GB" dirty="0" smtClean="0"/>
              <a:t>, </a:t>
            </a:r>
            <a:r>
              <a:rPr lang="cs-CZ" dirty="0" smtClean="0"/>
              <a:t>připojily se Bulharsko</a:t>
            </a:r>
            <a:r>
              <a:rPr lang="en-GB" dirty="0" smtClean="0"/>
              <a:t>,</a:t>
            </a:r>
            <a:r>
              <a:rPr lang="cs-CZ" dirty="0" smtClean="0"/>
              <a:t>Chorvatsko</a:t>
            </a:r>
            <a:r>
              <a:rPr lang="en-GB" dirty="0" smtClean="0"/>
              <a:t>,</a:t>
            </a:r>
            <a:r>
              <a:rPr lang="cs-CZ" dirty="0" smtClean="0"/>
              <a:t> Litva</a:t>
            </a:r>
            <a:r>
              <a:rPr lang="en-GB" dirty="0" smtClean="0"/>
              <a:t>,</a:t>
            </a:r>
            <a:r>
              <a:rPr lang="cs-CZ" dirty="0" smtClean="0"/>
              <a:t> Lotyšsko</a:t>
            </a:r>
            <a:r>
              <a:rPr lang="en-GB" dirty="0" smtClean="0"/>
              <a:t>,</a:t>
            </a:r>
            <a:r>
              <a:rPr lang="cs-CZ" dirty="0" smtClean="0"/>
              <a:t> </a:t>
            </a:r>
            <a:r>
              <a:rPr lang="cs-CZ" dirty="0" err="1" smtClean="0"/>
              <a:t>Estónsko</a:t>
            </a:r>
            <a:r>
              <a:rPr lang="en-GB" dirty="0" smtClean="0"/>
              <a:t>,</a:t>
            </a:r>
            <a:r>
              <a:rPr lang="cs-CZ" dirty="0" smtClean="0"/>
              <a:t> Rumunsko</a:t>
            </a:r>
            <a:r>
              <a:rPr lang="en-GB" dirty="0" smtClean="0"/>
              <a:t>, </a:t>
            </a:r>
            <a:r>
              <a:rPr lang="en-GB" dirty="0" err="1" smtClean="0"/>
              <a:t>Sl</a:t>
            </a:r>
            <a:r>
              <a:rPr lang="cs-CZ" dirty="0" err="1" smtClean="0"/>
              <a:t>ovinsko</a:t>
            </a:r>
            <a:r>
              <a:rPr lang="en-GB" dirty="0" smtClean="0"/>
              <a:t>.</a:t>
            </a:r>
            <a:endParaRPr lang="en-US" altLang="en-US" dirty="0"/>
          </a:p>
        </p:txBody>
      </p:sp>
      <p:pic>
        <p:nvPicPr>
          <p:cNvPr id="6" name="Obrázek 5"/>
          <p:cNvPicPr>
            <a:picLocks noChangeAspect="1"/>
          </p:cNvPicPr>
          <p:nvPr/>
        </p:nvPicPr>
        <p:blipFill>
          <a:blip r:embed="rId4"/>
          <a:stretch>
            <a:fillRect/>
          </a:stretch>
        </p:blipFill>
        <p:spPr>
          <a:xfrm>
            <a:off x="4019107" y="1523468"/>
            <a:ext cx="4135065" cy="4040891"/>
          </a:xfrm>
          <a:prstGeom prst="rect">
            <a:avLst/>
          </a:prstGeom>
        </p:spPr>
      </p:pic>
      <p:sp>
        <p:nvSpPr>
          <p:cNvPr id="2" name="Obdélník 1"/>
          <p:cNvSpPr/>
          <p:nvPr/>
        </p:nvSpPr>
        <p:spPr>
          <a:xfrm>
            <a:off x="4232209" y="6384546"/>
            <a:ext cx="2430409" cy="369332"/>
          </a:xfrm>
          <a:prstGeom prst="rect">
            <a:avLst/>
          </a:prstGeom>
        </p:spPr>
        <p:txBody>
          <a:bodyPr wrap="none">
            <a:spAutoFit/>
          </a:bodyPr>
          <a:lstStyle/>
          <a:p>
            <a:r>
              <a:rPr lang="en-GB" dirty="0">
                <a:hlinkClick r:id="rId5"/>
              </a:rPr>
              <a:t>http://www.bioeast.eu/</a:t>
            </a:r>
            <a:endParaRPr lang="en-GB" dirty="0"/>
          </a:p>
        </p:txBody>
      </p:sp>
    </p:spTree>
    <p:extLst>
      <p:ext uri="{BB962C8B-B14F-4D97-AF65-F5344CB8AC3E}">
        <p14:creationId xmlns:p14="http://schemas.microsoft.com/office/powerpoint/2010/main" val="36328265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ovéPole 1"/>
          <p:cNvSpPr txBox="1"/>
          <p:nvPr/>
        </p:nvSpPr>
        <p:spPr>
          <a:xfrm>
            <a:off x="507204" y="706566"/>
            <a:ext cx="10659036" cy="7571303"/>
          </a:xfrm>
          <a:prstGeom prst="rect">
            <a:avLst/>
          </a:prstGeom>
          <a:noFill/>
        </p:spPr>
        <p:txBody>
          <a:bodyPr wrap="square" rtlCol="0">
            <a:spAutoFit/>
          </a:bodyPr>
          <a:lstStyle/>
          <a:p>
            <a:endParaRPr lang="cs-CZ" dirty="0" smtClean="0"/>
          </a:p>
          <a:p>
            <a:r>
              <a:rPr lang="cs-CZ" dirty="0"/>
              <a:t> </a:t>
            </a:r>
            <a:r>
              <a:rPr lang="cs-CZ" b="1" dirty="0" smtClean="0"/>
              <a:t>PROJEKTY</a:t>
            </a:r>
          </a:p>
          <a:p>
            <a:endParaRPr lang="cs-CZ" dirty="0"/>
          </a:p>
          <a:p>
            <a:r>
              <a:rPr lang="cs-CZ" dirty="0" smtClean="0"/>
              <a:t>Projekt </a:t>
            </a:r>
            <a:r>
              <a:rPr lang="cs-CZ" dirty="0" smtClean="0"/>
              <a:t>v rámci </a:t>
            </a:r>
            <a:r>
              <a:rPr lang="cs-CZ" dirty="0" err="1" smtClean="0"/>
              <a:t>Bioeastu</a:t>
            </a:r>
            <a:endParaRPr lang="cs-CZ" dirty="0" smtClean="0"/>
          </a:p>
          <a:p>
            <a:r>
              <a:rPr lang="en-GB" b="1" dirty="0"/>
              <a:t>Advancing Sustainable Circular </a:t>
            </a:r>
            <a:r>
              <a:rPr lang="en-GB" b="1" dirty="0" err="1"/>
              <a:t>Bioeconomy</a:t>
            </a:r>
            <a:r>
              <a:rPr lang="en-GB" b="1" dirty="0"/>
              <a:t> in Central and Eastern European countries: </a:t>
            </a:r>
            <a:r>
              <a:rPr lang="en-GB" b="1" dirty="0" err="1"/>
              <a:t>BIOEASTsUP</a:t>
            </a:r>
            <a:endParaRPr lang="cs-CZ" dirty="0" smtClean="0"/>
          </a:p>
          <a:p>
            <a:endParaRPr lang="cs-CZ" dirty="0"/>
          </a:p>
          <a:p>
            <a:r>
              <a:rPr lang="en-GB" dirty="0">
                <a:hlinkClick r:id="rId2"/>
              </a:rPr>
              <a:t>https://</a:t>
            </a:r>
            <a:r>
              <a:rPr lang="en-GB" dirty="0" smtClean="0">
                <a:hlinkClick r:id="rId2"/>
              </a:rPr>
              <a:t>cordis.europa.eu/project/id/862699</a:t>
            </a:r>
            <a:endParaRPr lang="cs-CZ" dirty="0" smtClean="0"/>
          </a:p>
          <a:p>
            <a:endParaRPr lang="cs-CZ" dirty="0"/>
          </a:p>
          <a:p>
            <a:r>
              <a:rPr lang="cs-CZ" dirty="0" err="1" smtClean="0"/>
              <a:t>Danube</a:t>
            </a:r>
            <a:r>
              <a:rPr lang="cs-CZ" dirty="0" smtClean="0"/>
              <a:t> bio </a:t>
            </a:r>
            <a:r>
              <a:rPr lang="cs-CZ" dirty="0" err="1" smtClean="0"/>
              <a:t>valnet</a:t>
            </a:r>
            <a:r>
              <a:rPr lang="cs-CZ" dirty="0" smtClean="0"/>
              <a:t>- klastry a spolupráce v rámci Dunajského regionu</a:t>
            </a:r>
          </a:p>
          <a:p>
            <a:endParaRPr lang="cs-CZ" dirty="0"/>
          </a:p>
          <a:p>
            <a:r>
              <a:rPr lang="cs-CZ" dirty="0" smtClean="0"/>
              <a:t>CELEBIO- mapování potenciálu pro </a:t>
            </a:r>
            <a:r>
              <a:rPr lang="cs-CZ" dirty="0" err="1" smtClean="0"/>
              <a:t>bioekonomiku</a:t>
            </a:r>
            <a:r>
              <a:rPr lang="cs-CZ" dirty="0" smtClean="0"/>
              <a:t> v rámci ČR</a:t>
            </a:r>
          </a:p>
          <a:p>
            <a:r>
              <a:rPr lang="cs-CZ" dirty="0" smtClean="0"/>
              <a:t>POWER4BIO- regionální rozměr </a:t>
            </a:r>
            <a:r>
              <a:rPr lang="cs-CZ" dirty="0" err="1" smtClean="0"/>
              <a:t>bioekonomiky</a:t>
            </a:r>
            <a:r>
              <a:rPr lang="cs-CZ" dirty="0" smtClean="0"/>
              <a:t> </a:t>
            </a:r>
          </a:p>
          <a:p>
            <a:r>
              <a:rPr lang="cs-CZ" dirty="0" smtClean="0"/>
              <a:t> </a:t>
            </a:r>
          </a:p>
          <a:p>
            <a:r>
              <a:rPr lang="cs-CZ" b="1" dirty="0" smtClean="0"/>
              <a:t>INSTITUCE</a:t>
            </a:r>
            <a:endParaRPr lang="cs-CZ" b="1" dirty="0"/>
          </a:p>
          <a:p>
            <a:r>
              <a:rPr lang="cs-CZ" dirty="0" err="1" smtClean="0"/>
              <a:t>Mze</a:t>
            </a:r>
            <a:r>
              <a:rPr lang="cs-CZ" dirty="0" smtClean="0"/>
              <a:t> </a:t>
            </a:r>
            <a:r>
              <a:rPr lang="cs-CZ" dirty="0" smtClean="0"/>
              <a:t>: Koncepce pro biohospodářství  v ČR z pohledu </a:t>
            </a:r>
            <a:r>
              <a:rPr lang="cs-CZ" dirty="0" err="1" smtClean="0"/>
              <a:t>Mze</a:t>
            </a:r>
            <a:endParaRPr lang="cs-CZ" dirty="0" smtClean="0"/>
          </a:p>
          <a:p>
            <a:r>
              <a:rPr lang="cs-CZ" dirty="0" smtClean="0"/>
              <a:t>MŽP- </a:t>
            </a:r>
            <a:r>
              <a:rPr lang="cs-CZ" dirty="0" err="1" smtClean="0"/>
              <a:t>Startegie</a:t>
            </a:r>
            <a:r>
              <a:rPr lang="cs-CZ" dirty="0" smtClean="0"/>
              <a:t> pro cirkulární ekonomiku Cirkulární Česko 2030</a:t>
            </a:r>
          </a:p>
          <a:p>
            <a:endParaRPr lang="cs-CZ" dirty="0"/>
          </a:p>
          <a:p>
            <a:r>
              <a:rPr lang="cs-CZ" dirty="0" smtClean="0"/>
              <a:t>Platforma pro </a:t>
            </a:r>
            <a:r>
              <a:rPr lang="cs-CZ" dirty="0" err="1" smtClean="0"/>
              <a:t>bioekonomiku</a:t>
            </a:r>
            <a:r>
              <a:rPr lang="cs-CZ" dirty="0" smtClean="0"/>
              <a:t> ČR</a:t>
            </a:r>
          </a:p>
          <a:p>
            <a:r>
              <a:rPr lang="cs-CZ" dirty="0"/>
              <a:t> </a:t>
            </a:r>
            <a:r>
              <a:rPr lang="cs-CZ" b="1" dirty="0" smtClean="0">
                <a:solidFill>
                  <a:schemeClr val="accent2">
                    <a:lumMod val="75000"/>
                  </a:schemeClr>
                </a:solidFill>
              </a:rPr>
              <a:t>CZ </a:t>
            </a:r>
            <a:r>
              <a:rPr lang="cs-CZ" b="1" dirty="0" smtClean="0">
                <a:solidFill>
                  <a:schemeClr val="accent2">
                    <a:lumMod val="75000"/>
                  </a:schemeClr>
                </a:solidFill>
              </a:rPr>
              <a:t>Biom</a:t>
            </a:r>
            <a:endParaRPr lang="en-GB" b="1" dirty="0" smtClean="0">
              <a:solidFill>
                <a:schemeClr val="accent2">
                  <a:lumMod val="75000"/>
                </a:schemeClr>
              </a:solidFill>
            </a:endParaRPr>
          </a:p>
          <a:p>
            <a:r>
              <a:rPr lang="cs-CZ" b="1" dirty="0" smtClean="0">
                <a:solidFill>
                  <a:schemeClr val="accent2">
                    <a:lumMod val="75000"/>
                  </a:schemeClr>
                </a:solidFill>
              </a:rPr>
              <a:t>České sdružení pro biomasu</a:t>
            </a:r>
          </a:p>
          <a:p>
            <a:r>
              <a:rPr lang="cs-CZ" b="1" dirty="0" smtClean="0">
                <a:solidFill>
                  <a:schemeClr val="accent2">
                    <a:lumMod val="75000"/>
                  </a:schemeClr>
                </a:solidFill>
              </a:rPr>
              <a:t>Akční plán pro biomasu</a:t>
            </a:r>
          </a:p>
          <a:p>
            <a:endParaRPr lang="cs-CZ" b="1" dirty="0">
              <a:solidFill>
                <a:schemeClr val="accent2">
                  <a:lumMod val="75000"/>
                </a:schemeClr>
              </a:solidFill>
            </a:endParaRPr>
          </a:p>
          <a:p>
            <a:r>
              <a:rPr lang="cs-CZ" b="1" dirty="0" smtClean="0">
                <a:solidFill>
                  <a:schemeClr val="accent2">
                    <a:lumMod val="75000"/>
                  </a:schemeClr>
                </a:solidFill>
              </a:rPr>
              <a:t/>
            </a:r>
            <a:br>
              <a:rPr lang="cs-CZ" b="1" dirty="0" smtClean="0">
                <a:solidFill>
                  <a:schemeClr val="accent2">
                    <a:lumMod val="75000"/>
                  </a:schemeClr>
                </a:solidFill>
              </a:rPr>
            </a:br>
            <a:endParaRPr lang="cs-CZ" b="1" dirty="0" smtClean="0">
              <a:solidFill>
                <a:schemeClr val="accent2">
                  <a:lumMod val="75000"/>
                </a:schemeClr>
              </a:solidFill>
            </a:endParaRPr>
          </a:p>
          <a:p>
            <a:endParaRPr lang="cs-CZ" dirty="0"/>
          </a:p>
          <a:p>
            <a:endParaRPr lang="en-GB" dirty="0"/>
          </a:p>
        </p:txBody>
      </p:sp>
      <p:sp>
        <p:nvSpPr>
          <p:cNvPr id="3" name="TextovéPole 2"/>
          <p:cNvSpPr txBox="1"/>
          <p:nvPr/>
        </p:nvSpPr>
        <p:spPr>
          <a:xfrm>
            <a:off x="1783976" y="510988"/>
            <a:ext cx="6509924" cy="584775"/>
          </a:xfrm>
          <a:prstGeom prst="rect">
            <a:avLst/>
          </a:prstGeom>
          <a:noFill/>
        </p:spPr>
        <p:txBody>
          <a:bodyPr wrap="none" rtlCol="0">
            <a:spAutoFit/>
          </a:bodyPr>
          <a:lstStyle/>
          <a:p>
            <a:r>
              <a:rPr lang="cs-CZ" sz="3200" b="1" dirty="0" smtClean="0"/>
              <a:t>ČR a  Země střední a východní Evropy</a:t>
            </a:r>
            <a:endParaRPr lang="en-GB" sz="3200" b="1" dirty="0"/>
          </a:p>
        </p:txBody>
      </p:sp>
    </p:spTree>
    <p:extLst>
      <p:ext uri="{BB962C8B-B14F-4D97-AF65-F5344CB8AC3E}">
        <p14:creationId xmlns:p14="http://schemas.microsoft.com/office/powerpoint/2010/main" val="35498949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1758323" y="3678477"/>
            <a:ext cx="8208912" cy="1200329"/>
          </a:xfrm>
          <a:prstGeom prst="rect">
            <a:avLst/>
          </a:prstGeom>
        </p:spPr>
        <p:txBody>
          <a:bodyPr wrap="square">
            <a:spAutoFit/>
          </a:bodyPr>
          <a:lstStyle/>
          <a:p>
            <a:r>
              <a:rPr lang="cs-CZ" sz="2400" b="1" dirty="0"/>
              <a:t> </a:t>
            </a:r>
            <a:r>
              <a:rPr lang="cs-CZ" sz="2400" b="1" dirty="0" err="1"/>
              <a:t>Bioekonomie</a:t>
            </a:r>
            <a:r>
              <a:rPr lang="cs-CZ" sz="2400" b="1" dirty="0"/>
              <a:t> vytváří tlak a kompetiční prostředí :</a:t>
            </a:r>
            <a:endParaRPr lang="en-US" sz="2400" b="1" dirty="0"/>
          </a:p>
          <a:p>
            <a:endParaRPr lang="en-US" sz="2400" b="1" dirty="0"/>
          </a:p>
          <a:p>
            <a:r>
              <a:rPr lang="en-US" sz="2400" b="1" dirty="0"/>
              <a:t>                          </a:t>
            </a:r>
            <a:r>
              <a:rPr lang="cs-CZ" sz="2400" b="1" dirty="0"/>
              <a:t> </a:t>
            </a:r>
            <a:r>
              <a:rPr lang="cs-CZ" sz="2400" b="1" dirty="0" smtClean="0"/>
              <a:t>POTRAVINY, PŮDA, VODA</a:t>
            </a:r>
            <a:endParaRPr lang="cs-CZ" sz="3200" b="1" dirty="0"/>
          </a:p>
        </p:txBody>
      </p:sp>
      <p:sp>
        <p:nvSpPr>
          <p:cNvPr id="4" name="Obdélník 3"/>
          <p:cNvSpPr/>
          <p:nvPr/>
        </p:nvSpPr>
        <p:spPr>
          <a:xfrm>
            <a:off x="2029160" y="2780928"/>
            <a:ext cx="7667241" cy="523220"/>
          </a:xfrm>
          <a:prstGeom prst="rect">
            <a:avLst/>
          </a:prstGeom>
        </p:spPr>
        <p:txBody>
          <a:bodyPr wrap="square">
            <a:spAutoFit/>
          </a:bodyPr>
          <a:lstStyle/>
          <a:p>
            <a:endParaRPr lang="en-US" sz="2800" dirty="0"/>
          </a:p>
        </p:txBody>
      </p:sp>
      <p:sp>
        <p:nvSpPr>
          <p:cNvPr id="5" name="Obdélník 4"/>
          <p:cNvSpPr/>
          <p:nvPr/>
        </p:nvSpPr>
        <p:spPr>
          <a:xfrm>
            <a:off x="3071664" y="1844825"/>
            <a:ext cx="300082" cy="646331"/>
          </a:xfrm>
          <a:prstGeom prst="rect">
            <a:avLst/>
          </a:prstGeom>
        </p:spPr>
        <p:txBody>
          <a:bodyPr wrap="none">
            <a:spAutoFit/>
          </a:bodyPr>
          <a:lstStyle/>
          <a:p>
            <a:r>
              <a:rPr lang="en-US" sz="3600" b="1" dirty="0"/>
              <a:t> </a:t>
            </a:r>
            <a:endParaRPr lang="cs-CZ" sz="3600" dirty="0"/>
          </a:p>
        </p:txBody>
      </p:sp>
      <p:sp>
        <p:nvSpPr>
          <p:cNvPr id="6" name="Obdélník 5"/>
          <p:cNvSpPr/>
          <p:nvPr/>
        </p:nvSpPr>
        <p:spPr>
          <a:xfrm>
            <a:off x="1998551" y="5371248"/>
            <a:ext cx="7002735" cy="461665"/>
          </a:xfrm>
          <a:prstGeom prst="rect">
            <a:avLst/>
          </a:prstGeom>
        </p:spPr>
        <p:txBody>
          <a:bodyPr wrap="square">
            <a:spAutoFit/>
          </a:bodyPr>
          <a:lstStyle/>
          <a:p>
            <a:pPr lvl="0"/>
            <a:r>
              <a:rPr lang="cs-CZ" sz="2400" b="1" dirty="0"/>
              <a:t>C02  neutralita při výrobě energie je diskutabilní</a:t>
            </a:r>
          </a:p>
        </p:txBody>
      </p:sp>
      <p:sp>
        <p:nvSpPr>
          <p:cNvPr id="7" name="TextovéPole 6"/>
          <p:cNvSpPr txBox="1"/>
          <p:nvPr/>
        </p:nvSpPr>
        <p:spPr>
          <a:xfrm>
            <a:off x="2353247" y="323401"/>
            <a:ext cx="7315785" cy="523220"/>
          </a:xfrm>
          <a:prstGeom prst="rect">
            <a:avLst/>
          </a:prstGeom>
          <a:noFill/>
        </p:spPr>
        <p:txBody>
          <a:bodyPr wrap="none" rtlCol="0">
            <a:spAutoFit/>
          </a:bodyPr>
          <a:lstStyle/>
          <a:p>
            <a:r>
              <a:rPr lang="cs-CZ" sz="2400" b="1" dirty="0">
                <a:solidFill>
                  <a:srgbClr val="FF0000"/>
                </a:solidFill>
              </a:rPr>
              <a:t> </a:t>
            </a:r>
            <a:r>
              <a:rPr lang="cs-CZ" sz="2800" b="1" dirty="0">
                <a:solidFill>
                  <a:srgbClr val="FF0000"/>
                </a:solidFill>
              </a:rPr>
              <a:t>Hlavní Potenciální rizika globální </a:t>
            </a:r>
            <a:r>
              <a:rPr lang="cs-CZ" sz="2800" b="1" dirty="0" err="1">
                <a:solidFill>
                  <a:srgbClr val="FF0000"/>
                </a:solidFill>
              </a:rPr>
              <a:t>bioekonomiky</a:t>
            </a:r>
            <a:endParaRPr lang="cs-CZ" sz="2800" b="1" dirty="0">
              <a:solidFill>
                <a:srgbClr val="FF0000"/>
              </a:solidFill>
            </a:endParaRPr>
          </a:p>
        </p:txBody>
      </p:sp>
      <p:sp>
        <p:nvSpPr>
          <p:cNvPr id="3" name="Obdélník 2"/>
          <p:cNvSpPr/>
          <p:nvPr/>
        </p:nvSpPr>
        <p:spPr>
          <a:xfrm>
            <a:off x="1319645" y="2218608"/>
            <a:ext cx="9382991" cy="461665"/>
          </a:xfrm>
          <a:prstGeom prst="rect">
            <a:avLst/>
          </a:prstGeom>
        </p:spPr>
        <p:txBody>
          <a:bodyPr wrap="square">
            <a:spAutoFit/>
          </a:bodyPr>
          <a:lstStyle/>
          <a:p>
            <a:r>
              <a:rPr lang="cs-CZ" sz="2400" dirty="0"/>
              <a:t> </a:t>
            </a:r>
            <a:r>
              <a:rPr lang="cs-CZ" sz="2400" b="1" dirty="0"/>
              <a:t>Biomasa je obnovitelná, ale půda, na které se pěstuje má své limity</a:t>
            </a:r>
          </a:p>
        </p:txBody>
      </p:sp>
    </p:spTree>
    <p:extLst>
      <p:ext uri="{BB962C8B-B14F-4D97-AF65-F5344CB8AC3E}">
        <p14:creationId xmlns:p14="http://schemas.microsoft.com/office/powerpoint/2010/main" val="127944603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ovéPole 2"/>
          <p:cNvSpPr txBox="1"/>
          <p:nvPr/>
        </p:nvSpPr>
        <p:spPr>
          <a:xfrm>
            <a:off x="2126818" y="706485"/>
            <a:ext cx="7724003" cy="584775"/>
          </a:xfrm>
          <a:prstGeom prst="rect">
            <a:avLst/>
          </a:prstGeom>
          <a:noFill/>
        </p:spPr>
        <p:txBody>
          <a:bodyPr wrap="square" rtlCol="0">
            <a:spAutoFit/>
          </a:bodyPr>
          <a:lstStyle/>
          <a:p>
            <a:r>
              <a:rPr lang="cs-CZ" sz="3200" b="1" dirty="0"/>
              <a:t> Tlak na půdu a ceny potravin Land </a:t>
            </a:r>
            <a:r>
              <a:rPr lang="cs-CZ" sz="3200" b="1" dirty="0" err="1"/>
              <a:t>Grabing</a:t>
            </a:r>
            <a:endParaRPr lang="cs-CZ" sz="3200" b="1" dirty="0"/>
          </a:p>
        </p:txBody>
      </p:sp>
      <p:sp>
        <p:nvSpPr>
          <p:cNvPr id="4" name="Obdélník 3"/>
          <p:cNvSpPr/>
          <p:nvPr/>
        </p:nvSpPr>
        <p:spPr>
          <a:xfrm>
            <a:off x="1709710" y="3760486"/>
            <a:ext cx="8784976" cy="1200329"/>
          </a:xfrm>
          <a:prstGeom prst="rect">
            <a:avLst/>
          </a:prstGeom>
        </p:spPr>
        <p:txBody>
          <a:bodyPr wrap="square">
            <a:spAutoFit/>
          </a:bodyPr>
          <a:lstStyle/>
          <a:p>
            <a:endParaRPr lang="cs-CZ" sz="2400" b="1" dirty="0"/>
          </a:p>
          <a:p>
            <a:r>
              <a:rPr lang="cs-CZ" sz="2400" b="1" dirty="0"/>
              <a:t>International Land </a:t>
            </a:r>
            <a:r>
              <a:rPr lang="cs-CZ" sz="2400" b="1" dirty="0" err="1"/>
              <a:t>Coalition</a:t>
            </a:r>
            <a:r>
              <a:rPr lang="cs-CZ" sz="2400" b="1" dirty="0"/>
              <a:t>  indikuje, že  kolem 44%  současných „</a:t>
            </a:r>
            <a:r>
              <a:rPr lang="cs-CZ" sz="2400" b="1" dirty="0" err="1"/>
              <a:t>land</a:t>
            </a:r>
            <a:r>
              <a:rPr lang="cs-CZ" sz="2400" b="1" dirty="0"/>
              <a:t> </a:t>
            </a:r>
            <a:r>
              <a:rPr lang="cs-CZ" sz="2400" b="1" dirty="0" err="1"/>
              <a:t>grabs</a:t>
            </a:r>
            <a:r>
              <a:rPr lang="cs-CZ" sz="2400" b="1" dirty="0"/>
              <a:t>“  je způsobeno pěstováním bioenergetických plodin</a:t>
            </a:r>
          </a:p>
        </p:txBody>
      </p:sp>
      <p:sp>
        <p:nvSpPr>
          <p:cNvPr id="7" name="Obdélník 6"/>
          <p:cNvSpPr/>
          <p:nvPr/>
        </p:nvSpPr>
        <p:spPr>
          <a:xfrm>
            <a:off x="1834912" y="2186625"/>
            <a:ext cx="8534573" cy="1200329"/>
          </a:xfrm>
          <a:prstGeom prst="rect">
            <a:avLst/>
          </a:prstGeom>
        </p:spPr>
        <p:txBody>
          <a:bodyPr wrap="square">
            <a:spAutoFit/>
          </a:bodyPr>
          <a:lstStyle/>
          <a:p>
            <a:r>
              <a:rPr lang="en-GB" sz="2400" dirty="0" err="1"/>
              <a:t>Pokusy</a:t>
            </a:r>
            <a:r>
              <a:rPr lang="en-GB" sz="2400" dirty="0"/>
              <a:t> o </a:t>
            </a:r>
            <a:r>
              <a:rPr lang="en-GB" sz="2400" dirty="0" err="1"/>
              <a:t>získání</a:t>
            </a:r>
            <a:r>
              <a:rPr lang="en-GB" sz="2400" dirty="0"/>
              <a:t> </a:t>
            </a:r>
            <a:r>
              <a:rPr lang="en-GB" sz="2400" dirty="0" err="1"/>
              <a:t>přístupu</a:t>
            </a:r>
            <a:r>
              <a:rPr lang="en-GB" sz="2400" dirty="0"/>
              <a:t> k </a:t>
            </a:r>
            <a:r>
              <a:rPr lang="en-GB" sz="2400" dirty="0" err="1"/>
              <a:t>půdě</a:t>
            </a:r>
            <a:r>
              <a:rPr lang="en-GB" sz="2400" dirty="0"/>
              <a:t>, </a:t>
            </a:r>
            <a:r>
              <a:rPr lang="cs-CZ" sz="2400" dirty="0"/>
              <a:t> pro pěstování biomasy</a:t>
            </a:r>
            <a:r>
              <a:rPr lang="en-GB" sz="2400" dirty="0"/>
              <a:t>, </a:t>
            </a:r>
            <a:r>
              <a:rPr lang="en-GB" sz="2400" dirty="0" err="1"/>
              <a:t>stejně</a:t>
            </a:r>
            <a:r>
              <a:rPr lang="en-GB" sz="2400" dirty="0"/>
              <a:t> </a:t>
            </a:r>
            <a:r>
              <a:rPr lang="en-GB" sz="2400" dirty="0" err="1"/>
              <a:t>jako</a:t>
            </a:r>
            <a:r>
              <a:rPr lang="en-GB" sz="2400" dirty="0"/>
              <a:t> pro </a:t>
            </a:r>
            <a:r>
              <a:rPr lang="en-GB" sz="2400" dirty="0" err="1"/>
              <a:t>potraviny</a:t>
            </a:r>
            <a:r>
              <a:rPr lang="en-GB" sz="2400" dirty="0"/>
              <a:t>, </a:t>
            </a:r>
            <a:r>
              <a:rPr lang="en-GB" sz="2400" dirty="0" err="1"/>
              <a:t>vedou</a:t>
            </a:r>
            <a:r>
              <a:rPr lang="en-GB" sz="2400" dirty="0"/>
              <a:t> </a:t>
            </a:r>
            <a:r>
              <a:rPr lang="en-GB" sz="2400" b="1" dirty="0"/>
              <a:t>k </a:t>
            </a:r>
            <a:r>
              <a:rPr lang="en-GB" sz="2400" b="1" dirty="0" err="1"/>
              <a:t>spekulacím</a:t>
            </a:r>
            <a:r>
              <a:rPr lang="en-GB" sz="2400" b="1" dirty="0"/>
              <a:t> </a:t>
            </a:r>
            <a:r>
              <a:rPr lang="en-GB" sz="2400" b="1" dirty="0" err="1"/>
              <a:t>na</a:t>
            </a:r>
            <a:r>
              <a:rPr lang="en-GB" sz="2400" b="1" dirty="0"/>
              <a:t> </a:t>
            </a:r>
            <a:r>
              <a:rPr lang="en-GB" sz="2400" b="1" dirty="0" err="1"/>
              <a:t>trhu</a:t>
            </a:r>
            <a:r>
              <a:rPr lang="en-GB" sz="2400" b="1" dirty="0"/>
              <a:t> a </a:t>
            </a:r>
            <a:r>
              <a:rPr lang="en-GB" sz="2400" b="1" dirty="0" err="1"/>
              <a:t>investicím</a:t>
            </a:r>
            <a:r>
              <a:rPr lang="en-GB" sz="2400" b="1" dirty="0"/>
              <a:t> do </a:t>
            </a:r>
            <a:r>
              <a:rPr lang="en-GB" sz="2400" b="1" dirty="0" err="1"/>
              <a:t>půdy</a:t>
            </a:r>
            <a:r>
              <a:rPr lang="en-GB" sz="2400" b="1" dirty="0"/>
              <a:t> </a:t>
            </a:r>
            <a:r>
              <a:rPr lang="en-GB" sz="2400" dirty="0"/>
              <a:t>- „</a:t>
            </a:r>
            <a:r>
              <a:rPr lang="cs-CZ" sz="2400" dirty="0"/>
              <a:t> </a:t>
            </a:r>
            <a:r>
              <a:rPr lang="cs-CZ" sz="2400" dirty="0" err="1"/>
              <a:t>land</a:t>
            </a:r>
            <a:r>
              <a:rPr lang="cs-CZ" sz="2400" dirty="0"/>
              <a:t> </a:t>
            </a:r>
            <a:r>
              <a:rPr lang="cs-CZ" sz="2400" dirty="0" err="1"/>
              <a:t>grabbing</a:t>
            </a:r>
            <a:r>
              <a:rPr lang="cs-CZ" sz="2400" dirty="0"/>
              <a:t> </a:t>
            </a:r>
            <a:r>
              <a:rPr lang="en-GB" sz="2400" dirty="0"/>
              <a:t>" </a:t>
            </a:r>
            <a:r>
              <a:rPr lang="en-GB" sz="2400" dirty="0" err="1"/>
              <a:t>po</a:t>
            </a:r>
            <a:r>
              <a:rPr lang="en-GB" sz="2400" dirty="0"/>
              <a:t> </a:t>
            </a:r>
            <a:r>
              <a:rPr lang="en-GB" sz="2400" dirty="0" err="1"/>
              <a:t>celém</a:t>
            </a:r>
            <a:r>
              <a:rPr lang="en-GB" sz="2400" dirty="0"/>
              <a:t> </a:t>
            </a:r>
            <a:r>
              <a:rPr lang="en-GB" sz="2400" dirty="0" err="1"/>
              <a:t>světě</a:t>
            </a:r>
            <a:r>
              <a:rPr lang="en-GB" sz="2400" dirty="0"/>
              <a:t>.</a:t>
            </a:r>
          </a:p>
        </p:txBody>
      </p:sp>
    </p:spTree>
    <p:extLst>
      <p:ext uri="{BB962C8B-B14F-4D97-AF65-F5344CB8AC3E}">
        <p14:creationId xmlns:p14="http://schemas.microsoft.com/office/powerpoint/2010/main" val="3950550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1962841" y="623590"/>
            <a:ext cx="9332077" cy="1077218"/>
          </a:xfrm>
          <a:prstGeom prst="rect">
            <a:avLst/>
          </a:prstGeom>
        </p:spPr>
        <p:txBody>
          <a:bodyPr wrap="square">
            <a:spAutoFit/>
          </a:bodyPr>
          <a:lstStyle/>
          <a:p>
            <a:r>
              <a:rPr lang="cs-CZ" sz="3200" b="1" dirty="0"/>
              <a:t>Odhady  dostupnosti biomasy jsou značně předimenzované</a:t>
            </a:r>
            <a:endParaRPr lang="en-US" sz="3200" dirty="0"/>
          </a:p>
        </p:txBody>
      </p:sp>
      <p:sp>
        <p:nvSpPr>
          <p:cNvPr id="4" name="Obdélník 3"/>
          <p:cNvSpPr/>
          <p:nvPr/>
        </p:nvSpPr>
        <p:spPr>
          <a:xfrm>
            <a:off x="1962841" y="1844533"/>
            <a:ext cx="7933835" cy="1569660"/>
          </a:xfrm>
          <a:prstGeom prst="rect">
            <a:avLst/>
          </a:prstGeom>
        </p:spPr>
        <p:txBody>
          <a:bodyPr wrap="square">
            <a:spAutoFit/>
          </a:bodyPr>
          <a:lstStyle/>
          <a:p>
            <a:r>
              <a:rPr lang="cs-CZ" sz="2400" b="1" dirty="0" smtClean="0"/>
              <a:t>Opuštěná </a:t>
            </a:r>
            <a:r>
              <a:rPr lang="cs-CZ" sz="2400" b="1" dirty="0"/>
              <a:t>zemědělská půda zahrnuje velké oblasti, kde byly vykáceny tropické </a:t>
            </a:r>
            <a:r>
              <a:rPr lang="cs-CZ" sz="2400" b="1" dirty="0" smtClean="0"/>
              <a:t>pralesy  </a:t>
            </a:r>
            <a:r>
              <a:rPr lang="cs-CZ" sz="2400" b="1" dirty="0"/>
              <a:t>pro pastevectví a pícninářství  a kde degradace půdy a znečištění vody nyní způsobují zemědělství značné potíže</a:t>
            </a:r>
            <a:endParaRPr lang="en-US" sz="2400" dirty="0"/>
          </a:p>
        </p:txBody>
      </p:sp>
      <p:sp>
        <p:nvSpPr>
          <p:cNvPr id="5" name="Obdélník 4"/>
          <p:cNvSpPr/>
          <p:nvPr/>
        </p:nvSpPr>
        <p:spPr>
          <a:xfrm>
            <a:off x="1982874" y="4106690"/>
            <a:ext cx="9027248" cy="1200329"/>
          </a:xfrm>
          <a:prstGeom prst="rect">
            <a:avLst/>
          </a:prstGeom>
        </p:spPr>
        <p:txBody>
          <a:bodyPr wrap="square">
            <a:spAutoFit/>
          </a:bodyPr>
          <a:lstStyle/>
          <a:p>
            <a:r>
              <a:rPr lang="cs-CZ" sz="2400" dirty="0"/>
              <a:t>jsou založeny na devalvaci mnoha využití pozemků domorodými obyvateli, malými rolníky, pastýři a na ochranu biodiverzity, vody a půdy.</a:t>
            </a:r>
            <a:endParaRPr lang="en-US" sz="2400" b="1" dirty="0"/>
          </a:p>
        </p:txBody>
      </p:sp>
      <p:sp>
        <p:nvSpPr>
          <p:cNvPr id="3" name="Obdélník 2"/>
          <p:cNvSpPr/>
          <p:nvPr/>
        </p:nvSpPr>
        <p:spPr>
          <a:xfrm>
            <a:off x="1982874" y="3645025"/>
            <a:ext cx="7782254" cy="461665"/>
          </a:xfrm>
          <a:prstGeom prst="rect">
            <a:avLst/>
          </a:prstGeom>
        </p:spPr>
        <p:txBody>
          <a:bodyPr wrap="square">
            <a:spAutoFit/>
          </a:bodyPr>
          <a:lstStyle/>
          <a:p>
            <a:pPr lvl="0"/>
            <a:r>
              <a:rPr lang="cs-CZ" sz="2400" b="1" dirty="0"/>
              <a:t>Údaje o velkém množství marginální půdy jsou fiktivní</a:t>
            </a:r>
            <a:endParaRPr lang="cs-CZ" sz="2400" dirty="0"/>
          </a:p>
        </p:txBody>
      </p:sp>
    </p:spTree>
    <p:extLst>
      <p:ext uri="{BB962C8B-B14F-4D97-AF65-F5344CB8AC3E}">
        <p14:creationId xmlns:p14="http://schemas.microsoft.com/office/powerpoint/2010/main" val="2488392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délník 3"/>
          <p:cNvSpPr/>
          <p:nvPr/>
        </p:nvSpPr>
        <p:spPr>
          <a:xfrm>
            <a:off x="1606332" y="1224120"/>
            <a:ext cx="8640960" cy="954107"/>
          </a:xfrm>
          <a:prstGeom prst="rect">
            <a:avLst/>
          </a:prstGeom>
        </p:spPr>
        <p:txBody>
          <a:bodyPr wrap="square">
            <a:spAutoFit/>
          </a:bodyPr>
          <a:lstStyle/>
          <a:p>
            <a:r>
              <a:rPr lang="cs-CZ" sz="2800" b="1" dirty="0"/>
              <a:t>Existuje plošné odlesňování   způsobené podporou produkce biopaliv a to buď přímo nebo nepřímo</a:t>
            </a:r>
            <a:endParaRPr lang="en-US" sz="2400" b="1" dirty="0"/>
          </a:p>
        </p:txBody>
      </p:sp>
      <p:sp>
        <p:nvSpPr>
          <p:cNvPr id="3" name="TextovéPole 2"/>
          <p:cNvSpPr txBox="1"/>
          <p:nvPr/>
        </p:nvSpPr>
        <p:spPr>
          <a:xfrm>
            <a:off x="3166113" y="369934"/>
            <a:ext cx="4909934" cy="584775"/>
          </a:xfrm>
          <a:prstGeom prst="rect">
            <a:avLst/>
          </a:prstGeom>
          <a:noFill/>
        </p:spPr>
        <p:txBody>
          <a:bodyPr wrap="none" rtlCol="0">
            <a:spAutoFit/>
          </a:bodyPr>
          <a:lstStyle/>
          <a:p>
            <a:r>
              <a:rPr lang="cs-CZ" sz="3200" b="1" dirty="0"/>
              <a:t> Odlesňování - </a:t>
            </a:r>
            <a:r>
              <a:rPr lang="cs-CZ" sz="3200" b="1" dirty="0" err="1"/>
              <a:t>deforestrace</a:t>
            </a:r>
            <a:endParaRPr lang="cs-CZ" sz="3200" b="1" dirty="0"/>
          </a:p>
        </p:txBody>
      </p:sp>
      <p:sp>
        <p:nvSpPr>
          <p:cNvPr id="5" name="Obdélník 4"/>
          <p:cNvSpPr/>
          <p:nvPr/>
        </p:nvSpPr>
        <p:spPr>
          <a:xfrm>
            <a:off x="1714344" y="3933056"/>
            <a:ext cx="8862530" cy="1200329"/>
          </a:xfrm>
          <a:prstGeom prst="rect">
            <a:avLst/>
          </a:prstGeom>
        </p:spPr>
        <p:txBody>
          <a:bodyPr wrap="square">
            <a:spAutoFit/>
          </a:bodyPr>
          <a:lstStyle/>
          <a:p>
            <a:r>
              <a:rPr lang="cs-CZ" sz="2400" b="1" dirty="0"/>
              <a:t>Nepřímá vazba - </a:t>
            </a:r>
            <a:r>
              <a:rPr lang="cs-CZ" sz="2400" dirty="0"/>
              <a:t>výroba biopaliv  se přesune na zemědělské půdy nebo pastviny, a způsobuje, že   následně dochází ke kácení lesů kvůli získání nových polí a pastvin, obsazených produkcí biopaliv.</a:t>
            </a:r>
          </a:p>
        </p:txBody>
      </p:sp>
      <p:sp>
        <p:nvSpPr>
          <p:cNvPr id="6" name="Obdélník 5"/>
          <p:cNvSpPr/>
          <p:nvPr/>
        </p:nvSpPr>
        <p:spPr>
          <a:xfrm>
            <a:off x="1899262" y="5733256"/>
            <a:ext cx="8348030" cy="523220"/>
          </a:xfrm>
          <a:prstGeom prst="rect">
            <a:avLst/>
          </a:prstGeom>
        </p:spPr>
        <p:txBody>
          <a:bodyPr wrap="square">
            <a:spAutoFit/>
          </a:bodyPr>
          <a:lstStyle/>
          <a:p>
            <a:r>
              <a:rPr lang="cs-CZ" sz="2800" b="1" dirty="0">
                <a:solidFill>
                  <a:srgbClr val="FF0000"/>
                </a:solidFill>
              </a:rPr>
              <a:t> Industriální pěstování dřevin má vliv na biodiverzitu</a:t>
            </a:r>
          </a:p>
        </p:txBody>
      </p:sp>
      <p:sp>
        <p:nvSpPr>
          <p:cNvPr id="8" name="Obdélník 7"/>
          <p:cNvSpPr/>
          <p:nvPr/>
        </p:nvSpPr>
        <p:spPr>
          <a:xfrm>
            <a:off x="1714344" y="2565508"/>
            <a:ext cx="7825582" cy="830997"/>
          </a:xfrm>
          <a:prstGeom prst="rect">
            <a:avLst/>
          </a:prstGeom>
        </p:spPr>
        <p:txBody>
          <a:bodyPr wrap="square">
            <a:spAutoFit/>
          </a:bodyPr>
          <a:lstStyle/>
          <a:p>
            <a:r>
              <a:rPr lang="en-GB" sz="2400" b="1" dirty="0" err="1"/>
              <a:t>Přímou</a:t>
            </a:r>
            <a:r>
              <a:rPr lang="en-GB" sz="2400" b="1" dirty="0"/>
              <a:t> </a:t>
            </a:r>
            <a:r>
              <a:rPr lang="en-GB" sz="2400" b="1" dirty="0" err="1"/>
              <a:t>vazbou</a:t>
            </a:r>
            <a:r>
              <a:rPr lang="en-GB" sz="2400" b="1" dirty="0"/>
              <a:t> </a:t>
            </a:r>
            <a:r>
              <a:rPr lang="en-GB" sz="2400" dirty="0" err="1"/>
              <a:t>mezi</a:t>
            </a:r>
            <a:r>
              <a:rPr lang="en-GB" sz="2400" dirty="0"/>
              <a:t> </a:t>
            </a:r>
            <a:r>
              <a:rPr lang="en-GB" sz="2400" dirty="0" err="1"/>
              <a:t>odlesňováním</a:t>
            </a:r>
            <a:r>
              <a:rPr lang="en-GB" sz="2400" dirty="0"/>
              <a:t> a </a:t>
            </a:r>
            <a:r>
              <a:rPr lang="en-GB" sz="2400" dirty="0" err="1"/>
              <a:t>biopalivy</a:t>
            </a:r>
            <a:r>
              <a:rPr lang="en-GB" sz="2400" dirty="0"/>
              <a:t> je</a:t>
            </a:r>
            <a:r>
              <a:rPr lang="cs-CZ" sz="2400" dirty="0"/>
              <a:t> situace</a:t>
            </a:r>
            <a:r>
              <a:rPr lang="en-GB" sz="2400" dirty="0"/>
              <a:t>, </a:t>
            </a:r>
            <a:r>
              <a:rPr lang="en-GB" sz="2400" dirty="0" err="1"/>
              <a:t>kdy</a:t>
            </a:r>
            <a:r>
              <a:rPr lang="en-GB" sz="2400" dirty="0"/>
              <a:t> </a:t>
            </a:r>
            <a:r>
              <a:rPr lang="en-GB" sz="2400" dirty="0" err="1"/>
              <a:t>jsou</a:t>
            </a:r>
            <a:r>
              <a:rPr lang="en-GB" sz="2400" dirty="0"/>
              <a:t> </a:t>
            </a:r>
            <a:r>
              <a:rPr lang="en-GB" sz="2400" dirty="0" err="1"/>
              <a:t>lesy</a:t>
            </a:r>
            <a:r>
              <a:rPr lang="en-GB" sz="2400" dirty="0"/>
              <a:t> </a:t>
            </a:r>
            <a:r>
              <a:rPr lang="cs-CZ" sz="2400" dirty="0"/>
              <a:t> vykáceny kvůli  výrobě </a:t>
            </a:r>
            <a:r>
              <a:rPr lang="en-GB" sz="2400" dirty="0" err="1"/>
              <a:t>biopaliv</a:t>
            </a:r>
            <a:endParaRPr lang="en-GB" sz="2400" dirty="0"/>
          </a:p>
        </p:txBody>
      </p:sp>
    </p:spTree>
    <p:extLst>
      <p:ext uri="{BB962C8B-B14F-4D97-AF65-F5344CB8AC3E}">
        <p14:creationId xmlns:p14="http://schemas.microsoft.com/office/powerpoint/2010/main" val="1553975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fade">
                                      <p:cBhvr>
                                        <p:cTn id="1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1991543" y="2924944"/>
            <a:ext cx="9273488" cy="1631216"/>
          </a:xfrm>
          <a:prstGeom prst="rect">
            <a:avLst/>
          </a:prstGeom>
        </p:spPr>
        <p:txBody>
          <a:bodyPr wrap="square">
            <a:spAutoFit/>
          </a:bodyPr>
          <a:lstStyle/>
          <a:p>
            <a:r>
              <a:rPr lang="en-GB" sz="2800" dirty="0"/>
              <a:t/>
            </a:r>
            <a:br>
              <a:rPr lang="en-GB" sz="2800" dirty="0"/>
            </a:br>
            <a:r>
              <a:rPr lang="cs-CZ" sz="2400" dirty="0"/>
              <a:t>M</a:t>
            </a:r>
            <a:r>
              <a:rPr lang="en-GB" sz="2400" dirty="0" err="1"/>
              <a:t>ožný</a:t>
            </a:r>
            <a:r>
              <a:rPr lang="en-GB" sz="2400" dirty="0"/>
              <a:t> </a:t>
            </a:r>
            <a:r>
              <a:rPr lang="en-GB" sz="2400" dirty="0" err="1"/>
              <a:t>výsledek</a:t>
            </a:r>
            <a:r>
              <a:rPr lang="en-GB" sz="2400" dirty="0"/>
              <a:t> </a:t>
            </a:r>
            <a:r>
              <a:rPr lang="en-GB" sz="2400" dirty="0" err="1"/>
              <a:t>omezeného</a:t>
            </a:r>
            <a:r>
              <a:rPr lang="en-GB" sz="2400" dirty="0"/>
              <a:t> </a:t>
            </a:r>
            <a:r>
              <a:rPr lang="en-GB" sz="2400" dirty="0" err="1"/>
              <a:t>přístupu</a:t>
            </a:r>
            <a:r>
              <a:rPr lang="en-GB" sz="2400" dirty="0"/>
              <a:t> k </a:t>
            </a:r>
            <a:r>
              <a:rPr lang="en-GB" sz="2400" dirty="0" err="1"/>
              <a:t>nové</a:t>
            </a:r>
            <a:r>
              <a:rPr lang="en-GB" sz="2400" dirty="0"/>
              <a:t> </a:t>
            </a:r>
            <a:r>
              <a:rPr lang="en-GB" sz="2400" dirty="0" err="1"/>
              <a:t>půdě</a:t>
            </a:r>
            <a:r>
              <a:rPr lang="en-GB" sz="2400" dirty="0"/>
              <a:t> je, </a:t>
            </a:r>
            <a:r>
              <a:rPr lang="en-GB" sz="2400" dirty="0" err="1"/>
              <a:t>že</a:t>
            </a:r>
            <a:r>
              <a:rPr lang="en-GB" sz="2400" dirty="0"/>
              <a:t> </a:t>
            </a:r>
            <a:r>
              <a:rPr lang="en-GB" sz="2400" dirty="0" err="1"/>
              <a:t>stávající</a:t>
            </a:r>
            <a:r>
              <a:rPr lang="en-GB" sz="2400" dirty="0"/>
              <a:t> </a:t>
            </a:r>
            <a:r>
              <a:rPr lang="en-GB" sz="2400" dirty="0" err="1"/>
              <a:t>spravované</a:t>
            </a:r>
            <a:r>
              <a:rPr lang="en-GB" sz="2400" dirty="0"/>
              <a:t> </a:t>
            </a:r>
            <a:r>
              <a:rPr lang="en-GB" sz="2400" dirty="0" err="1"/>
              <a:t>pozemky</a:t>
            </a:r>
            <a:r>
              <a:rPr lang="en-GB" sz="2400" dirty="0"/>
              <a:t> </a:t>
            </a:r>
            <a:r>
              <a:rPr lang="en-GB" sz="2400" dirty="0" err="1"/>
              <a:t>budou</a:t>
            </a:r>
            <a:r>
              <a:rPr lang="en-GB" sz="2400" dirty="0"/>
              <a:t> </a:t>
            </a:r>
            <a:r>
              <a:rPr lang="en-GB" sz="2400" dirty="0" err="1"/>
              <a:t>intenzivněji</a:t>
            </a:r>
            <a:r>
              <a:rPr lang="en-GB" sz="2400" dirty="0"/>
              <a:t> </a:t>
            </a:r>
            <a:r>
              <a:rPr lang="en-GB" sz="2400" dirty="0" err="1"/>
              <a:t>využívány</a:t>
            </a:r>
            <a:r>
              <a:rPr lang="en-GB" sz="2400" dirty="0"/>
              <a:t> se </a:t>
            </a:r>
            <a:r>
              <a:rPr lang="en-GB" sz="2400" dirty="0" err="1"/>
              <a:t>zvýšeným</a:t>
            </a:r>
            <a:r>
              <a:rPr lang="en-GB" sz="2400" dirty="0"/>
              <a:t> </a:t>
            </a:r>
            <a:r>
              <a:rPr lang="en-GB" sz="2400" dirty="0" err="1"/>
              <a:t>přístupem</a:t>
            </a:r>
            <a:r>
              <a:rPr lang="en-GB" sz="2400" dirty="0"/>
              <a:t> </a:t>
            </a:r>
            <a:r>
              <a:rPr lang="en-GB" sz="2400" dirty="0" err="1"/>
              <a:t>kapitálu</a:t>
            </a:r>
            <a:r>
              <a:rPr lang="en-GB" sz="2400" dirty="0"/>
              <a:t>, </a:t>
            </a:r>
            <a:r>
              <a:rPr lang="en-GB" sz="2400" dirty="0" err="1"/>
              <a:t>práce</a:t>
            </a:r>
            <a:r>
              <a:rPr lang="en-GB" sz="2400" dirty="0"/>
              <a:t> a </a:t>
            </a:r>
            <a:r>
              <a:rPr lang="en-GB" sz="2400" dirty="0" err="1"/>
              <a:t>materiálů</a:t>
            </a:r>
            <a:r>
              <a:rPr lang="en-GB" sz="2400" dirty="0"/>
              <a:t>, </a:t>
            </a:r>
            <a:r>
              <a:rPr lang="en-GB" sz="2400" dirty="0" err="1"/>
              <a:t>jako</a:t>
            </a:r>
            <a:r>
              <a:rPr lang="en-GB" sz="2400" dirty="0"/>
              <a:t> </a:t>
            </a:r>
            <a:r>
              <a:rPr lang="en-GB" sz="2400" dirty="0" err="1"/>
              <a:t>jsou</a:t>
            </a:r>
            <a:r>
              <a:rPr lang="en-GB" sz="2400" dirty="0"/>
              <a:t> </a:t>
            </a:r>
            <a:r>
              <a:rPr lang="en-GB" sz="2400" dirty="0" err="1"/>
              <a:t>hnojiva</a:t>
            </a:r>
            <a:r>
              <a:rPr lang="en-GB" sz="2400" dirty="0"/>
              <a:t>.</a:t>
            </a:r>
            <a:endParaRPr lang="cs-CZ" sz="2400" b="1" dirty="0"/>
          </a:p>
        </p:txBody>
      </p:sp>
      <p:sp>
        <p:nvSpPr>
          <p:cNvPr id="3" name="Obdélník 2"/>
          <p:cNvSpPr/>
          <p:nvPr/>
        </p:nvSpPr>
        <p:spPr>
          <a:xfrm>
            <a:off x="2549774" y="1031331"/>
            <a:ext cx="7092453" cy="584775"/>
          </a:xfrm>
          <a:prstGeom prst="rect">
            <a:avLst/>
          </a:prstGeom>
        </p:spPr>
        <p:txBody>
          <a:bodyPr wrap="square">
            <a:spAutoFit/>
          </a:bodyPr>
          <a:lstStyle/>
          <a:p>
            <a:pPr lvl="0"/>
            <a:r>
              <a:rPr lang="cs-CZ" sz="3200" b="1" dirty="0">
                <a:solidFill>
                  <a:prstClr val="black"/>
                </a:solidFill>
              </a:rPr>
              <a:t> Intenzifikace zemědělství a GMO</a:t>
            </a:r>
            <a:endParaRPr lang="en-US" sz="3200" b="1" dirty="0">
              <a:solidFill>
                <a:prstClr val="black"/>
              </a:solidFill>
            </a:endParaRPr>
          </a:p>
        </p:txBody>
      </p:sp>
    </p:spTree>
    <p:extLst>
      <p:ext uri="{BB962C8B-B14F-4D97-AF65-F5344CB8AC3E}">
        <p14:creationId xmlns:p14="http://schemas.microsoft.com/office/powerpoint/2010/main" val="19001703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délník 2"/>
          <p:cNvSpPr/>
          <p:nvPr/>
        </p:nvSpPr>
        <p:spPr>
          <a:xfrm>
            <a:off x="1180584" y="1351148"/>
            <a:ext cx="10850454" cy="4124206"/>
          </a:xfrm>
          <a:prstGeom prst="rect">
            <a:avLst/>
          </a:prstGeom>
        </p:spPr>
        <p:txBody>
          <a:bodyPr wrap="square">
            <a:spAutoFit/>
          </a:bodyPr>
          <a:lstStyle/>
          <a:p>
            <a:r>
              <a:rPr lang="cs-CZ" sz="2800" b="1" dirty="0">
                <a:solidFill>
                  <a:srgbClr val="000000"/>
                </a:solidFill>
                <a:latin typeface="Arial" panose="020B0604020202020204" pitchFamily="34" charset="0"/>
                <a:ea typeface="Times New Roman" panose="02020603050405020304" pitchFamily="18" charset="0"/>
              </a:rPr>
              <a:t>Příklady  a zkušenosti</a:t>
            </a:r>
          </a:p>
          <a:p>
            <a:endParaRPr lang="cs-CZ" b="1" dirty="0" smtClean="0">
              <a:solidFill>
                <a:srgbClr val="000000"/>
              </a:solidFill>
              <a:latin typeface="Arial" panose="020B0604020202020204" pitchFamily="34" charset="0"/>
              <a:ea typeface="Times New Roman" panose="02020603050405020304" pitchFamily="18" charset="0"/>
            </a:endParaRPr>
          </a:p>
          <a:p>
            <a:r>
              <a:rPr lang="cs-CZ" b="1" dirty="0" smtClean="0">
                <a:solidFill>
                  <a:srgbClr val="000000"/>
                </a:solidFill>
                <a:latin typeface="Arial" panose="020B0604020202020204" pitchFamily="34" charset="0"/>
                <a:ea typeface="Times New Roman" panose="02020603050405020304" pitchFamily="18" charset="0"/>
              </a:rPr>
              <a:t>MAS </a:t>
            </a:r>
            <a:r>
              <a:rPr lang="cs-CZ" b="1" dirty="0">
                <a:solidFill>
                  <a:srgbClr val="000000"/>
                </a:solidFill>
                <a:latin typeface="Arial" panose="020B0604020202020204" pitchFamily="34" charset="0"/>
                <a:ea typeface="Times New Roman" panose="02020603050405020304" pitchFamily="18" charset="0"/>
              </a:rPr>
              <a:t>Krkonoše </a:t>
            </a:r>
            <a:r>
              <a:rPr lang="cs-CZ" dirty="0">
                <a:solidFill>
                  <a:srgbClr val="000000"/>
                </a:solidFill>
                <a:latin typeface="Arial" panose="020B0604020202020204" pitchFamily="34" charset="0"/>
                <a:ea typeface="Times New Roman" panose="02020603050405020304" pitchFamily="18" charset="0"/>
              </a:rPr>
              <a:t>máme farmáře, které mají </a:t>
            </a:r>
            <a:r>
              <a:rPr lang="cs-CZ" dirty="0" err="1">
                <a:solidFill>
                  <a:srgbClr val="000000"/>
                </a:solidFill>
                <a:latin typeface="Arial" panose="020B0604020202020204" pitchFamily="34" charset="0"/>
                <a:ea typeface="Times New Roman" panose="02020603050405020304" pitchFamily="18" charset="0"/>
              </a:rPr>
              <a:t>bioplynky</a:t>
            </a:r>
            <a:r>
              <a:rPr lang="cs-CZ" dirty="0">
                <a:solidFill>
                  <a:srgbClr val="000000"/>
                </a:solidFill>
                <a:latin typeface="Arial" panose="020B0604020202020204" pitchFamily="34" charset="0"/>
                <a:ea typeface="Times New Roman" panose="02020603050405020304" pitchFamily="18" charset="0"/>
              </a:rPr>
              <a:t> a </a:t>
            </a:r>
            <a:r>
              <a:rPr lang="cs-CZ" dirty="0" err="1">
                <a:solidFill>
                  <a:srgbClr val="000000"/>
                </a:solidFill>
                <a:latin typeface="Arial" panose="020B0604020202020204" pitchFamily="34" charset="0"/>
                <a:ea typeface="Times New Roman" panose="02020603050405020304" pitchFamily="18" charset="0"/>
              </a:rPr>
              <a:t>aquaponii</a:t>
            </a:r>
            <a:r>
              <a:rPr lang="cs-CZ" dirty="0">
                <a:solidFill>
                  <a:srgbClr val="000000"/>
                </a:solidFill>
                <a:latin typeface="Arial" panose="020B0604020202020204" pitchFamily="34" charset="0"/>
                <a:ea typeface="Times New Roman" panose="02020603050405020304" pitchFamily="18" charset="0"/>
              </a:rPr>
              <a:t> (farma </a:t>
            </a:r>
            <a:r>
              <a:rPr lang="cs-CZ" dirty="0" err="1">
                <a:solidFill>
                  <a:srgbClr val="000000"/>
                </a:solidFill>
                <a:latin typeface="Arial" panose="020B0604020202020204" pitchFamily="34" charset="0"/>
                <a:ea typeface="Times New Roman" panose="02020603050405020304" pitchFamily="18" charset="0"/>
              </a:rPr>
              <a:t>Basařovi</a:t>
            </a:r>
            <a:r>
              <a:rPr lang="cs-CZ" dirty="0">
                <a:solidFill>
                  <a:srgbClr val="000000"/>
                </a:solidFill>
                <a:latin typeface="Arial" panose="020B0604020202020204" pitchFamily="34" charset="0"/>
                <a:ea typeface="Times New Roman" panose="02020603050405020304" pitchFamily="18" charset="0"/>
              </a:rPr>
              <a:t>, farma Hucul</a:t>
            </a:r>
            <a:r>
              <a:rPr lang="cs-CZ" dirty="0" smtClean="0">
                <a:solidFill>
                  <a:srgbClr val="000000"/>
                </a:solidFill>
                <a:latin typeface="Arial" panose="020B0604020202020204" pitchFamily="34" charset="0"/>
                <a:ea typeface="Times New Roman" panose="02020603050405020304" pitchFamily="18" charset="0"/>
              </a:rPr>
              <a:t>).</a:t>
            </a:r>
          </a:p>
          <a:p>
            <a:endParaRPr lang="cs-CZ" b="1" dirty="0" smtClean="0">
              <a:solidFill>
                <a:srgbClr val="000000"/>
              </a:solidFill>
              <a:latin typeface="Arial" panose="020B0604020202020204" pitchFamily="34" charset="0"/>
              <a:ea typeface="Times New Roman" panose="02020603050405020304" pitchFamily="18" charset="0"/>
            </a:endParaRPr>
          </a:p>
          <a:p>
            <a:r>
              <a:rPr lang="cs-CZ" b="1" dirty="0" smtClean="0">
                <a:solidFill>
                  <a:srgbClr val="000000"/>
                </a:solidFill>
                <a:latin typeface="Arial" panose="020B0604020202020204" pitchFamily="34" charset="0"/>
                <a:ea typeface="Times New Roman" panose="02020603050405020304" pitchFamily="18" charset="0"/>
              </a:rPr>
              <a:t>MAS Opavsko </a:t>
            </a:r>
            <a:r>
              <a:rPr lang="cs-CZ" dirty="0" smtClean="0">
                <a:solidFill>
                  <a:srgbClr val="000000"/>
                </a:solidFill>
                <a:latin typeface="Arial" panose="020B0604020202020204" pitchFamily="34" charset="0"/>
                <a:ea typeface="Times New Roman" panose="02020603050405020304" pitchFamily="18" charset="0"/>
              </a:rPr>
              <a:t>Výroba a využívání </a:t>
            </a:r>
            <a:r>
              <a:rPr lang="cs-CZ" dirty="0" err="1" smtClean="0">
                <a:solidFill>
                  <a:srgbClr val="000000"/>
                </a:solidFill>
                <a:latin typeface="Arial" panose="020B0604020202020204" pitchFamily="34" charset="0"/>
                <a:ea typeface="Times New Roman" panose="02020603050405020304" pitchFamily="18" charset="0"/>
              </a:rPr>
              <a:t>biouhlu</a:t>
            </a:r>
            <a:r>
              <a:rPr lang="cs-CZ" dirty="0" smtClean="0">
                <a:solidFill>
                  <a:srgbClr val="000000"/>
                </a:solidFill>
                <a:latin typeface="Arial" panose="020B0604020202020204" pitchFamily="34" charset="0"/>
                <a:ea typeface="Times New Roman" panose="02020603050405020304" pitchFamily="18" charset="0"/>
              </a:rPr>
              <a:t> k zlepšení půdy a zachycování C02, pan Káňa Zlín</a:t>
            </a:r>
          </a:p>
          <a:p>
            <a:endParaRPr lang="cs-CZ" dirty="0">
              <a:solidFill>
                <a:srgbClr val="000000"/>
              </a:solidFill>
              <a:latin typeface="Arial" panose="020B0604020202020204" pitchFamily="34" charset="0"/>
            </a:endParaRPr>
          </a:p>
          <a:p>
            <a:r>
              <a:rPr lang="cs-CZ" sz="2000" b="1" dirty="0" smtClean="0"/>
              <a:t>MAS </a:t>
            </a:r>
            <a:r>
              <a:rPr lang="cs-CZ" sz="2000" b="1" dirty="0" err="1" smtClean="0"/>
              <a:t>Cínovecko</a:t>
            </a:r>
            <a:r>
              <a:rPr lang="cs-CZ" sz="2000" b="1" dirty="0" smtClean="0"/>
              <a:t> </a:t>
            </a:r>
            <a:r>
              <a:rPr lang="cs-CZ" sz="2000" dirty="0" smtClean="0"/>
              <a:t>-recyklační chovy ryb, </a:t>
            </a:r>
            <a:r>
              <a:rPr lang="cs-CZ" sz="2000" dirty="0" err="1" smtClean="0"/>
              <a:t>akvaponické</a:t>
            </a:r>
            <a:r>
              <a:rPr lang="cs-CZ" sz="2000" dirty="0" smtClean="0"/>
              <a:t> pěstování rostlin, využití biotechnologií v zemědělství</a:t>
            </a:r>
          </a:p>
          <a:p>
            <a:r>
              <a:rPr lang="cs-CZ" dirty="0"/>
              <a:t> </a:t>
            </a:r>
            <a:endParaRPr lang="cs-CZ" dirty="0" smtClean="0"/>
          </a:p>
          <a:p>
            <a:endParaRPr lang="cs-CZ" dirty="0"/>
          </a:p>
          <a:p>
            <a:r>
              <a:rPr lang="cs-CZ" sz="2800" b="1" dirty="0" smtClean="0"/>
              <a:t>Nápady a návrhy</a:t>
            </a:r>
          </a:p>
          <a:p>
            <a:r>
              <a:rPr lang="cs-CZ" sz="2000" dirty="0" smtClean="0"/>
              <a:t>Diverzifikace zemědělských činností</a:t>
            </a:r>
          </a:p>
          <a:p>
            <a:r>
              <a:rPr lang="cs-CZ" sz="2000" dirty="0" err="1" smtClean="0"/>
              <a:t>Bioekonomika</a:t>
            </a:r>
            <a:r>
              <a:rPr lang="cs-CZ" sz="2000" dirty="0" smtClean="0"/>
              <a:t> by se mohla řešit </a:t>
            </a:r>
            <a:r>
              <a:rPr lang="cs-CZ" sz="2000" dirty="0" err="1" smtClean="0"/>
              <a:t>centrálne</a:t>
            </a:r>
            <a:r>
              <a:rPr lang="cs-CZ" sz="2000" dirty="0" smtClean="0"/>
              <a:t> prostřednictvím společného projektu MAS</a:t>
            </a:r>
          </a:p>
        </p:txBody>
      </p:sp>
    </p:spTree>
    <p:extLst>
      <p:ext uri="{BB962C8B-B14F-4D97-AF65-F5344CB8AC3E}">
        <p14:creationId xmlns:p14="http://schemas.microsoft.com/office/powerpoint/2010/main" val="367041976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ovéPole 1"/>
          <p:cNvSpPr txBox="1"/>
          <p:nvPr/>
        </p:nvSpPr>
        <p:spPr>
          <a:xfrm>
            <a:off x="2265685" y="1412777"/>
            <a:ext cx="8667950" cy="584775"/>
          </a:xfrm>
          <a:prstGeom prst="rect">
            <a:avLst/>
          </a:prstGeom>
        </p:spPr>
        <p:style>
          <a:lnRef idx="2">
            <a:schemeClr val="accent3"/>
          </a:lnRef>
          <a:fillRef idx="1">
            <a:schemeClr val="lt1"/>
          </a:fillRef>
          <a:effectRef idx="0">
            <a:schemeClr val="accent3"/>
          </a:effectRef>
          <a:fontRef idx="minor">
            <a:schemeClr val="dk1"/>
          </a:fontRef>
        </p:style>
        <p:txBody>
          <a:bodyPr wrap="none" rtlCol="0">
            <a:spAutoFit/>
          </a:bodyPr>
          <a:lstStyle/>
          <a:p>
            <a:r>
              <a:rPr lang="cs-CZ" sz="3200" b="1" dirty="0" smtClean="0">
                <a:solidFill>
                  <a:schemeClr val="tx1"/>
                </a:solidFill>
              </a:rPr>
              <a:t> UDRŽITELNÝ ZPŮSOB </a:t>
            </a:r>
            <a:r>
              <a:rPr lang="cs-CZ" sz="3200" b="1" dirty="0">
                <a:solidFill>
                  <a:schemeClr val="tx1"/>
                </a:solidFill>
              </a:rPr>
              <a:t>APLIKACE </a:t>
            </a:r>
            <a:r>
              <a:rPr lang="cs-CZ" sz="3200" b="1" dirty="0" smtClean="0">
                <a:solidFill>
                  <a:schemeClr val="tx1"/>
                </a:solidFill>
              </a:rPr>
              <a:t>BIOEKONOMIKY</a:t>
            </a:r>
            <a:endParaRPr lang="cs-CZ" sz="3200" b="1" dirty="0">
              <a:solidFill>
                <a:schemeClr val="tx1"/>
              </a:solidFill>
            </a:endParaRPr>
          </a:p>
        </p:txBody>
      </p:sp>
      <p:sp>
        <p:nvSpPr>
          <p:cNvPr id="3" name="TextovéPole 2"/>
          <p:cNvSpPr txBox="1"/>
          <p:nvPr/>
        </p:nvSpPr>
        <p:spPr>
          <a:xfrm>
            <a:off x="3503711" y="2348881"/>
            <a:ext cx="7429923" cy="2923877"/>
          </a:xfrm>
          <a:prstGeom prst="rect">
            <a:avLst/>
          </a:prstGeom>
          <a:solidFill>
            <a:schemeClr val="accent3">
              <a:lumMod val="20000"/>
              <a:lumOff val="80000"/>
            </a:schemeClr>
          </a:solidFill>
        </p:spPr>
        <p:txBody>
          <a:bodyPr wrap="square" rtlCol="0">
            <a:spAutoFit/>
          </a:bodyPr>
          <a:lstStyle/>
          <a:p>
            <a:pPr marL="285750" indent="-285750">
              <a:buFont typeface="Arial" panose="020B0604020202020204" pitchFamily="34" charset="0"/>
              <a:buChar char="•"/>
            </a:pPr>
            <a:endParaRPr lang="cs-CZ" sz="2400" b="1" dirty="0"/>
          </a:p>
          <a:p>
            <a:pPr marL="285750" indent="-285750">
              <a:buFont typeface="Arial" panose="020B0604020202020204" pitchFamily="34" charset="0"/>
              <a:buChar char="•"/>
            </a:pPr>
            <a:r>
              <a:rPr lang="cs-CZ" sz="3200" b="1" dirty="0" smtClean="0"/>
              <a:t>Regionální </a:t>
            </a:r>
            <a:r>
              <a:rPr lang="cs-CZ" sz="3200" b="1" dirty="0"/>
              <a:t>dimenze</a:t>
            </a:r>
          </a:p>
          <a:p>
            <a:pPr marL="342900" indent="-342900">
              <a:buFont typeface="Arial" panose="020B0604020202020204" pitchFamily="34" charset="0"/>
              <a:buChar char="•"/>
            </a:pPr>
            <a:r>
              <a:rPr lang="cs-CZ" sz="3200" b="1" dirty="0"/>
              <a:t>Využití odpadů, řas, C02</a:t>
            </a:r>
          </a:p>
          <a:p>
            <a:pPr marL="342900" indent="-342900">
              <a:buFont typeface="Arial" panose="020B0604020202020204" pitchFamily="34" charset="0"/>
              <a:buChar char="•"/>
            </a:pPr>
            <a:r>
              <a:rPr lang="cs-CZ" sz="3200" b="1" dirty="0"/>
              <a:t>Zaměření na vzorce </a:t>
            </a:r>
            <a:r>
              <a:rPr lang="cs-CZ" sz="3200" b="1" dirty="0" smtClean="0"/>
              <a:t>spotřeby</a:t>
            </a:r>
          </a:p>
          <a:p>
            <a:pPr marL="342900" indent="-342900">
              <a:buFont typeface="Arial" panose="020B0604020202020204" pitchFamily="34" charset="0"/>
              <a:buChar char="•"/>
            </a:pPr>
            <a:r>
              <a:rPr lang="cs-CZ" sz="3200" b="1" dirty="0" smtClean="0"/>
              <a:t>Cirkulární </a:t>
            </a:r>
            <a:r>
              <a:rPr lang="cs-CZ" sz="3200" b="1" dirty="0"/>
              <a:t>ekonomika</a:t>
            </a:r>
          </a:p>
          <a:p>
            <a:pPr marL="342900" indent="-342900">
              <a:buFont typeface="Arial" panose="020B0604020202020204" pitchFamily="34" charset="0"/>
              <a:buChar char="•"/>
            </a:pPr>
            <a:endParaRPr lang="cs-CZ" sz="3200" b="1" dirty="0"/>
          </a:p>
        </p:txBody>
      </p:sp>
    </p:spTree>
    <p:extLst>
      <p:ext uri="{BB962C8B-B14F-4D97-AF65-F5344CB8AC3E}">
        <p14:creationId xmlns:p14="http://schemas.microsoft.com/office/powerpoint/2010/main" val="256265489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ovéPole 2"/>
          <p:cNvSpPr txBox="1"/>
          <p:nvPr/>
        </p:nvSpPr>
        <p:spPr>
          <a:xfrm>
            <a:off x="4351865" y="391141"/>
            <a:ext cx="3056221" cy="584775"/>
          </a:xfrm>
          <a:prstGeom prst="rect">
            <a:avLst/>
          </a:prstGeom>
          <a:noFill/>
        </p:spPr>
        <p:txBody>
          <a:bodyPr wrap="none" rtlCol="0">
            <a:spAutoFit/>
          </a:bodyPr>
          <a:lstStyle/>
          <a:p>
            <a:r>
              <a:rPr lang="cs-CZ" sz="3200" b="1" dirty="0"/>
              <a:t> </a:t>
            </a:r>
            <a:r>
              <a:rPr lang="cs-CZ" sz="3200" b="1" dirty="0" smtClean="0"/>
              <a:t>Výzvy pro region</a:t>
            </a:r>
            <a:endParaRPr lang="cs-CZ" sz="3200" b="1" dirty="0"/>
          </a:p>
        </p:txBody>
      </p:sp>
      <p:sp>
        <p:nvSpPr>
          <p:cNvPr id="2" name="Obdélník 1"/>
          <p:cNvSpPr/>
          <p:nvPr/>
        </p:nvSpPr>
        <p:spPr>
          <a:xfrm>
            <a:off x="2639616" y="1662730"/>
            <a:ext cx="8208912" cy="461665"/>
          </a:xfrm>
          <a:prstGeom prst="rect">
            <a:avLst/>
          </a:prstGeom>
        </p:spPr>
        <p:txBody>
          <a:bodyPr wrap="square">
            <a:spAutoFit/>
          </a:bodyPr>
          <a:lstStyle/>
          <a:p>
            <a:r>
              <a:rPr lang="cs-CZ" sz="2400" b="1" dirty="0"/>
              <a:t> </a:t>
            </a:r>
          </a:p>
        </p:txBody>
      </p:sp>
      <p:sp>
        <p:nvSpPr>
          <p:cNvPr id="5" name="Obdélník 4"/>
          <p:cNvSpPr/>
          <p:nvPr/>
        </p:nvSpPr>
        <p:spPr>
          <a:xfrm>
            <a:off x="1883532" y="2276872"/>
            <a:ext cx="7992888" cy="1569660"/>
          </a:xfrm>
          <a:prstGeom prst="rect">
            <a:avLst/>
          </a:prstGeom>
        </p:spPr>
        <p:txBody>
          <a:bodyPr wrap="square">
            <a:spAutoFit/>
          </a:bodyPr>
          <a:lstStyle/>
          <a:p>
            <a:r>
              <a:rPr lang="cs-CZ" sz="2400" b="1" dirty="0" err="1" smtClean="0"/>
              <a:t>Bioekonomika</a:t>
            </a:r>
            <a:r>
              <a:rPr lang="cs-CZ" sz="2400" b="1" dirty="0" smtClean="0"/>
              <a:t> regionům  a především  těm venkovským otevírá nové podnikatelské </a:t>
            </a:r>
            <a:r>
              <a:rPr lang="cs-CZ" sz="2400" b="1" dirty="0" smtClean="0"/>
              <a:t>příležitosti</a:t>
            </a:r>
            <a:endParaRPr lang="cs-CZ" sz="2400" b="1" dirty="0" smtClean="0"/>
          </a:p>
          <a:p>
            <a:r>
              <a:rPr lang="cs-CZ" sz="2400" b="1" dirty="0"/>
              <a:t> </a:t>
            </a:r>
            <a:endParaRPr lang="cs-CZ" sz="2400" b="1" dirty="0" smtClean="0"/>
          </a:p>
          <a:p>
            <a:r>
              <a:rPr lang="cs-CZ" sz="2400" b="1" dirty="0" smtClean="0"/>
              <a:t>jsou </a:t>
            </a:r>
            <a:r>
              <a:rPr lang="cs-CZ" sz="2400" b="1" u="sng" dirty="0" smtClean="0"/>
              <a:t>producentem </a:t>
            </a:r>
            <a:r>
              <a:rPr lang="cs-CZ" sz="2400" b="1" u="sng" dirty="0" err="1" smtClean="0"/>
              <a:t>bioomasy</a:t>
            </a:r>
            <a:r>
              <a:rPr lang="cs-CZ" sz="2400" b="1" u="sng" dirty="0" smtClean="0"/>
              <a:t>- </a:t>
            </a:r>
            <a:r>
              <a:rPr lang="cs-CZ" sz="2400" b="1" dirty="0" smtClean="0"/>
              <a:t>hlavní suroviny </a:t>
            </a:r>
            <a:r>
              <a:rPr lang="cs-CZ" sz="2400" b="1" dirty="0" err="1" smtClean="0"/>
              <a:t>Bioekonomiky</a:t>
            </a:r>
            <a:endParaRPr lang="cs-CZ" sz="2400" b="1" dirty="0"/>
          </a:p>
        </p:txBody>
      </p:sp>
      <p:sp>
        <p:nvSpPr>
          <p:cNvPr id="6" name="Obdélník 5"/>
          <p:cNvSpPr/>
          <p:nvPr/>
        </p:nvSpPr>
        <p:spPr>
          <a:xfrm>
            <a:off x="1956266" y="4572165"/>
            <a:ext cx="7488832" cy="830997"/>
          </a:xfrm>
          <a:prstGeom prst="rect">
            <a:avLst/>
          </a:prstGeom>
        </p:spPr>
        <p:txBody>
          <a:bodyPr wrap="square">
            <a:spAutoFit/>
          </a:bodyPr>
          <a:lstStyle/>
          <a:p>
            <a:r>
              <a:rPr lang="cs-CZ" sz="2400" dirty="0" smtClean="0"/>
              <a:t>Důležitost </a:t>
            </a:r>
            <a:r>
              <a:rPr lang="cs-CZ" sz="2400" b="1" u="sng" dirty="0" smtClean="0"/>
              <a:t>lokální znalosti</a:t>
            </a:r>
            <a:r>
              <a:rPr lang="cs-CZ" sz="2400" dirty="0" smtClean="0"/>
              <a:t>, tradice a kultury podnikání v daném region</a:t>
            </a:r>
            <a:endParaRPr lang="cs-CZ" sz="2400" dirty="0"/>
          </a:p>
        </p:txBody>
      </p:sp>
    </p:spTree>
    <p:extLst>
      <p:ext uri="{BB962C8B-B14F-4D97-AF65-F5344CB8AC3E}">
        <p14:creationId xmlns:p14="http://schemas.microsoft.com/office/powerpoint/2010/main" val="39744713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délník 2"/>
          <p:cNvSpPr/>
          <p:nvPr/>
        </p:nvSpPr>
        <p:spPr>
          <a:xfrm>
            <a:off x="3935760" y="2406672"/>
            <a:ext cx="2544864" cy="461665"/>
          </a:xfrm>
          <a:prstGeom prst="rect">
            <a:avLst/>
          </a:prstGeom>
        </p:spPr>
        <p:txBody>
          <a:bodyPr wrap="none">
            <a:spAutoFit/>
          </a:bodyPr>
          <a:lstStyle/>
          <a:p>
            <a:r>
              <a:rPr lang="cs-CZ" sz="2400" b="1" dirty="0"/>
              <a:t>ENERGY BALANCE</a:t>
            </a:r>
          </a:p>
        </p:txBody>
      </p:sp>
      <p:sp>
        <p:nvSpPr>
          <p:cNvPr id="2" name="TextovéPole 1"/>
          <p:cNvSpPr txBox="1"/>
          <p:nvPr/>
        </p:nvSpPr>
        <p:spPr>
          <a:xfrm>
            <a:off x="2173857" y="377595"/>
            <a:ext cx="8220483" cy="1077218"/>
          </a:xfrm>
          <a:prstGeom prst="rect">
            <a:avLst/>
          </a:prstGeom>
          <a:noFill/>
        </p:spPr>
        <p:txBody>
          <a:bodyPr wrap="square" rtlCol="0">
            <a:spAutoFit/>
          </a:bodyPr>
          <a:lstStyle/>
          <a:p>
            <a:r>
              <a:rPr lang="cs-CZ" sz="3200" b="1" dirty="0"/>
              <a:t>Regionální rozměr</a:t>
            </a:r>
          </a:p>
          <a:p>
            <a:r>
              <a:rPr lang="cs-CZ" sz="3200" b="1" dirty="0" err="1"/>
              <a:t>Bioekonomie</a:t>
            </a:r>
            <a:r>
              <a:rPr lang="cs-CZ" sz="3200" b="1" dirty="0"/>
              <a:t>  je šance pro rurální oblasti</a:t>
            </a:r>
          </a:p>
        </p:txBody>
      </p:sp>
      <p:sp>
        <p:nvSpPr>
          <p:cNvPr id="6" name="Obdélník 5"/>
          <p:cNvSpPr/>
          <p:nvPr/>
        </p:nvSpPr>
        <p:spPr>
          <a:xfrm>
            <a:off x="1291472" y="3694837"/>
            <a:ext cx="10510887" cy="2308324"/>
          </a:xfrm>
          <a:prstGeom prst="rect">
            <a:avLst/>
          </a:prstGeom>
        </p:spPr>
        <p:txBody>
          <a:bodyPr wrap="square">
            <a:spAutoFit/>
          </a:bodyPr>
          <a:lstStyle/>
          <a:p>
            <a:r>
              <a:rPr lang="en-GB" sz="2400" dirty="0"/>
              <a:t>V </a:t>
            </a:r>
            <a:r>
              <a:rPr lang="en-GB" sz="2400" dirty="0" err="1"/>
              <a:t>petro-ekonomice</a:t>
            </a:r>
            <a:r>
              <a:rPr lang="en-GB" sz="2400" dirty="0"/>
              <a:t> </a:t>
            </a:r>
            <a:r>
              <a:rPr lang="en-GB" sz="2400" dirty="0" err="1"/>
              <a:t>většina</a:t>
            </a:r>
            <a:r>
              <a:rPr lang="en-GB" sz="2400" dirty="0"/>
              <a:t> </a:t>
            </a:r>
            <a:r>
              <a:rPr lang="en-GB" sz="2400" dirty="0" err="1"/>
              <a:t>venkovských</a:t>
            </a:r>
            <a:r>
              <a:rPr lang="en-GB" sz="2400" dirty="0"/>
              <a:t> </a:t>
            </a:r>
            <a:r>
              <a:rPr lang="en-GB" sz="2400" dirty="0" err="1"/>
              <a:t>oblastí</a:t>
            </a:r>
            <a:r>
              <a:rPr lang="en-GB" sz="2400" dirty="0"/>
              <a:t> (</a:t>
            </a:r>
            <a:r>
              <a:rPr lang="en-GB" sz="2400" dirty="0" err="1"/>
              <a:t>zejména</a:t>
            </a:r>
            <a:r>
              <a:rPr lang="en-GB" sz="2400" dirty="0"/>
              <a:t> </a:t>
            </a:r>
            <a:r>
              <a:rPr lang="en-GB" sz="2400" dirty="0" err="1"/>
              <a:t>zemědělských</a:t>
            </a:r>
            <a:r>
              <a:rPr lang="en-GB" sz="2400" dirty="0"/>
              <a:t> </a:t>
            </a:r>
            <a:r>
              <a:rPr lang="en-GB" sz="2400" dirty="0" err="1"/>
              <a:t>oblastí</a:t>
            </a:r>
            <a:r>
              <a:rPr lang="en-GB" sz="2400" dirty="0"/>
              <a:t>) </a:t>
            </a:r>
            <a:r>
              <a:rPr lang="en-GB" sz="2400" dirty="0" err="1"/>
              <a:t>využívala</a:t>
            </a:r>
            <a:r>
              <a:rPr lang="en-GB" sz="2400" dirty="0"/>
              <a:t> </a:t>
            </a:r>
            <a:r>
              <a:rPr lang="en-GB" sz="2400" dirty="0" err="1"/>
              <a:t>více</a:t>
            </a:r>
            <a:r>
              <a:rPr lang="en-GB" sz="2400" dirty="0"/>
              <a:t> </a:t>
            </a:r>
            <a:r>
              <a:rPr lang="en-GB" sz="2400" dirty="0" err="1"/>
              <a:t>energie</a:t>
            </a:r>
            <a:r>
              <a:rPr lang="en-GB" sz="2400" dirty="0"/>
              <a:t> </a:t>
            </a:r>
            <a:r>
              <a:rPr lang="en-GB" sz="2400" dirty="0" err="1"/>
              <a:t>než</a:t>
            </a:r>
            <a:r>
              <a:rPr lang="en-GB" sz="2400" dirty="0"/>
              <a:t> </a:t>
            </a:r>
            <a:r>
              <a:rPr lang="en-GB" sz="2400" dirty="0" err="1"/>
              <a:t>produkovala</a:t>
            </a:r>
            <a:r>
              <a:rPr lang="en-GB" sz="2400" dirty="0"/>
              <a:t> a </a:t>
            </a:r>
            <a:r>
              <a:rPr lang="en-GB" sz="2400" dirty="0" err="1"/>
              <a:t>rostoucí</a:t>
            </a:r>
            <a:r>
              <a:rPr lang="en-GB" sz="2400" dirty="0"/>
              <a:t> </a:t>
            </a:r>
            <a:r>
              <a:rPr lang="en-GB" sz="2400" dirty="0" err="1"/>
              <a:t>náklady</a:t>
            </a:r>
            <a:r>
              <a:rPr lang="en-GB" sz="2400" dirty="0"/>
              <a:t> </a:t>
            </a:r>
            <a:r>
              <a:rPr lang="en-GB" sz="2400" dirty="0" err="1"/>
              <a:t>na</a:t>
            </a:r>
            <a:r>
              <a:rPr lang="en-GB" sz="2400" dirty="0"/>
              <a:t> </a:t>
            </a:r>
            <a:r>
              <a:rPr lang="en-GB" sz="2400" dirty="0" err="1"/>
              <a:t>energi</a:t>
            </a:r>
            <a:r>
              <a:rPr lang="cs-CZ" sz="2400" dirty="0"/>
              <a:t>e způsobovaly neefektivnost</a:t>
            </a:r>
            <a:r>
              <a:rPr lang="en-GB" sz="2400" dirty="0"/>
              <a:t>.</a:t>
            </a:r>
          </a:p>
          <a:p>
            <a:endParaRPr lang="en-GB" sz="2400" dirty="0"/>
          </a:p>
          <a:p>
            <a:r>
              <a:rPr lang="en-GB" sz="2400" dirty="0"/>
              <a:t>V </a:t>
            </a:r>
            <a:r>
              <a:rPr lang="en-GB" sz="2400" dirty="0" err="1"/>
              <a:t>bioekonomice</a:t>
            </a:r>
            <a:r>
              <a:rPr lang="en-GB" sz="2400" dirty="0"/>
              <a:t>, </a:t>
            </a:r>
            <a:r>
              <a:rPr lang="en-GB" sz="2400" dirty="0" err="1"/>
              <a:t>budou</a:t>
            </a:r>
            <a:r>
              <a:rPr lang="en-GB" sz="2400" dirty="0"/>
              <a:t> </a:t>
            </a:r>
            <a:r>
              <a:rPr lang="en-GB" sz="2400" dirty="0" err="1"/>
              <a:t>venkovské</a:t>
            </a:r>
            <a:r>
              <a:rPr lang="en-GB" sz="2400" dirty="0"/>
              <a:t> </a:t>
            </a:r>
            <a:r>
              <a:rPr lang="en-GB" sz="2400" dirty="0" err="1"/>
              <a:t>oblasti</a:t>
            </a:r>
            <a:r>
              <a:rPr lang="en-GB" sz="2400" dirty="0"/>
              <a:t> </a:t>
            </a:r>
            <a:r>
              <a:rPr lang="en-GB" sz="2400" dirty="0" err="1"/>
              <a:t>produkovat</a:t>
            </a:r>
            <a:r>
              <a:rPr lang="en-GB" sz="2400" dirty="0"/>
              <a:t> </a:t>
            </a:r>
            <a:r>
              <a:rPr lang="en-GB" sz="2400" dirty="0" err="1"/>
              <a:t>více</a:t>
            </a:r>
            <a:r>
              <a:rPr lang="en-GB" sz="2400" dirty="0"/>
              <a:t> </a:t>
            </a:r>
            <a:r>
              <a:rPr lang="en-GB" sz="2400" dirty="0" err="1"/>
              <a:t>energie</a:t>
            </a:r>
            <a:r>
              <a:rPr lang="en-GB" sz="2400" dirty="0"/>
              <a:t> </a:t>
            </a:r>
            <a:r>
              <a:rPr lang="en-GB" sz="2400" dirty="0" err="1"/>
              <a:t>než</a:t>
            </a:r>
            <a:r>
              <a:rPr lang="en-GB" sz="2400" dirty="0"/>
              <a:t> </a:t>
            </a:r>
            <a:r>
              <a:rPr lang="en-GB" sz="2400" dirty="0" err="1"/>
              <a:t>spotřebovávají</a:t>
            </a:r>
            <a:r>
              <a:rPr lang="cs-CZ" sz="2400" dirty="0"/>
              <a:t> oblasti budou energeticky efektivní</a:t>
            </a:r>
            <a:endParaRPr lang="en-GB" sz="2400" dirty="0"/>
          </a:p>
        </p:txBody>
      </p:sp>
    </p:spTree>
    <p:extLst>
      <p:ext uri="{BB962C8B-B14F-4D97-AF65-F5344CB8AC3E}">
        <p14:creationId xmlns:p14="http://schemas.microsoft.com/office/powerpoint/2010/main" val="28204113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2277288" y="1508885"/>
            <a:ext cx="7056784" cy="830997"/>
          </a:xfrm>
          <a:prstGeom prst="rect">
            <a:avLst/>
          </a:prstGeom>
        </p:spPr>
        <p:txBody>
          <a:bodyPr wrap="square">
            <a:spAutoFit/>
          </a:bodyPr>
          <a:lstStyle/>
          <a:p>
            <a:r>
              <a:rPr lang="cs-CZ" sz="2400" dirty="0" smtClean="0"/>
              <a:t> </a:t>
            </a:r>
            <a:r>
              <a:rPr lang="cs-CZ" sz="2400" dirty="0" err="1" smtClean="0"/>
              <a:t>Bioekonomika</a:t>
            </a:r>
            <a:r>
              <a:rPr lang="cs-CZ" sz="2400" dirty="0" smtClean="0"/>
              <a:t> se hodí pro periferní regiony- jde o nový průmysl, který může začít „na zelené louce“</a:t>
            </a:r>
            <a:endParaRPr lang="cs-CZ" sz="2400" dirty="0"/>
          </a:p>
        </p:txBody>
      </p:sp>
      <p:sp>
        <p:nvSpPr>
          <p:cNvPr id="4" name="Obdélník 3"/>
          <p:cNvSpPr/>
          <p:nvPr/>
        </p:nvSpPr>
        <p:spPr>
          <a:xfrm>
            <a:off x="2277288" y="3140968"/>
            <a:ext cx="7344816" cy="1200329"/>
          </a:xfrm>
          <a:prstGeom prst="rect">
            <a:avLst/>
          </a:prstGeom>
        </p:spPr>
        <p:txBody>
          <a:bodyPr wrap="square">
            <a:spAutoFit/>
          </a:bodyPr>
          <a:lstStyle/>
          <a:p>
            <a:r>
              <a:rPr lang="cs-CZ" sz="2400" dirty="0" smtClean="0"/>
              <a:t> Relativně vysoké náklady dopravy biomasy hrají ve prospěch umístění  </a:t>
            </a:r>
            <a:r>
              <a:rPr lang="cs-CZ" sz="2400" dirty="0" err="1" smtClean="0"/>
              <a:t>bioekonomické</a:t>
            </a:r>
            <a:r>
              <a:rPr lang="cs-CZ" sz="2400" dirty="0" smtClean="0"/>
              <a:t> výroby  ve venkovských regionech- producentech biomasy</a:t>
            </a:r>
            <a:endParaRPr lang="cs-CZ" sz="2400" dirty="0"/>
          </a:p>
        </p:txBody>
      </p:sp>
      <p:sp>
        <p:nvSpPr>
          <p:cNvPr id="3" name="TextovéPole 2"/>
          <p:cNvSpPr txBox="1"/>
          <p:nvPr/>
        </p:nvSpPr>
        <p:spPr>
          <a:xfrm>
            <a:off x="3939498" y="415411"/>
            <a:ext cx="3217932" cy="584775"/>
          </a:xfrm>
          <a:prstGeom prst="rect">
            <a:avLst/>
          </a:prstGeom>
          <a:noFill/>
        </p:spPr>
        <p:txBody>
          <a:bodyPr wrap="none" rtlCol="0">
            <a:spAutoFit/>
          </a:bodyPr>
          <a:lstStyle/>
          <a:p>
            <a:r>
              <a:rPr lang="cs-CZ" sz="3200" b="1" dirty="0"/>
              <a:t> </a:t>
            </a:r>
            <a:r>
              <a:rPr lang="cs-CZ" sz="3200" b="1" dirty="0" smtClean="0"/>
              <a:t>Výzvy pro regiony</a:t>
            </a:r>
            <a:endParaRPr lang="cs-CZ" sz="3200" dirty="0"/>
          </a:p>
        </p:txBody>
      </p:sp>
    </p:spTree>
    <p:extLst>
      <p:ext uri="{BB962C8B-B14F-4D97-AF65-F5344CB8AC3E}">
        <p14:creationId xmlns:p14="http://schemas.microsoft.com/office/powerpoint/2010/main" val="28444582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1937840" y="3212976"/>
            <a:ext cx="8136904" cy="1785104"/>
          </a:xfrm>
          <a:prstGeom prst="rect">
            <a:avLst/>
          </a:prstGeom>
        </p:spPr>
        <p:txBody>
          <a:bodyPr wrap="square">
            <a:spAutoFit/>
          </a:bodyPr>
          <a:lstStyle/>
          <a:p>
            <a:endParaRPr lang="cs-CZ" dirty="0">
              <a:solidFill>
                <a:prstClr val="black"/>
              </a:solidFill>
            </a:endParaRPr>
          </a:p>
          <a:p>
            <a:endParaRPr lang="cs-CZ" dirty="0">
              <a:solidFill>
                <a:prstClr val="black"/>
              </a:solidFill>
            </a:endParaRPr>
          </a:p>
          <a:p>
            <a:endParaRPr lang="cs-CZ" dirty="0">
              <a:solidFill>
                <a:prstClr val="black"/>
              </a:solidFill>
            </a:endParaRPr>
          </a:p>
          <a:p>
            <a:r>
              <a:rPr lang="cs-CZ" sz="2800" dirty="0" smtClean="0">
                <a:solidFill>
                  <a:prstClr val="black"/>
                </a:solidFill>
              </a:rPr>
              <a:t> </a:t>
            </a:r>
            <a:r>
              <a:rPr lang="cs-CZ" sz="2400" b="1" dirty="0" smtClean="0"/>
              <a:t>Strategie </a:t>
            </a:r>
            <a:r>
              <a:rPr lang="cs-CZ" sz="2400" b="1" dirty="0" err="1" smtClean="0"/>
              <a:t>bioekonomiky</a:t>
            </a:r>
            <a:r>
              <a:rPr lang="cs-CZ" sz="2400" b="1" dirty="0" smtClean="0"/>
              <a:t> pro region musí být místně diferencovaná</a:t>
            </a:r>
            <a:endParaRPr lang="cs-CZ" sz="2400" b="1" dirty="0"/>
          </a:p>
        </p:txBody>
      </p:sp>
      <p:sp>
        <p:nvSpPr>
          <p:cNvPr id="4" name="Obdélník 3"/>
          <p:cNvSpPr/>
          <p:nvPr/>
        </p:nvSpPr>
        <p:spPr>
          <a:xfrm>
            <a:off x="2009848" y="2240305"/>
            <a:ext cx="7992888" cy="892552"/>
          </a:xfrm>
          <a:prstGeom prst="rect">
            <a:avLst/>
          </a:prstGeom>
        </p:spPr>
        <p:txBody>
          <a:bodyPr wrap="square">
            <a:spAutoFit/>
          </a:bodyPr>
          <a:lstStyle/>
          <a:p>
            <a:r>
              <a:rPr lang="cs-CZ" sz="2800" b="1" dirty="0" smtClean="0">
                <a:solidFill>
                  <a:prstClr val="black"/>
                </a:solidFill>
              </a:rPr>
              <a:t> </a:t>
            </a:r>
            <a:r>
              <a:rPr lang="cs-CZ" sz="2400" b="1" dirty="0" smtClean="0">
                <a:solidFill>
                  <a:prstClr val="black"/>
                </a:solidFill>
              </a:rPr>
              <a:t>Lokální přístup, který  bere v úvahu přírodní i sociální odlišnosti daného regionu</a:t>
            </a:r>
            <a:endParaRPr lang="cs-CZ" sz="2400" b="1" dirty="0">
              <a:solidFill>
                <a:prstClr val="black"/>
              </a:solidFill>
            </a:endParaRPr>
          </a:p>
        </p:txBody>
      </p:sp>
      <p:sp>
        <p:nvSpPr>
          <p:cNvPr id="5" name="Obdélník 4"/>
          <p:cNvSpPr/>
          <p:nvPr/>
        </p:nvSpPr>
        <p:spPr>
          <a:xfrm>
            <a:off x="2285726" y="692696"/>
            <a:ext cx="7441133" cy="1077218"/>
          </a:xfrm>
          <a:prstGeom prst="rect">
            <a:avLst/>
          </a:prstGeom>
        </p:spPr>
        <p:txBody>
          <a:bodyPr wrap="square">
            <a:spAutoFit/>
          </a:bodyPr>
          <a:lstStyle/>
          <a:p>
            <a:pPr lvl="0"/>
            <a:r>
              <a:rPr lang="cs-CZ" sz="3200" b="1" dirty="0" smtClean="0"/>
              <a:t>Udržitelný koncept využívání biomasy v regionu</a:t>
            </a:r>
            <a:endParaRPr lang="en-US" sz="3200" b="1" dirty="0"/>
          </a:p>
        </p:txBody>
      </p:sp>
    </p:spTree>
    <p:extLst>
      <p:ext uri="{BB962C8B-B14F-4D97-AF65-F5344CB8AC3E}">
        <p14:creationId xmlns:p14="http://schemas.microsoft.com/office/powerpoint/2010/main" val="370398567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ovéPole 5"/>
          <p:cNvSpPr txBox="1"/>
          <p:nvPr/>
        </p:nvSpPr>
        <p:spPr>
          <a:xfrm>
            <a:off x="1750875" y="3749174"/>
            <a:ext cx="4803623" cy="461665"/>
          </a:xfrm>
          <a:prstGeom prst="rect">
            <a:avLst/>
          </a:prstGeom>
          <a:noFill/>
        </p:spPr>
        <p:txBody>
          <a:bodyPr wrap="none" rtlCol="0">
            <a:spAutoFit/>
          </a:bodyPr>
          <a:lstStyle/>
          <a:p>
            <a:r>
              <a:rPr lang="cs-CZ" sz="2400" b="1" dirty="0"/>
              <a:t>C02- MATERIAL  PRO </a:t>
            </a:r>
            <a:r>
              <a:rPr lang="cs-CZ" sz="2400" b="1" dirty="0" smtClean="0"/>
              <a:t>BIORAFINERIE</a:t>
            </a:r>
            <a:endParaRPr lang="cs-CZ" sz="2400" b="1" dirty="0"/>
          </a:p>
        </p:txBody>
      </p:sp>
      <p:sp>
        <p:nvSpPr>
          <p:cNvPr id="2" name="TextovéPole 1"/>
          <p:cNvSpPr txBox="1"/>
          <p:nvPr/>
        </p:nvSpPr>
        <p:spPr>
          <a:xfrm>
            <a:off x="2836342" y="486824"/>
            <a:ext cx="3357009" cy="584775"/>
          </a:xfrm>
          <a:prstGeom prst="rect">
            <a:avLst/>
          </a:prstGeom>
          <a:noFill/>
        </p:spPr>
        <p:txBody>
          <a:bodyPr wrap="none" rtlCol="0">
            <a:spAutoFit/>
          </a:bodyPr>
          <a:lstStyle/>
          <a:p>
            <a:r>
              <a:rPr lang="cs-CZ" sz="3200" b="1" dirty="0"/>
              <a:t> Odpady jako zdroj</a:t>
            </a:r>
          </a:p>
        </p:txBody>
      </p:sp>
      <p:sp>
        <p:nvSpPr>
          <p:cNvPr id="4" name="TextovéPole 3"/>
          <p:cNvSpPr txBox="1"/>
          <p:nvPr/>
        </p:nvSpPr>
        <p:spPr>
          <a:xfrm>
            <a:off x="1969076" y="5234347"/>
            <a:ext cx="8640960" cy="1200329"/>
          </a:xfrm>
          <a:prstGeom prst="rect">
            <a:avLst/>
          </a:prstGeom>
          <a:noFill/>
        </p:spPr>
        <p:txBody>
          <a:bodyPr wrap="square" rtlCol="0">
            <a:spAutoFit/>
          </a:bodyPr>
          <a:lstStyle/>
          <a:p>
            <a:pPr marL="457200" indent="-457200">
              <a:buFont typeface="Arial" panose="020B0604020202020204" pitchFamily="34" charset="0"/>
              <a:buChar char="•"/>
            </a:pPr>
            <a:r>
              <a:rPr lang="cs-CZ" sz="2400" b="1" dirty="0">
                <a:solidFill>
                  <a:prstClr val="black"/>
                </a:solidFill>
              </a:rPr>
              <a:t>Byly navrženy čtyři koncepční modely pro  </a:t>
            </a:r>
            <a:r>
              <a:rPr lang="cs-CZ" sz="2400" b="1" dirty="0" err="1">
                <a:solidFill>
                  <a:prstClr val="black"/>
                </a:solidFill>
              </a:rPr>
              <a:t>bioseqestraci</a:t>
            </a:r>
            <a:r>
              <a:rPr lang="cs-CZ" sz="2400" b="1" dirty="0">
                <a:solidFill>
                  <a:prstClr val="black"/>
                </a:solidFill>
              </a:rPr>
              <a:t> a syntézu biologických produktů, jakož i integrovaný model </a:t>
            </a:r>
            <a:r>
              <a:rPr lang="cs-CZ" sz="2400" b="1" dirty="0" err="1">
                <a:solidFill>
                  <a:prstClr val="black"/>
                </a:solidFill>
              </a:rPr>
              <a:t>biorefinery</a:t>
            </a:r>
            <a:r>
              <a:rPr lang="cs-CZ" sz="2400" b="1" dirty="0">
                <a:solidFill>
                  <a:prstClr val="black"/>
                </a:solidFill>
              </a:rPr>
              <a:t> CO2</a:t>
            </a: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26603" y="4358825"/>
            <a:ext cx="3455789" cy="727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Obdélník 4"/>
          <p:cNvSpPr/>
          <p:nvPr/>
        </p:nvSpPr>
        <p:spPr>
          <a:xfrm>
            <a:off x="1879998" y="1298428"/>
            <a:ext cx="6096000" cy="1938992"/>
          </a:xfrm>
          <a:prstGeom prst="rect">
            <a:avLst/>
          </a:prstGeom>
        </p:spPr>
        <p:txBody>
          <a:bodyPr>
            <a:spAutoFit/>
          </a:bodyPr>
          <a:lstStyle/>
          <a:p>
            <a:pPr marL="342900" indent="-342900">
              <a:buFont typeface="Wingdings" panose="05000000000000000000" pitchFamily="2" charset="2"/>
              <a:buChar char="Ø"/>
            </a:pPr>
            <a:r>
              <a:rPr lang="en-GB" sz="2400" dirty="0" err="1"/>
              <a:t>Zemědělské</a:t>
            </a:r>
            <a:r>
              <a:rPr lang="en-GB" sz="2400" dirty="0"/>
              <a:t> </a:t>
            </a:r>
            <a:r>
              <a:rPr lang="en-GB" sz="2400" dirty="0" err="1"/>
              <a:t>odpady</a:t>
            </a:r>
            <a:r>
              <a:rPr lang="en-GB" sz="2400" dirty="0"/>
              <a:t> </a:t>
            </a:r>
            <a:r>
              <a:rPr lang="en-GB" sz="2400" dirty="0" err="1"/>
              <a:t>jako</a:t>
            </a:r>
            <a:r>
              <a:rPr lang="en-GB" sz="2400" dirty="0"/>
              <a:t> </a:t>
            </a:r>
            <a:r>
              <a:rPr lang="en-GB" sz="2400" dirty="0" err="1"/>
              <a:t>sláma</a:t>
            </a:r>
            <a:r>
              <a:rPr lang="en-GB" sz="2400" dirty="0"/>
              <a:t> a</a:t>
            </a:r>
            <a:r>
              <a:rPr lang="cs-CZ" sz="2400" dirty="0"/>
              <a:t> </a:t>
            </a:r>
            <a:r>
              <a:rPr lang="en-GB" sz="2400" dirty="0"/>
              <a:t>pod.</a:t>
            </a:r>
          </a:p>
          <a:p>
            <a:pPr marL="342900" indent="-342900">
              <a:buFont typeface="Wingdings" panose="05000000000000000000" pitchFamily="2" charset="2"/>
              <a:buChar char="Ø"/>
            </a:pPr>
            <a:r>
              <a:rPr lang="en-GB" sz="2400" dirty="0" err="1"/>
              <a:t>Odpady</a:t>
            </a:r>
            <a:r>
              <a:rPr lang="en-GB" sz="2400" dirty="0"/>
              <a:t> z </a:t>
            </a:r>
            <a:r>
              <a:rPr lang="en-GB" sz="2400" dirty="0" err="1"/>
              <a:t>potravinářského</a:t>
            </a:r>
            <a:r>
              <a:rPr lang="en-GB" sz="2400" dirty="0"/>
              <a:t> </a:t>
            </a:r>
            <a:r>
              <a:rPr lang="en-GB" sz="2400" dirty="0" err="1"/>
              <a:t>průmyslu</a:t>
            </a:r>
            <a:endParaRPr lang="en-GB" sz="2400" dirty="0"/>
          </a:p>
          <a:p>
            <a:pPr marL="342900" indent="-342900">
              <a:buFont typeface="Wingdings" panose="05000000000000000000" pitchFamily="2" charset="2"/>
              <a:buChar char="Ø"/>
            </a:pPr>
            <a:r>
              <a:rPr lang="en-GB" sz="2400" dirty="0" err="1"/>
              <a:t>Komunální</a:t>
            </a:r>
            <a:r>
              <a:rPr lang="en-GB" sz="2400" dirty="0"/>
              <a:t> </a:t>
            </a:r>
            <a:r>
              <a:rPr lang="en-GB" sz="2400" dirty="0" err="1"/>
              <a:t>odpad</a:t>
            </a:r>
            <a:endParaRPr lang="en-GB" sz="2400" dirty="0"/>
          </a:p>
          <a:p>
            <a:pPr marL="342900" indent="-342900">
              <a:buFont typeface="Wingdings" panose="05000000000000000000" pitchFamily="2" charset="2"/>
              <a:buChar char="Ø"/>
            </a:pPr>
            <a:r>
              <a:rPr lang="cs-CZ" sz="2400" dirty="0"/>
              <a:t>Kaly</a:t>
            </a:r>
            <a:endParaRPr lang="en-GB" sz="2400" dirty="0"/>
          </a:p>
          <a:p>
            <a:pPr marL="342900" indent="-342900">
              <a:buFont typeface="Wingdings" panose="05000000000000000000" pitchFamily="2" charset="2"/>
              <a:buChar char="Ø"/>
            </a:pPr>
            <a:r>
              <a:rPr lang="cs-CZ" sz="2400" dirty="0" smtClean="0"/>
              <a:t>Řasy</a:t>
            </a:r>
            <a:endParaRPr lang="en-GB" sz="2400" dirty="0"/>
          </a:p>
        </p:txBody>
      </p:sp>
    </p:spTree>
    <p:extLst>
      <p:ext uri="{BB962C8B-B14F-4D97-AF65-F5344CB8AC3E}">
        <p14:creationId xmlns:p14="http://schemas.microsoft.com/office/powerpoint/2010/main" val="79108166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ovéPole 1"/>
          <p:cNvSpPr txBox="1"/>
          <p:nvPr/>
        </p:nvSpPr>
        <p:spPr>
          <a:xfrm>
            <a:off x="2877424" y="2449585"/>
            <a:ext cx="6579750" cy="830997"/>
          </a:xfrm>
          <a:prstGeom prst="rect">
            <a:avLst/>
          </a:prstGeom>
          <a:noFill/>
        </p:spPr>
        <p:txBody>
          <a:bodyPr wrap="none" rtlCol="0">
            <a:spAutoFit/>
          </a:bodyPr>
          <a:lstStyle/>
          <a:p>
            <a:r>
              <a:rPr lang="cs-CZ" sz="4800" dirty="0" smtClean="0"/>
              <a:t>Děkuji Vám za pozornost</a:t>
            </a:r>
            <a:endParaRPr lang="cs-CZ" sz="4800" dirty="0"/>
          </a:p>
        </p:txBody>
      </p:sp>
    </p:spTree>
    <p:extLst>
      <p:ext uri="{BB962C8B-B14F-4D97-AF65-F5344CB8AC3E}">
        <p14:creationId xmlns:p14="http://schemas.microsoft.com/office/powerpoint/2010/main" val="237818371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FFF00">
            <a:alpha val="56000"/>
          </a:srgbClr>
        </a:solidFill>
        <a:effectLst/>
      </p:bgPr>
    </p:bg>
    <p:spTree>
      <p:nvGrpSpPr>
        <p:cNvPr id="1" name=""/>
        <p:cNvGrpSpPr/>
        <p:nvPr/>
      </p:nvGrpSpPr>
      <p:grpSpPr>
        <a:xfrm>
          <a:off x="0" y="0"/>
          <a:ext cx="0" cy="0"/>
          <a:chOff x="0" y="0"/>
          <a:chExt cx="0" cy="0"/>
        </a:xfrm>
      </p:grpSpPr>
      <p:sp>
        <p:nvSpPr>
          <p:cNvPr id="3" name="Obdélník 2"/>
          <p:cNvSpPr/>
          <p:nvPr/>
        </p:nvSpPr>
        <p:spPr>
          <a:xfrm>
            <a:off x="4445109" y="2826822"/>
            <a:ext cx="4414991" cy="769441"/>
          </a:xfrm>
          <a:prstGeom prst="rect">
            <a:avLst/>
          </a:prstGeom>
        </p:spPr>
        <p:txBody>
          <a:bodyPr wrap="none">
            <a:spAutoFit/>
          </a:bodyPr>
          <a:lstStyle/>
          <a:p>
            <a:r>
              <a:rPr lang="cs-CZ" sz="4400" dirty="0"/>
              <a:t>Praktické příklady</a:t>
            </a:r>
          </a:p>
        </p:txBody>
      </p:sp>
    </p:spTree>
    <p:extLst>
      <p:ext uri="{BB962C8B-B14F-4D97-AF65-F5344CB8AC3E}">
        <p14:creationId xmlns:p14="http://schemas.microsoft.com/office/powerpoint/2010/main" val="133365084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2144" y="3172390"/>
            <a:ext cx="2247900" cy="2857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Obdélník 2"/>
          <p:cNvSpPr/>
          <p:nvPr/>
        </p:nvSpPr>
        <p:spPr>
          <a:xfrm>
            <a:off x="1537130" y="6309321"/>
            <a:ext cx="9239390" cy="276999"/>
          </a:xfrm>
          <a:prstGeom prst="rect">
            <a:avLst/>
          </a:prstGeom>
        </p:spPr>
        <p:txBody>
          <a:bodyPr wrap="square">
            <a:spAutoFit/>
          </a:bodyPr>
          <a:lstStyle/>
          <a:p>
            <a:r>
              <a:rPr lang="cs-CZ" sz="1200" dirty="0">
                <a:hlinkClick r:id="rId4"/>
              </a:rPr>
              <a:t>http://www.coca-colacompany.com/press-center/press-releases/coca-cola-produces-worlds-first-pet-bottle-made-entirely-from-plants</a:t>
            </a:r>
            <a:endParaRPr lang="cs-CZ" sz="1200" dirty="0"/>
          </a:p>
        </p:txBody>
      </p:sp>
      <p:sp>
        <p:nvSpPr>
          <p:cNvPr id="4" name="Obdélník 3"/>
          <p:cNvSpPr/>
          <p:nvPr/>
        </p:nvSpPr>
        <p:spPr>
          <a:xfrm>
            <a:off x="716437" y="1197831"/>
            <a:ext cx="5910606" cy="646331"/>
          </a:xfrm>
          <a:prstGeom prst="rect">
            <a:avLst/>
          </a:prstGeom>
        </p:spPr>
        <p:txBody>
          <a:bodyPr wrap="square">
            <a:spAutoFit/>
          </a:bodyPr>
          <a:lstStyle/>
          <a:p>
            <a:r>
              <a:rPr lang="cs-CZ" b="1" dirty="0"/>
              <a:t> Expo 2015  v Milánu byla představena první 100 % bio-PET  láhev na Coca-Colu „</a:t>
            </a:r>
            <a:r>
              <a:rPr lang="cs-CZ" b="1" dirty="0" err="1"/>
              <a:t>PlantBottle</a:t>
            </a:r>
            <a:r>
              <a:rPr lang="cs-CZ" b="1" dirty="0"/>
              <a:t>“</a:t>
            </a:r>
          </a:p>
        </p:txBody>
      </p:sp>
      <p:pic>
        <p:nvPicPr>
          <p:cNvPr id="307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97054" y="765193"/>
            <a:ext cx="3279775" cy="1852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Obdélník 5"/>
          <p:cNvSpPr/>
          <p:nvPr/>
        </p:nvSpPr>
        <p:spPr>
          <a:xfrm>
            <a:off x="1282987" y="3756008"/>
            <a:ext cx="5412965" cy="461665"/>
          </a:xfrm>
          <a:prstGeom prst="rect">
            <a:avLst/>
          </a:prstGeom>
        </p:spPr>
        <p:txBody>
          <a:bodyPr wrap="square">
            <a:spAutoFit/>
          </a:bodyPr>
          <a:lstStyle/>
          <a:p>
            <a:r>
              <a:rPr lang="en-US" sz="2400" dirty="0"/>
              <a:t> </a:t>
            </a:r>
            <a:endParaRPr lang="cs-CZ" sz="2400" dirty="0"/>
          </a:p>
        </p:txBody>
      </p:sp>
      <p:sp>
        <p:nvSpPr>
          <p:cNvPr id="5" name="Obdélník 4"/>
          <p:cNvSpPr/>
          <p:nvPr/>
        </p:nvSpPr>
        <p:spPr>
          <a:xfrm>
            <a:off x="395926" y="3896939"/>
            <a:ext cx="6701128" cy="1200329"/>
          </a:xfrm>
          <a:prstGeom prst="rect">
            <a:avLst/>
          </a:prstGeom>
        </p:spPr>
        <p:txBody>
          <a:bodyPr wrap="square">
            <a:spAutoFit/>
          </a:bodyPr>
          <a:lstStyle/>
          <a:p>
            <a:r>
              <a:rPr lang="en-GB" dirty="0" err="1"/>
              <a:t>Dnes</a:t>
            </a:r>
            <a:r>
              <a:rPr lang="en-GB" dirty="0"/>
              <a:t> </a:t>
            </a:r>
            <a:r>
              <a:rPr lang="cs-CZ" dirty="0"/>
              <a:t> je  ve formě </a:t>
            </a:r>
            <a:r>
              <a:rPr lang="en-GB" dirty="0" err="1"/>
              <a:t>PlantBottle</a:t>
            </a:r>
            <a:r>
              <a:rPr lang="en-GB" dirty="0"/>
              <a:t> </a:t>
            </a:r>
            <a:endParaRPr lang="cs-CZ" dirty="0"/>
          </a:p>
          <a:p>
            <a:r>
              <a:rPr lang="en-GB" dirty="0"/>
              <a:t>30 </a:t>
            </a:r>
            <a:r>
              <a:rPr lang="en-GB" dirty="0" err="1"/>
              <a:t>procent</a:t>
            </a:r>
            <a:r>
              <a:rPr lang="en-GB" dirty="0"/>
              <a:t> </a:t>
            </a:r>
            <a:r>
              <a:rPr lang="en-GB" dirty="0" err="1"/>
              <a:t>objemu</a:t>
            </a:r>
            <a:r>
              <a:rPr lang="en-GB" dirty="0"/>
              <a:t> </a:t>
            </a:r>
            <a:r>
              <a:rPr lang="en-GB" dirty="0" err="1"/>
              <a:t>obalů</a:t>
            </a:r>
            <a:r>
              <a:rPr lang="en-GB" dirty="0"/>
              <a:t> </a:t>
            </a:r>
            <a:r>
              <a:rPr lang="en-GB" dirty="0" err="1"/>
              <a:t>společnosti</a:t>
            </a:r>
            <a:r>
              <a:rPr lang="en-GB" dirty="0"/>
              <a:t> v </a:t>
            </a:r>
            <a:r>
              <a:rPr lang="en-GB" dirty="0" err="1"/>
              <a:t>Severní</a:t>
            </a:r>
            <a:r>
              <a:rPr lang="en-GB" dirty="0"/>
              <a:t> </a:t>
            </a:r>
            <a:r>
              <a:rPr lang="en-GB" dirty="0" err="1"/>
              <a:t>Americe</a:t>
            </a:r>
            <a:r>
              <a:rPr lang="cs-CZ" dirty="0"/>
              <a:t>,</a:t>
            </a:r>
          </a:p>
          <a:p>
            <a:r>
              <a:rPr lang="en-GB" dirty="0"/>
              <a:t>7 </a:t>
            </a:r>
            <a:r>
              <a:rPr lang="en-GB" dirty="0" err="1"/>
              <a:t>procent</a:t>
            </a:r>
            <a:r>
              <a:rPr lang="cs-CZ" dirty="0"/>
              <a:t> obalů </a:t>
            </a:r>
            <a:r>
              <a:rPr lang="en-GB" dirty="0"/>
              <a:t> </a:t>
            </a:r>
            <a:r>
              <a:rPr lang="en-GB" dirty="0" err="1"/>
              <a:t>celosvětově</a:t>
            </a:r>
            <a:r>
              <a:rPr lang="en-GB" dirty="0"/>
              <a:t>, </a:t>
            </a:r>
            <a:r>
              <a:rPr lang="en-GB" dirty="0" err="1"/>
              <a:t>což</a:t>
            </a:r>
            <a:r>
              <a:rPr lang="en-GB" dirty="0"/>
              <a:t> je </a:t>
            </a:r>
            <a:r>
              <a:rPr lang="en-GB" dirty="0" err="1"/>
              <a:t>zhruba</a:t>
            </a:r>
            <a:r>
              <a:rPr lang="en-GB" dirty="0"/>
              <a:t> 6 </a:t>
            </a:r>
            <a:r>
              <a:rPr lang="en-GB" dirty="0" err="1"/>
              <a:t>miliard</a:t>
            </a:r>
            <a:r>
              <a:rPr lang="en-GB" dirty="0"/>
              <a:t> </a:t>
            </a:r>
            <a:r>
              <a:rPr lang="en-GB" dirty="0" err="1"/>
              <a:t>lahví</a:t>
            </a:r>
            <a:r>
              <a:rPr lang="en-GB" dirty="0"/>
              <a:t> </a:t>
            </a:r>
            <a:r>
              <a:rPr lang="en-GB" dirty="0" err="1"/>
              <a:t>ročně</a:t>
            </a:r>
            <a:r>
              <a:rPr lang="cs-CZ" dirty="0"/>
              <a:t>.</a:t>
            </a:r>
            <a:r>
              <a:rPr lang="en-GB" dirty="0"/>
              <a:t> </a:t>
            </a:r>
            <a:endParaRPr lang="cs-CZ" dirty="0"/>
          </a:p>
          <a:p>
            <a:r>
              <a:rPr lang="cs-CZ" dirty="0" err="1"/>
              <a:t>S</a:t>
            </a:r>
            <a:r>
              <a:rPr lang="en-GB" dirty="0" err="1"/>
              <a:t>polečnost</a:t>
            </a:r>
            <a:r>
              <a:rPr lang="en-GB" dirty="0"/>
              <a:t> Coca-Cola je </a:t>
            </a:r>
            <a:r>
              <a:rPr lang="en-GB" dirty="0" err="1"/>
              <a:t>velkým</a:t>
            </a:r>
            <a:r>
              <a:rPr lang="en-GB" dirty="0"/>
              <a:t> </a:t>
            </a:r>
            <a:r>
              <a:rPr lang="en-GB" dirty="0" err="1"/>
              <a:t>koncovým</a:t>
            </a:r>
            <a:r>
              <a:rPr lang="en-GB" dirty="0"/>
              <a:t> </a:t>
            </a:r>
            <a:r>
              <a:rPr lang="en-GB" dirty="0" err="1"/>
              <a:t>uživatelem</a:t>
            </a:r>
            <a:r>
              <a:rPr lang="en-GB" dirty="0"/>
              <a:t> z </a:t>
            </a:r>
            <a:r>
              <a:rPr lang="en-GB" dirty="0" err="1"/>
              <a:t>bioplastů</a:t>
            </a:r>
            <a:r>
              <a:rPr lang="en-GB" dirty="0"/>
              <a:t>.</a:t>
            </a:r>
          </a:p>
        </p:txBody>
      </p:sp>
      <p:sp>
        <p:nvSpPr>
          <p:cNvPr id="8" name="Obdélník 7"/>
          <p:cNvSpPr/>
          <p:nvPr/>
        </p:nvSpPr>
        <p:spPr>
          <a:xfrm>
            <a:off x="652958" y="2267955"/>
            <a:ext cx="6096000" cy="923330"/>
          </a:xfrm>
          <a:prstGeom prst="rect">
            <a:avLst/>
          </a:prstGeom>
        </p:spPr>
        <p:txBody>
          <a:bodyPr>
            <a:spAutoFit/>
          </a:bodyPr>
          <a:lstStyle/>
          <a:p>
            <a:r>
              <a:rPr lang="cs-CZ" dirty="0">
                <a:solidFill>
                  <a:srgbClr val="FF0000"/>
                </a:solidFill>
              </a:rPr>
              <a:t>„</a:t>
            </a:r>
            <a:r>
              <a:rPr lang="en-GB" dirty="0" err="1">
                <a:solidFill>
                  <a:srgbClr val="FF0000"/>
                </a:solidFill>
              </a:rPr>
              <a:t>PlantBottle</a:t>
            </a:r>
            <a:r>
              <a:rPr lang="cs-CZ" dirty="0">
                <a:solidFill>
                  <a:srgbClr val="FF0000"/>
                </a:solidFill>
              </a:rPr>
              <a:t>“</a:t>
            </a:r>
            <a:r>
              <a:rPr lang="en-GB" dirty="0">
                <a:solidFill>
                  <a:srgbClr val="FF0000"/>
                </a:solidFill>
              </a:rPr>
              <a:t> </a:t>
            </a:r>
            <a:r>
              <a:rPr lang="en-GB" dirty="0" err="1">
                <a:solidFill>
                  <a:srgbClr val="FF0000"/>
                </a:solidFill>
              </a:rPr>
              <a:t>využívá</a:t>
            </a:r>
            <a:r>
              <a:rPr lang="en-GB" dirty="0">
                <a:solidFill>
                  <a:srgbClr val="FF0000"/>
                </a:solidFill>
              </a:rPr>
              <a:t> </a:t>
            </a:r>
            <a:r>
              <a:rPr lang="en-GB" dirty="0" err="1">
                <a:solidFill>
                  <a:srgbClr val="FF0000"/>
                </a:solidFill>
              </a:rPr>
              <a:t>patentovanou</a:t>
            </a:r>
            <a:r>
              <a:rPr lang="en-GB" dirty="0">
                <a:solidFill>
                  <a:srgbClr val="FF0000"/>
                </a:solidFill>
              </a:rPr>
              <a:t> </a:t>
            </a:r>
            <a:r>
              <a:rPr lang="en-GB" dirty="0" err="1">
                <a:solidFill>
                  <a:srgbClr val="FF0000"/>
                </a:solidFill>
              </a:rPr>
              <a:t>technologii</a:t>
            </a:r>
            <a:r>
              <a:rPr lang="en-GB" dirty="0">
                <a:solidFill>
                  <a:srgbClr val="FF0000"/>
                </a:solidFill>
              </a:rPr>
              <a:t>, </a:t>
            </a:r>
            <a:r>
              <a:rPr lang="en-GB" dirty="0" err="1">
                <a:solidFill>
                  <a:srgbClr val="FF0000"/>
                </a:solidFill>
              </a:rPr>
              <a:t>která</a:t>
            </a:r>
            <a:r>
              <a:rPr lang="en-GB" dirty="0">
                <a:solidFill>
                  <a:srgbClr val="FF0000"/>
                </a:solidFill>
              </a:rPr>
              <a:t> </a:t>
            </a:r>
            <a:r>
              <a:rPr lang="en-GB" dirty="0" err="1">
                <a:solidFill>
                  <a:srgbClr val="FF0000"/>
                </a:solidFill>
              </a:rPr>
              <a:t>převádí</a:t>
            </a:r>
            <a:r>
              <a:rPr lang="en-GB" dirty="0">
                <a:solidFill>
                  <a:srgbClr val="FF0000"/>
                </a:solidFill>
              </a:rPr>
              <a:t> </a:t>
            </a:r>
            <a:r>
              <a:rPr lang="en-GB" dirty="0" err="1">
                <a:solidFill>
                  <a:srgbClr val="FF0000"/>
                </a:solidFill>
              </a:rPr>
              <a:t>přírodní</a:t>
            </a:r>
            <a:r>
              <a:rPr lang="en-GB" dirty="0">
                <a:solidFill>
                  <a:srgbClr val="FF0000"/>
                </a:solidFill>
              </a:rPr>
              <a:t> </a:t>
            </a:r>
            <a:r>
              <a:rPr lang="en-GB" dirty="0" err="1">
                <a:solidFill>
                  <a:srgbClr val="FF0000"/>
                </a:solidFill>
              </a:rPr>
              <a:t>cukry</a:t>
            </a:r>
            <a:r>
              <a:rPr lang="en-GB" dirty="0">
                <a:solidFill>
                  <a:srgbClr val="FF0000"/>
                </a:solidFill>
              </a:rPr>
              <a:t> </a:t>
            </a:r>
            <a:r>
              <a:rPr lang="en-GB" dirty="0" err="1">
                <a:solidFill>
                  <a:srgbClr val="FF0000"/>
                </a:solidFill>
              </a:rPr>
              <a:t>nacházející</a:t>
            </a:r>
            <a:r>
              <a:rPr lang="en-GB" dirty="0">
                <a:solidFill>
                  <a:srgbClr val="FF0000"/>
                </a:solidFill>
              </a:rPr>
              <a:t> se v </a:t>
            </a:r>
            <a:r>
              <a:rPr lang="en-GB" dirty="0" err="1">
                <a:solidFill>
                  <a:srgbClr val="FF0000"/>
                </a:solidFill>
              </a:rPr>
              <a:t>rostlinách</a:t>
            </a:r>
            <a:r>
              <a:rPr lang="en-GB" dirty="0">
                <a:solidFill>
                  <a:srgbClr val="FF0000"/>
                </a:solidFill>
              </a:rPr>
              <a:t> do </a:t>
            </a:r>
            <a:r>
              <a:rPr lang="en-GB" dirty="0" err="1">
                <a:solidFill>
                  <a:srgbClr val="FF0000"/>
                </a:solidFill>
              </a:rPr>
              <a:t>složek</a:t>
            </a:r>
            <a:r>
              <a:rPr lang="en-GB" dirty="0">
                <a:solidFill>
                  <a:srgbClr val="FF0000"/>
                </a:solidFill>
              </a:rPr>
              <a:t> pro </a:t>
            </a:r>
            <a:r>
              <a:rPr lang="en-GB" dirty="0" err="1">
                <a:solidFill>
                  <a:srgbClr val="FF0000"/>
                </a:solidFill>
              </a:rPr>
              <a:t>výrobu</a:t>
            </a:r>
            <a:r>
              <a:rPr lang="en-GB" dirty="0">
                <a:solidFill>
                  <a:srgbClr val="FF0000"/>
                </a:solidFill>
              </a:rPr>
              <a:t> </a:t>
            </a:r>
            <a:r>
              <a:rPr lang="en-GB" dirty="0" err="1">
                <a:solidFill>
                  <a:srgbClr val="FF0000"/>
                </a:solidFill>
              </a:rPr>
              <a:t>plně</a:t>
            </a:r>
            <a:r>
              <a:rPr lang="en-GB" dirty="0">
                <a:solidFill>
                  <a:srgbClr val="FF0000"/>
                </a:solidFill>
              </a:rPr>
              <a:t> </a:t>
            </a:r>
            <a:r>
              <a:rPr lang="en-GB" dirty="0" err="1">
                <a:solidFill>
                  <a:srgbClr val="FF0000"/>
                </a:solidFill>
              </a:rPr>
              <a:t>recyklovatelných</a:t>
            </a:r>
            <a:r>
              <a:rPr lang="cs-CZ" dirty="0">
                <a:solidFill>
                  <a:srgbClr val="FF0000"/>
                </a:solidFill>
              </a:rPr>
              <a:t> </a:t>
            </a:r>
            <a:r>
              <a:rPr lang="en-GB" dirty="0">
                <a:solidFill>
                  <a:srgbClr val="FF0000"/>
                </a:solidFill>
              </a:rPr>
              <a:t>PET </a:t>
            </a:r>
            <a:r>
              <a:rPr lang="en-GB" dirty="0" err="1">
                <a:solidFill>
                  <a:srgbClr val="FF0000"/>
                </a:solidFill>
              </a:rPr>
              <a:t>lahví</a:t>
            </a:r>
            <a:r>
              <a:rPr lang="cs-CZ" dirty="0">
                <a:solidFill>
                  <a:srgbClr val="FF0000"/>
                </a:solidFill>
              </a:rPr>
              <a:t>.</a:t>
            </a:r>
            <a:endParaRPr lang="en-GB" dirty="0">
              <a:solidFill>
                <a:srgbClr val="FF0000"/>
              </a:solidFill>
            </a:endParaRPr>
          </a:p>
        </p:txBody>
      </p:sp>
    </p:spTree>
    <p:extLst>
      <p:ext uri="{BB962C8B-B14F-4D97-AF65-F5344CB8AC3E}">
        <p14:creationId xmlns:p14="http://schemas.microsoft.com/office/powerpoint/2010/main" val="380409176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1061326" y="6125627"/>
            <a:ext cx="8964488" cy="461665"/>
          </a:xfrm>
          <a:prstGeom prst="rect">
            <a:avLst/>
          </a:prstGeom>
        </p:spPr>
        <p:txBody>
          <a:bodyPr wrap="square">
            <a:spAutoFit/>
          </a:bodyPr>
          <a:lstStyle/>
          <a:p>
            <a:r>
              <a:rPr lang="cs-CZ" sz="1200" dirty="0" err="1"/>
              <a:t>Bioplastic</a:t>
            </a:r>
            <a:r>
              <a:rPr lang="cs-CZ" sz="1200" dirty="0"/>
              <a:t> AWARDS</a:t>
            </a:r>
          </a:p>
          <a:p>
            <a:r>
              <a:rPr lang="cs-CZ" sz="1200" dirty="0">
                <a:hlinkClick r:id="rId3"/>
              </a:rPr>
              <a:t>https://www.bioplasticsmagazine.com/en/events/bioplastics_award.php</a:t>
            </a:r>
            <a:endParaRPr lang="cs-CZ" sz="1200" dirty="0"/>
          </a:p>
        </p:txBody>
      </p:sp>
      <p:sp>
        <p:nvSpPr>
          <p:cNvPr id="3" name="Obdélník 2"/>
          <p:cNvSpPr/>
          <p:nvPr/>
        </p:nvSpPr>
        <p:spPr>
          <a:xfrm>
            <a:off x="2727239" y="353106"/>
            <a:ext cx="2015295" cy="369332"/>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r>
              <a:rPr lang="cs-CZ" b="1" dirty="0" err="1"/>
              <a:t>Bioplastic</a:t>
            </a:r>
            <a:r>
              <a:rPr lang="cs-CZ" b="1" dirty="0"/>
              <a:t> AWARDS</a:t>
            </a:r>
          </a:p>
        </p:txBody>
      </p:sp>
      <p:sp>
        <p:nvSpPr>
          <p:cNvPr id="4" name="Rectangle 2"/>
          <p:cNvSpPr>
            <a:spLocks noChangeArrowheads="1"/>
          </p:cNvSpPr>
          <p:nvPr/>
        </p:nvSpPr>
        <p:spPr bwMode="auto">
          <a:xfrm>
            <a:off x="664815" y="1030235"/>
            <a:ext cx="307007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cs-CZ" altLang="cs-CZ" b="1" dirty="0">
                <a:solidFill>
                  <a:srgbClr val="FF0000"/>
                </a:solidFill>
                <a:latin typeface="Arial" pitchFamily="34" charset="0"/>
                <a:cs typeface="Arial" pitchFamily="34" charset="0"/>
              </a:rPr>
              <a:t>První </a:t>
            </a:r>
            <a:r>
              <a:rPr lang="en-US" altLang="cs-CZ" b="1" dirty="0">
                <a:solidFill>
                  <a:srgbClr val="FF0000"/>
                </a:solidFill>
                <a:latin typeface="Arial" pitchFamily="34" charset="0"/>
                <a:ea typeface="Times New Roman" pitchFamily="18" charset="0"/>
                <a:cs typeface="Arial" pitchFamily="34" charset="0"/>
              </a:rPr>
              <a:t>100% Bio-PET </a:t>
            </a:r>
            <a:r>
              <a:rPr lang="cs-CZ" altLang="cs-CZ" b="1" dirty="0">
                <a:solidFill>
                  <a:srgbClr val="FF0000"/>
                </a:solidFill>
                <a:latin typeface="Arial" pitchFamily="34" charset="0"/>
                <a:ea typeface="Times New Roman" pitchFamily="18" charset="0"/>
                <a:cs typeface="Arial" pitchFamily="34" charset="0"/>
              </a:rPr>
              <a:t>tričko</a:t>
            </a:r>
            <a:endParaRPr lang="en-US" altLang="cs-CZ" b="1" dirty="0">
              <a:solidFill>
                <a:srgbClr val="FF0000"/>
              </a:solidFill>
              <a:latin typeface="Arial" pitchFamily="34" charset="0"/>
              <a:cs typeface="Arial" pitchFamily="34" charset="0"/>
            </a:endParaRPr>
          </a:p>
        </p:txBody>
      </p:sp>
      <p:pic>
        <p:nvPicPr>
          <p:cNvPr id="1025" name="Obrázek 8" descr="FEN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4284" y="353106"/>
            <a:ext cx="2545698" cy="3021442"/>
          </a:xfrm>
          <a:prstGeom prst="rect">
            <a:avLst/>
          </a:prstGeom>
          <a:noFill/>
          <a:extLst>
            <a:ext uri="{909E8E84-426E-40DD-AFC4-6F175D3DCCD1}">
              <a14:hiddenFill xmlns:a14="http://schemas.microsoft.com/office/drawing/2010/main">
                <a:solidFill>
                  <a:srgbClr val="FFFFFF"/>
                </a:solidFill>
              </a14:hiddenFill>
            </a:ext>
          </a:extLst>
        </p:spPr>
      </p:pic>
      <p:sp>
        <p:nvSpPr>
          <p:cNvPr id="7" name="Obdélník 6"/>
          <p:cNvSpPr/>
          <p:nvPr/>
        </p:nvSpPr>
        <p:spPr>
          <a:xfrm>
            <a:off x="2389194" y="2664091"/>
            <a:ext cx="4572000" cy="646331"/>
          </a:xfrm>
          <a:prstGeom prst="rect">
            <a:avLst/>
          </a:prstGeom>
        </p:spPr>
        <p:txBody>
          <a:bodyPr>
            <a:spAutoFit/>
          </a:bodyPr>
          <a:lstStyle/>
          <a:p>
            <a:r>
              <a:rPr lang="cs-CZ" b="1" dirty="0">
                <a:solidFill>
                  <a:srgbClr val="FF0000"/>
                </a:solidFill>
              </a:rPr>
              <a:t> Obal na cukrovinku vyrobený z bramborových </a:t>
            </a:r>
            <a:r>
              <a:rPr lang="cs-CZ" b="1" dirty="0" err="1">
                <a:solidFill>
                  <a:srgbClr val="FF0000"/>
                </a:solidFill>
              </a:rPr>
              <a:t>šlupek</a:t>
            </a:r>
            <a:endParaRPr lang="cs-CZ" b="1" dirty="0">
              <a:solidFill>
                <a:srgbClr val="FF0000"/>
              </a:solidFill>
            </a:endParaRPr>
          </a:p>
        </p:txBody>
      </p:sp>
      <p:pic>
        <p:nvPicPr>
          <p:cNvPr id="10" name="Obrázek 9" descr="Rodenburg"/>
          <p:cNvPicPr/>
          <p:nvPr/>
        </p:nvPicPr>
        <p:blipFill>
          <a:blip r:embed="rId5">
            <a:extLst>
              <a:ext uri="{28A0092B-C50C-407E-A947-70E740481C1C}">
                <a14:useLocalDpi xmlns:a14="http://schemas.microsoft.com/office/drawing/2010/main" val="0"/>
              </a:ext>
            </a:extLst>
          </a:blip>
          <a:srcRect/>
          <a:stretch>
            <a:fillRect/>
          </a:stretch>
        </p:blipFill>
        <p:spPr bwMode="auto">
          <a:xfrm>
            <a:off x="579080" y="2474813"/>
            <a:ext cx="1440160" cy="1008112"/>
          </a:xfrm>
          <a:prstGeom prst="rect">
            <a:avLst/>
          </a:prstGeom>
          <a:noFill/>
          <a:ln>
            <a:noFill/>
          </a:ln>
        </p:spPr>
      </p:pic>
      <p:sp>
        <p:nvSpPr>
          <p:cNvPr id="9" name="Obdélník 8"/>
          <p:cNvSpPr/>
          <p:nvPr/>
        </p:nvSpPr>
        <p:spPr>
          <a:xfrm>
            <a:off x="579080" y="1481239"/>
            <a:ext cx="6605250" cy="646331"/>
          </a:xfrm>
          <a:prstGeom prst="rect">
            <a:avLst/>
          </a:prstGeom>
        </p:spPr>
        <p:txBody>
          <a:bodyPr wrap="square">
            <a:spAutoFit/>
          </a:bodyPr>
          <a:lstStyle/>
          <a:p>
            <a:r>
              <a:rPr lang="cs-CZ" dirty="0" err="1"/>
              <a:t>N</a:t>
            </a:r>
            <a:r>
              <a:rPr lang="en-GB" dirty="0"/>
              <a:t>a </a:t>
            </a:r>
            <a:r>
              <a:rPr lang="en-GB" dirty="0" err="1"/>
              <a:t>Tchaj-wanu</a:t>
            </a:r>
            <a:r>
              <a:rPr lang="en-GB" dirty="0"/>
              <a:t> </a:t>
            </a:r>
            <a:r>
              <a:rPr lang="cs-CZ" dirty="0"/>
              <a:t> v roce </a:t>
            </a:r>
            <a:r>
              <a:rPr lang="en-GB" dirty="0"/>
              <a:t>2016 </a:t>
            </a:r>
            <a:r>
              <a:rPr lang="cs-CZ" dirty="0"/>
              <a:t>vyrobili </a:t>
            </a:r>
            <a:r>
              <a:rPr lang="en-GB" dirty="0" err="1"/>
              <a:t>první</a:t>
            </a:r>
            <a:r>
              <a:rPr lang="en-GB" dirty="0"/>
              <a:t> 100% bio-</a:t>
            </a:r>
            <a:r>
              <a:rPr lang="en-GB" dirty="0" err="1"/>
              <a:t>polyesterov</a:t>
            </a:r>
            <a:r>
              <a:rPr lang="cs-CZ" dirty="0"/>
              <a:t>é</a:t>
            </a:r>
            <a:r>
              <a:rPr lang="en-GB" dirty="0"/>
              <a:t> </a:t>
            </a:r>
            <a:r>
              <a:rPr lang="cs-CZ" dirty="0"/>
              <a:t>tričko </a:t>
            </a:r>
            <a:r>
              <a:rPr lang="en-GB" dirty="0" err="1"/>
              <a:t>vyroben</a:t>
            </a:r>
            <a:r>
              <a:rPr lang="cs-CZ" dirty="0"/>
              <a:t>é</a:t>
            </a:r>
            <a:r>
              <a:rPr lang="en-GB" dirty="0"/>
              <a:t> </a:t>
            </a:r>
            <a:r>
              <a:rPr lang="en-GB" dirty="0" err="1"/>
              <a:t>výhradně</a:t>
            </a:r>
            <a:r>
              <a:rPr lang="en-GB" dirty="0"/>
              <a:t> z </a:t>
            </a:r>
            <a:r>
              <a:rPr lang="en-GB" dirty="0" err="1"/>
              <a:t>obnovitelných</a:t>
            </a:r>
            <a:r>
              <a:rPr lang="en-GB" dirty="0"/>
              <a:t> </a:t>
            </a:r>
            <a:r>
              <a:rPr lang="en-GB" dirty="0" err="1"/>
              <a:t>surovin</a:t>
            </a:r>
            <a:endParaRPr lang="en-GB" dirty="0"/>
          </a:p>
        </p:txBody>
      </p:sp>
      <p:sp>
        <p:nvSpPr>
          <p:cNvPr id="6" name="Obdélník 5"/>
          <p:cNvSpPr/>
          <p:nvPr/>
        </p:nvSpPr>
        <p:spPr>
          <a:xfrm>
            <a:off x="903248" y="4046794"/>
            <a:ext cx="7888981" cy="2031325"/>
          </a:xfrm>
          <a:prstGeom prst="rect">
            <a:avLst/>
          </a:prstGeom>
        </p:spPr>
        <p:txBody>
          <a:bodyPr wrap="square">
            <a:spAutoFit/>
          </a:bodyPr>
          <a:lstStyle/>
          <a:p>
            <a:r>
              <a:rPr lang="en-GB" b="1" dirty="0" err="1">
                <a:solidFill>
                  <a:srgbClr val="FF0000"/>
                </a:solidFill>
              </a:rPr>
              <a:t>Technische</a:t>
            </a:r>
            <a:r>
              <a:rPr lang="en-GB" b="1" dirty="0">
                <a:solidFill>
                  <a:srgbClr val="FF0000"/>
                </a:solidFill>
              </a:rPr>
              <a:t> </a:t>
            </a:r>
            <a:r>
              <a:rPr lang="en-GB" b="1" dirty="0" err="1">
                <a:solidFill>
                  <a:srgbClr val="FF0000"/>
                </a:solidFill>
              </a:rPr>
              <a:t>Universiteit</a:t>
            </a:r>
            <a:r>
              <a:rPr lang="en-GB" b="1" dirty="0">
                <a:solidFill>
                  <a:srgbClr val="FF0000"/>
                </a:solidFill>
              </a:rPr>
              <a:t> Eindhoven (The Netherlands): The world’s first </a:t>
            </a:r>
            <a:r>
              <a:rPr lang="en-GB" b="1" dirty="0" err="1">
                <a:solidFill>
                  <a:srgbClr val="FF0000"/>
                </a:solidFill>
              </a:rPr>
              <a:t>biobased</a:t>
            </a:r>
            <a:r>
              <a:rPr lang="en-GB" b="1" dirty="0">
                <a:solidFill>
                  <a:srgbClr val="FF0000"/>
                </a:solidFill>
              </a:rPr>
              <a:t> circular car</a:t>
            </a:r>
          </a:p>
          <a:p>
            <a:r>
              <a:rPr lang="cs-CZ" dirty="0"/>
              <a:t>J</a:t>
            </a:r>
            <a:r>
              <a:rPr lang="en-GB" dirty="0"/>
              <a:t>e to </a:t>
            </a:r>
            <a:r>
              <a:rPr lang="en-GB" dirty="0" err="1"/>
              <a:t>poprvé</a:t>
            </a:r>
            <a:r>
              <a:rPr lang="en-GB" dirty="0"/>
              <a:t>, co </a:t>
            </a:r>
            <a:r>
              <a:rPr lang="en-GB" dirty="0" err="1"/>
              <a:t>automobilové</a:t>
            </a:r>
            <a:r>
              <a:rPr lang="en-GB" dirty="0"/>
              <a:t> </a:t>
            </a:r>
            <a:r>
              <a:rPr lang="en-GB" dirty="0" err="1"/>
              <a:t>podvozek</a:t>
            </a:r>
            <a:r>
              <a:rPr lang="en-GB" dirty="0"/>
              <a:t> a </a:t>
            </a:r>
            <a:r>
              <a:rPr lang="en-GB" dirty="0" err="1"/>
              <a:t>veškerá</a:t>
            </a:r>
            <a:r>
              <a:rPr lang="en-GB" dirty="0"/>
              <a:t> </a:t>
            </a:r>
            <a:r>
              <a:rPr lang="en-GB" dirty="0" err="1"/>
              <a:t>karoserie</a:t>
            </a:r>
            <a:r>
              <a:rPr lang="en-GB" dirty="0"/>
              <a:t> </a:t>
            </a:r>
            <a:r>
              <a:rPr lang="en-GB" dirty="0" err="1"/>
              <a:t>byly</a:t>
            </a:r>
            <a:r>
              <a:rPr lang="en-GB" dirty="0"/>
              <a:t> </a:t>
            </a:r>
            <a:r>
              <a:rPr lang="en-GB" dirty="0" err="1"/>
              <a:t>vyrobeny</a:t>
            </a:r>
            <a:r>
              <a:rPr lang="en-GB" dirty="0"/>
              <a:t> z </a:t>
            </a:r>
            <a:r>
              <a:rPr lang="en-GB" dirty="0" err="1"/>
              <a:t>přírodních</a:t>
            </a:r>
            <a:r>
              <a:rPr lang="en-GB" dirty="0"/>
              <a:t> a </a:t>
            </a:r>
            <a:r>
              <a:rPr lang="en-GB" dirty="0" err="1"/>
              <a:t>biologických</a:t>
            </a:r>
            <a:r>
              <a:rPr lang="en-GB" dirty="0"/>
              <a:t> </a:t>
            </a:r>
            <a:r>
              <a:rPr lang="en-GB" dirty="0" err="1"/>
              <a:t>materiálů</a:t>
            </a:r>
            <a:r>
              <a:rPr lang="en-GB" dirty="0"/>
              <a:t> - pro </a:t>
            </a:r>
            <a:r>
              <a:rPr lang="en-GB" dirty="0" err="1"/>
              <a:t>konstrukční</a:t>
            </a:r>
            <a:r>
              <a:rPr lang="en-GB" dirty="0"/>
              <a:t> </a:t>
            </a:r>
            <a:r>
              <a:rPr lang="en-GB" dirty="0" err="1"/>
              <a:t>části</a:t>
            </a:r>
            <a:r>
              <a:rPr lang="en-GB" dirty="0"/>
              <a:t> </a:t>
            </a:r>
            <a:r>
              <a:rPr lang="en-GB" dirty="0" err="1"/>
              <a:t>vozu</a:t>
            </a:r>
            <a:r>
              <a:rPr lang="en-GB" dirty="0"/>
              <a:t> </a:t>
            </a:r>
            <a:r>
              <a:rPr lang="en-GB" dirty="0" err="1"/>
              <a:t>nebyly</a:t>
            </a:r>
            <a:r>
              <a:rPr lang="en-GB" dirty="0"/>
              <a:t> </a:t>
            </a:r>
            <a:r>
              <a:rPr lang="en-GB" dirty="0" err="1"/>
              <a:t>použity</a:t>
            </a:r>
            <a:r>
              <a:rPr lang="en-GB" dirty="0"/>
              <a:t> </a:t>
            </a:r>
            <a:r>
              <a:rPr lang="en-GB" dirty="0" err="1"/>
              <a:t>žádné</a:t>
            </a:r>
            <a:r>
              <a:rPr lang="en-GB" dirty="0"/>
              <a:t> </a:t>
            </a:r>
            <a:r>
              <a:rPr lang="en-GB" dirty="0" err="1"/>
              <a:t>kovové</a:t>
            </a:r>
            <a:r>
              <a:rPr lang="en-GB" dirty="0"/>
              <a:t> </a:t>
            </a:r>
            <a:r>
              <a:rPr lang="en-GB" dirty="0" err="1"/>
              <a:t>nebo</a:t>
            </a:r>
            <a:r>
              <a:rPr lang="en-GB" dirty="0"/>
              <a:t> </a:t>
            </a:r>
            <a:r>
              <a:rPr lang="en-GB" dirty="0" err="1"/>
              <a:t>tradiční</a:t>
            </a:r>
            <a:r>
              <a:rPr lang="en-GB" dirty="0"/>
              <a:t> </a:t>
            </a:r>
            <a:r>
              <a:rPr lang="en-GB" dirty="0" err="1"/>
              <a:t>plasty</a:t>
            </a:r>
            <a:r>
              <a:rPr lang="en-GB" dirty="0"/>
              <a:t>. </a:t>
            </a:r>
            <a:r>
              <a:rPr lang="en-GB" dirty="0" err="1"/>
              <a:t>Díly</a:t>
            </a:r>
            <a:r>
              <a:rPr lang="en-GB" dirty="0"/>
              <a:t> </a:t>
            </a:r>
            <a:r>
              <a:rPr lang="en-GB" dirty="0" err="1"/>
              <a:t>jsou</a:t>
            </a:r>
            <a:r>
              <a:rPr lang="en-GB" dirty="0"/>
              <a:t> </a:t>
            </a:r>
            <a:r>
              <a:rPr lang="en-GB" dirty="0" err="1"/>
              <a:t>tvořeny</a:t>
            </a:r>
            <a:r>
              <a:rPr lang="en-GB" dirty="0"/>
              <a:t> </a:t>
            </a:r>
            <a:r>
              <a:rPr lang="en-GB" dirty="0" err="1"/>
              <a:t>lehkými</a:t>
            </a:r>
            <a:r>
              <a:rPr lang="en-GB" dirty="0"/>
              <a:t> a </a:t>
            </a:r>
            <a:r>
              <a:rPr lang="en-GB" dirty="0" err="1"/>
              <a:t>silnými</a:t>
            </a:r>
            <a:r>
              <a:rPr lang="en-GB" dirty="0"/>
              <a:t> </a:t>
            </a:r>
            <a:r>
              <a:rPr lang="en-GB" dirty="0" err="1"/>
              <a:t>sendvičovými</a:t>
            </a:r>
            <a:r>
              <a:rPr lang="en-GB" dirty="0"/>
              <a:t> </a:t>
            </a:r>
            <a:r>
              <a:rPr lang="en-GB" dirty="0" err="1"/>
              <a:t>panely</a:t>
            </a:r>
            <a:r>
              <a:rPr lang="en-GB" dirty="0"/>
              <a:t> </a:t>
            </a:r>
            <a:r>
              <a:rPr lang="en-GB" dirty="0" err="1"/>
              <a:t>na</a:t>
            </a:r>
            <a:r>
              <a:rPr lang="en-GB" dirty="0"/>
              <a:t> </a:t>
            </a:r>
            <a:r>
              <a:rPr lang="en-GB" dirty="0" err="1"/>
              <a:t>bázi</a:t>
            </a:r>
            <a:r>
              <a:rPr lang="en-GB" dirty="0"/>
              <a:t> </a:t>
            </a:r>
            <a:r>
              <a:rPr lang="en-GB" dirty="0" err="1"/>
              <a:t>přírodního</a:t>
            </a:r>
            <a:r>
              <a:rPr lang="en-GB" dirty="0"/>
              <a:t> </a:t>
            </a:r>
            <a:r>
              <a:rPr lang="en-GB" dirty="0" err="1"/>
              <a:t>vlákna</a:t>
            </a:r>
            <a:r>
              <a:rPr lang="en-GB" dirty="0"/>
              <a:t> a </a:t>
            </a:r>
            <a:r>
              <a:rPr lang="en-GB" dirty="0" err="1"/>
              <a:t>LuminyR</a:t>
            </a:r>
            <a:r>
              <a:rPr lang="en-GB" dirty="0"/>
              <a:t> PLA </a:t>
            </a:r>
            <a:r>
              <a:rPr lang="en-GB" dirty="0" err="1"/>
              <a:t>dodávaného</a:t>
            </a:r>
            <a:r>
              <a:rPr lang="en-GB" dirty="0"/>
              <a:t> </a:t>
            </a:r>
            <a:r>
              <a:rPr lang="en-GB" dirty="0" err="1"/>
              <a:t>společností</a:t>
            </a:r>
            <a:r>
              <a:rPr lang="en-GB" dirty="0"/>
              <a:t> Total </a:t>
            </a:r>
            <a:r>
              <a:rPr lang="en-GB" dirty="0" err="1"/>
              <a:t>Corbion</a:t>
            </a:r>
            <a:r>
              <a:rPr lang="en-GB" dirty="0"/>
              <a:t> PLA.</a:t>
            </a:r>
          </a:p>
        </p:txBody>
      </p:sp>
      <p:pic>
        <p:nvPicPr>
          <p:cNvPr id="8" name="Obrázek 7"/>
          <p:cNvPicPr>
            <a:picLocks noChangeAspect="1"/>
          </p:cNvPicPr>
          <p:nvPr/>
        </p:nvPicPr>
        <p:blipFill>
          <a:blip r:embed="rId6"/>
          <a:stretch>
            <a:fillRect/>
          </a:stretch>
        </p:blipFill>
        <p:spPr>
          <a:xfrm>
            <a:off x="8634151" y="4502789"/>
            <a:ext cx="3557849" cy="2250634"/>
          </a:xfrm>
          <a:prstGeom prst="rect">
            <a:avLst/>
          </a:prstGeom>
        </p:spPr>
      </p:pic>
    </p:spTree>
    <p:extLst>
      <p:ext uri="{BB962C8B-B14F-4D97-AF65-F5344CB8AC3E}">
        <p14:creationId xmlns:p14="http://schemas.microsoft.com/office/powerpoint/2010/main" val="19612937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ovéPole 1"/>
          <p:cNvSpPr txBox="1"/>
          <p:nvPr/>
        </p:nvSpPr>
        <p:spPr>
          <a:xfrm>
            <a:off x="612775" y="1175677"/>
            <a:ext cx="10219764" cy="6986528"/>
          </a:xfrm>
          <a:prstGeom prst="rect">
            <a:avLst/>
          </a:prstGeom>
          <a:noFill/>
        </p:spPr>
        <p:txBody>
          <a:bodyPr wrap="square" rtlCol="0">
            <a:spAutoFit/>
          </a:bodyPr>
          <a:lstStyle/>
          <a:p>
            <a:endParaRPr lang="cs-CZ" sz="2800" b="1" dirty="0" smtClean="0"/>
          </a:p>
          <a:p>
            <a:r>
              <a:rPr lang="cs-CZ" sz="2800" b="1" dirty="0" smtClean="0"/>
              <a:t> Kdy??? </a:t>
            </a:r>
          </a:p>
          <a:p>
            <a:r>
              <a:rPr lang="cs-CZ" sz="2800" b="1" dirty="0" smtClean="0"/>
              <a:t>Rok </a:t>
            </a:r>
            <a:r>
              <a:rPr lang="cs-CZ" sz="2800" b="1" dirty="0"/>
              <a:t>2012- </a:t>
            </a:r>
            <a:r>
              <a:rPr lang="cs-CZ" sz="2800" b="1" dirty="0" err="1"/>
              <a:t>Bioeko</a:t>
            </a:r>
            <a:r>
              <a:rPr lang="cs-CZ" sz="2800" b="1" dirty="0"/>
              <a:t> strategie EU i USA </a:t>
            </a:r>
            <a:endParaRPr lang="en-GB" sz="2800" b="1" dirty="0"/>
          </a:p>
          <a:p>
            <a:endParaRPr lang="cs-CZ" sz="2800" b="1" dirty="0" smtClean="0"/>
          </a:p>
          <a:p>
            <a:endParaRPr lang="cs-CZ" sz="2800" b="1" dirty="0"/>
          </a:p>
          <a:p>
            <a:r>
              <a:rPr lang="cs-CZ" sz="2800" b="1" dirty="0" smtClean="0"/>
              <a:t> PROČ? </a:t>
            </a:r>
          </a:p>
          <a:p>
            <a:endParaRPr lang="cs-CZ" sz="2800" b="1" dirty="0"/>
          </a:p>
          <a:p>
            <a:r>
              <a:rPr lang="cs-CZ" sz="2800" b="1" dirty="0" smtClean="0"/>
              <a:t>Potřeba nahradit fosilní paliva a ropu  něčím jiným - hledání jiných zdrojů nejen pro energetiku, ale pro ekonomiku obecně.</a:t>
            </a:r>
          </a:p>
          <a:p>
            <a:endParaRPr lang="cs-CZ" sz="2800" b="1" dirty="0" smtClean="0"/>
          </a:p>
          <a:p>
            <a:r>
              <a:rPr lang="cs-CZ" sz="2800" b="1" dirty="0" err="1" smtClean="0"/>
              <a:t>strategicko</a:t>
            </a:r>
            <a:r>
              <a:rPr lang="cs-CZ" sz="2800" b="1" dirty="0" smtClean="0"/>
              <a:t> politický cíl - nezávislost na producentech ropy</a:t>
            </a:r>
          </a:p>
          <a:p>
            <a:r>
              <a:rPr lang="cs-CZ" sz="2800" b="1" dirty="0" smtClean="0"/>
              <a:t>                  environmentální cíl - klimatická změna snížení emisí C02</a:t>
            </a:r>
          </a:p>
          <a:p>
            <a:endParaRPr lang="cs-CZ" sz="2800" b="1" dirty="0"/>
          </a:p>
          <a:p>
            <a:endParaRPr lang="cs-CZ" sz="2800" b="1" dirty="0" smtClean="0"/>
          </a:p>
          <a:p>
            <a:endParaRPr lang="cs-CZ" sz="2800" b="1" dirty="0" smtClean="0"/>
          </a:p>
          <a:p>
            <a:endParaRPr lang="en-GB" sz="2800" b="1" dirty="0"/>
          </a:p>
        </p:txBody>
      </p:sp>
      <p:sp>
        <p:nvSpPr>
          <p:cNvPr id="4" name="AutoShape 2" descr="Image result for udržitelný rozvoj obráze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7" name="AutoShape 4" descr="Image result for udržitelný rozvoj obráze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 name="TextovéPole 2"/>
          <p:cNvSpPr txBox="1"/>
          <p:nvPr/>
        </p:nvSpPr>
        <p:spPr>
          <a:xfrm>
            <a:off x="914400" y="471050"/>
            <a:ext cx="9113970" cy="584775"/>
          </a:xfrm>
          <a:prstGeom prst="rect">
            <a:avLst/>
          </a:prstGeom>
          <a:noFill/>
        </p:spPr>
        <p:txBody>
          <a:bodyPr wrap="none" rtlCol="0">
            <a:spAutoFit/>
          </a:bodyPr>
          <a:lstStyle/>
          <a:p>
            <a:r>
              <a:rPr lang="cs-CZ" sz="3200" b="1" dirty="0" smtClean="0"/>
              <a:t>KDY A PROČ SE OBJEVILA NA SCÉNĚ BIOEKONOMIKA</a:t>
            </a:r>
          </a:p>
        </p:txBody>
      </p:sp>
    </p:spTree>
    <p:extLst>
      <p:ext uri="{BB962C8B-B14F-4D97-AF65-F5344CB8AC3E}">
        <p14:creationId xmlns:p14="http://schemas.microsoft.com/office/powerpoint/2010/main" val="410524102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77968" y="1540203"/>
            <a:ext cx="10434918" cy="2169825"/>
          </a:xfrm>
          <a:prstGeom prst="rect">
            <a:avLst/>
          </a:prstGeom>
        </p:spPr>
        <p:txBody>
          <a:bodyPr wrap="square">
            <a:spAutoFit/>
          </a:bodyPr>
          <a:lstStyle/>
          <a:p>
            <a:pPr marL="800100" marR="800100" fontAlgn="base">
              <a:lnSpc>
                <a:spcPts val="4200"/>
              </a:lnSpc>
              <a:spcAft>
                <a:spcPts val="1800"/>
              </a:spcAft>
            </a:pPr>
            <a:r>
              <a:rPr lang="en-GB" b="1" kern="1800" dirty="0" err="1">
                <a:solidFill>
                  <a:srgbClr val="05171F"/>
                </a:solidFill>
                <a:latin typeface="Arial" panose="020B0604020202020204" pitchFamily="34" charset="0"/>
                <a:ea typeface="Times New Roman" panose="02020603050405020304" pitchFamily="18" charset="0"/>
                <a:cs typeface="Times New Roman" panose="02020603050405020304" pitchFamily="18" charset="0"/>
              </a:rPr>
              <a:t>Automobilky</a:t>
            </a:r>
            <a:r>
              <a:rPr lang="en-GB" b="1" kern="1800" dirty="0">
                <a:solidFill>
                  <a:srgbClr val="05171F"/>
                </a:solidFill>
                <a:latin typeface="Arial" panose="020B0604020202020204" pitchFamily="34" charset="0"/>
                <a:ea typeface="Times New Roman" panose="02020603050405020304" pitchFamily="18" charset="0"/>
                <a:cs typeface="Times New Roman" panose="02020603050405020304" pitchFamily="18" charset="0"/>
              </a:rPr>
              <a:t> </a:t>
            </a:r>
            <a:r>
              <a:rPr lang="en-GB" b="1" kern="1800" dirty="0" err="1">
                <a:solidFill>
                  <a:srgbClr val="05171F"/>
                </a:solidFill>
                <a:latin typeface="Arial" panose="020B0604020202020204" pitchFamily="34" charset="0"/>
                <a:ea typeface="Times New Roman" panose="02020603050405020304" pitchFamily="18" charset="0"/>
                <a:cs typeface="Times New Roman" panose="02020603050405020304" pitchFamily="18" charset="0"/>
              </a:rPr>
              <a:t>vyrábí</a:t>
            </a:r>
            <a:r>
              <a:rPr lang="en-GB" b="1" kern="1800" dirty="0">
                <a:solidFill>
                  <a:srgbClr val="05171F"/>
                </a:solidFill>
                <a:latin typeface="Arial" panose="020B0604020202020204" pitchFamily="34" charset="0"/>
                <a:ea typeface="Times New Roman" panose="02020603050405020304" pitchFamily="18" charset="0"/>
                <a:cs typeface="Times New Roman" panose="02020603050405020304" pitchFamily="18" charset="0"/>
              </a:rPr>
              <a:t> </a:t>
            </a:r>
            <a:r>
              <a:rPr lang="en-GB" b="1" kern="1800" dirty="0" err="1">
                <a:solidFill>
                  <a:srgbClr val="05171F"/>
                </a:solidFill>
                <a:latin typeface="Arial" panose="020B0604020202020204" pitchFamily="34" charset="0"/>
                <a:ea typeface="Times New Roman" panose="02020603050405020304" pitchFamily="18" charset="0"/>
                <a:cs typeface="Times New Roman" panose="02020603050405020304" pitchFamily="18" charset="0"/>
              </a:rPr>
              <a:t>interiéry</a:t>
            </a:r>
            <a:r>
              <a:rPr lang="en-GB" b="1" kern="1800" dirty="0">
                <a:solidFill>
                  <a:srgbClr val="05171F"/>
                </a:solidFill>
                <a:latin typeface="Arial" panose="020B0604020202020204" pitchFamily="34" charset="0"/>
                <a:ea typeface="Times New Roman" panose="02020603050405020304" pitchFamily="18" charset="0"/>
                <a:cs typeface="Times New Roman" panose="02020603050405020304" pitchFamily="18" charset="0"/>
              </a:rPr>
              <a:t> </a:t>
            </a:r>
            <a:r>
              <a:rPr lang="en-GB" b="1" kern="1800" dirty="0" err="1">
                <a:solidFill>
                  <a:srgbClr val="05171F"/>
                </a:solidFill>
                <a:latin typeface="Arial" panose="020B0604020202020204" pitchFamily="34" charset="0"/>
                <a:ea typeface="Times New Roman" panose="02020603050405020304" pitchFamily="18" charset="0"/>
                <a:cs typeface="Times New Roman" panose="02020603050405020304" pitchFamily="18" charset="0"/>
              </a:rPr>
              <a:t>i</a:t>
            </a:r>
            <a:r>
              <a:rPr lang="en-GB" b="1" kern="1800" dirty="0">
                <a:solidFill>
                  <a:srgbClr val="05171F"/>
                </a:solidFill>
                <a:latin typeface="Arial" panose="020B0604020202020204" pitchFamily="34" charset="0"/>
                <a:ea typeface="Times New Roman" panose="02020603050405020304" pitchFamily="18" charset="0"/>
                <a:cs typeface="Times New Roman" panose="02020603050405020304" pitchFamily="18" charset="0"/>
              </a:rPr>
              <a:t> </a:t>
            </a:r>
            <a:r>
              <a:rPr lang="en-GB" b="1" kern="1800" dirty="0" err="1">
                <a:solidFill>
                  <a:srgbClr val="05171F"/>
                </a:solidFill>
                <a:latin typeface="Arial" panose="020B0604020202020204" pitchFamily="34" charset="0"/>
                <a:ea typeface="Times New Roman" panose="02020603050405020304" pitchFamily="18" charset="0"/>
                <a:cs typeface="Times New Roman" panose="02020603050405020304" pitchFamily="18" charset="0"/>
              </a:rPr>
              <a:t>karoserie</a:t>
            </a:r>
            <a:r>
              <a:rPr lang="en-GB" b="1" kern="1800" dirty="0">
                <a:solidFill>
                  <a:srgbClr val="05171F"/>
                </a:solidFill>
                <a:latin typeface="Arial" panose="020B0604020202020204" pitchFamily="34" charset="0"/>
                <a:ea typeface="Times New Roman" panose="02020603050405020304" pitchFamily="18" charset="0"/>
                <a:cs typeface="Times New Roman" panose="02020603050405020304" pitchFamily="18" charset="0"/>
              </a:rPr>
              <a:t> z </a:t>
            </a:r>
            <a:r>
              <a:rPr lang="en-GB" b="1" kern="1800" dirty="0" err="1">
                <a:solidFill>
                  <a:srgbClr val="05171F"/>
                </a:solidFill>
                <a:latin typeface="Arial" panose="020B0604020202020204" pitchFamily="34" charset="0"/>
                <a:ea typeface="Times New Roman" panose="02020603050405020304" pitchFamily="18" charset="0"/>
                <a:cs typeface="Times New Roman" panose="02020603050405020304" pitchFamily="18" charset="0"/>
              </a:rPr>
              <a:t>odpadků</a:t>
            </a:r>
            <a:r>
              <a:rPr lang="en-GB" b="1" kern="1800" dirty="0" smtClean="0">
                <a:solidFill>
                  <a:srgbClr val="05171F"/>
                </a:solidFill>
                <a:latin typeface="Arial" panose="020B0604020202020204" pitchFamily="34" charset="0"/>
                <a:ea typeface="Times New Roman" panose="02020603050405020304" pitchFamily="18" charset="0"/>
                <a:cs typeface="Times New Roman" panose="02020603050405020304" pitchFamily="18" charset="0"/>
              </a:rPr>
              <a:t>.</a:t>
            </a:r>
            <a:endParaRPr lang="cs-CZ" b="1" kern="1800" dirty="0" smtClean="0">
              <a:solidFill>
                <a:srgbClr val="05171F"/>
              </a:solidFill>
              <a:latin typeface="Arial" panose="020B0604020202020204" pitchFamily="34" charset="0"/>
              <a:ea typeface="Times New Roman" panose="02020603050405020304" pitchFamily="18" charset="0"/>
              <a:cs typeface="Times New Roman" panose="02020603050405020304" pitchFamily="18" charset="0"/>
            </a:endParaRPr>
          </a:p>
          <a:p>
            <a:pPr marL="800100" marR="800100" fontAlgn="base">
              <a:lnSpc>
                <a:spcPts val="4200"/>
              </a:lnSpc>
              <a:spcAft>
                <a:spcPts val="1800"/>
              </a:spcAft>
            </a:pPr>
            <a:r>
              <a:rPr lang="cs-CZ" b="1" kern="1800" dirty="0" smtClean="0">
                <a:solidFill>
                  <a:srgbClr val="05171F"/>
                </a:solidFill>
                <a:latin typeface="Arial" panose="020B0604020202020204" pitchFamily="34" charset="0"/>
                <a:ea typeface="Times New Roman" panose="02020603050405020304" pitchFamily="18" charset="0"/>
                <a:cs typeface="Times New Roman" panose="02020603050405020304" pitchFamily="18" charset="0"/>
              </a:rPr>
              <a:t>BIO PORSCHE</a:t>
            </a:r>
            <a:endParaRPr lang="cs-CZ" b="1" kern="1800" dirty="0">
              <a:solidFill>
                <a:srgbClr val="05171F"/>
              </a:solidFill>
              <a:latin typeface="Arial" panose="020B0604020202020204" pitchFamily="34" charset="0"/>
              <a:ea typeface="Times New Roman" panose="02020603050405020304" pitchFamily="18" charset="0"/>
              <a:cs typeface="Times New Roman" panose="02020603050405020304" pitchFamily="18" charset="0"/>
            </a:endParaRPr>
          </a:p>
          <a:p>
            <a:pPr marL="800100" marR="800100" fontAlgn="base">
              <a:lnSpc>
                <a:spcPts val="4200"/>
              </a:lnSpc>
              <a:spcAft>
                <a:spcPts val="1800"/>
              </a:spcAft>
            </a:pPr>
            <a:r>
              <a:rPr lang="en-GB" b="1" kern="1800" dirty="0" smtClean="0">
                <a:solidFill>
                  <a:srgbClr val="05171F"/>
                </a:solidFill>
                <a:latin typeface="Arial" panose="020B0604020202020204" pitchFamily="34" charset="0"/>
                <a:ea typeface="Times New Roman" panose="02020603050405020304" pitchFamily="18" charset="0"/>
                <a:cs typeface="Times New Roman" panose="02020603050405020304" pitchFamily="18" charset="0"/>
              </a:rPr>
              <a:t> </a:t>
            </a:r>
            <a:endParaRPr lang="cs-CZ" b="1" kern="1800" dirty="0" smtClean="0">
              <a:solidFill>
                <a:srgbClr val="05171F"/>
              </a:solidFill>
              <a:latin typeface="Arial" panose="020B0604020202020204" pitchFamily="34" charset="0"/>
              <a:ea typeface="Times New Roman" panose="02020603050405020304" pitchFamily="18" charset="0"/>
              <a:cs typeface="Times New Roman" panose="02020603050405020304" pitchFamily="18" charset="0"/>
            </a:endParaRPr>
          </a:p>
        </p:txBody>
      </p:sp>
      <p:pic>
        <p:nvPicPr>
          <p:cNvPr id="3" name="Obrázek 2"/>
          <p:cNvPicPr>
            <a:picLocks noChangeAspect="1"/>
          </p:cNvPicPr>
          <p:nvPr/>
        </p:nvPicPr>
        <p:blipFill>
          <a:blip r:embed="rId2"/>
          <a:stretch>
            <a:fillRect/>
          </a:stretch>
        </p:blipFill>
        <p:spPr>
          <a:xfrm>
            <a:off x="7124003" y="344091"/>
            <a:ext cx="5761219" cy="3834716"/>
          </a:xfrm>
          <a:prstGeom prst="rect">
            <a:avLst/>
          </a:prstGeom>
        </p:spPr>
      </p:pic>
      <p:sp>
        <p:nvSpPr>
          <p:cNvPr id="4" name="Obdélník 3"/>
          <p:cNvSpPr/>
          <p:nvPr/>
        </p:nvSpPr>
        <p:spPr>
          <a:xfrm>
            <a:off x="748019" y="3001452"/>
            <a:ext cx="6096000" cy="3708708"/>
          </a:xfrm>
          <a:prstGeom prst="rect">
            <a:avLst/>
          </a:prstGeom>
        </p:spPr>
        <p:txBody>
          <a:bodyPr>
            <a:spAutoFit/>
          </a:bodyPr>
          <a:lstStyle/>
          <a:p>
            <a:pPr fontAlgn="base">
              <a:lnSpc>
                <a:spcPts val="2175"/>
              </a:lnSpc>
              <a:spcAft>
                <a:spcPts val="1800"/>
              </a:spcAft>
            </a:pPr>
            <a:r>
              <a:rPr lang="en-GB" dirty="0">
                <a:solidFill>
                  <a:srgbClr val="05171F"/>
                </a:solidFill>
                <a:latin typeface="Times New Roman" panose="02020603050405020304" pitchFamily="18" charset="0"/>
                <a:ea typeface="Times New Roman" panose="02020603050405020304" pitchFamily="18" charset="0"/>
              </a:rPr>
              <a:t>A </a:t>
            </a:r>
            <a:r>
              <a:rPr lang="en-GB" dirty="0" err="1">
                <a:solidFill>
                  <a:srgbClr val="05171F"/>
                </a:solidFill>
                <a:latin typeface="Times New Roman" panose="02020603050405020304" pitchFamily="18" charset="0"/>
                <a:ea typeface="Times New Roman" panose="02020603050405020304" pitchFamily="18" charset="0"/>
              </a:rPr>
              <a:t>nejde</a:t>
            </a:r>
            <a:r>
              <a:rPr lang="en-GB" dirty="0">
                <a:solidFill>
                  <a:srgbClr val="05171F"/>
                </a:solidFill>
                <a:latin typeface="Times New Roman" panose="02020603050405020304" pitchFamily="18" charset="0"/>
                <a:ea typeface="Times New Roman" panose="02020603050405020304" pitchFamily="18" charset="0"/>
              </a:rPr>
              <a:t> </a:t>
            </a:r>
            <a:r>
              <a:rPr lang="en-GB" dirty="0" err="1">
                <a:solidFill>
                  <a:srgbClr val="05171F"/>
                </a:solidFill>
                <a:latin typeface="Times New Roman" panose="02020603050405020304" pitchFamily="18" charset="0"/>
                <a:ea typeface="Times New Roman" panose="02020603050405020304" pitchFamily="18" charset="0"/>
              </a:rPr>
              <a:t>přitom</a:t>
            </a:r>
            <a:r>
              <a:rPr lang="en-GB" dirty="0">
                <a:solidFill>
                  <a:srgbClr val="05171F"/>
                </a:solidFill>
                <a:latin typeface="Times New Roman" panose="02020603050405020304" pitchFamily="18" charset="0"/>
                <a:ea typeface="Times New Roman" panose="02020603050405020304" pitchFamily="18" charset="0"/>
              </a:rPr>
              <a:t> o </a:t>
            </a:r>
            <a:r>
              <a:rPr lang="en-GB" dirty="0" err="1">
                <a:solidFill>
                  <a:srgbClr val="05171F"/>
                </a:solidFill>
                <a:latin typeface="Times New Roman" panose="02020603050405020304" pitchFamily="18" charset="0"/>
                <a:ea typeface="Times New Roman" panose="02020603050405020304" pitchFamily="18" charset="0"/>
              </a:rPr>
              <a:t>nějaký</a:t>
            </a:r>
            <a:r>
              <a:rPr lang="en-GB" dirty="0">
                <a:solidFill>
                  <a:srgbClr val="05171F"/>
                </a:solidFill>
                <a:latin typeface="Times New Roman" panose="02020603050405020304" pitchFamily="18" charset="0"/>
                <a:ea typeface="Times New Roman" panose="02020603050405020304" pitchFamily="18" charset="0"/>
              </a:rPr>
              <a:t> </a:t>
            </a:r>
            <a:r>
              <a:rPr lang="en-GB" dirty="0" err="1">
                <a:solidFill>
                  <a:srgbClr val="05171F"/>
                </a:solidFill>
                <a:latin typeface="Times New Roman" panose="02020603050405020304" pitchFamily="18" charset="0"/>
                <a:ea typeface="Times New Roman" panose="02020603050405020304" pitchFamily="18" charset="0"/>
              </a:rPr>
              <a:t>nerealistický</a:t>
            </a:r>
            <a:r>
              <a:rPr lang="en-GB" dirty="0">
                <a:solidFill>
                  <a:srgbClr val="05171F"/>
                </a:solidFill>
                <a:latin typeface="Times New Roman" panose="02020603050405020304" pitchFamily="18" charset="0"/>
                <a:ea typeface="Times New Roman" panose="02020603050405020304" pitchFamily="18" charset="0"/>
              </a:rPr>
              <a:t> </a:t>
            </a:r>
            <a:r>
              <a:rPr lang="en-GB" dirty="0" err="1">
                <a:solidFill>
                  <a:srgbClr val="05171F"/>
                </a:solidFill>
                <a:latin typeface="Times New Roman" panose="02020603050405020304" pitchFamily="18" charset="0"/>
                <a:ea typeface="Times New Roman" panose="02020603050405020304" pitchFamily="18" charset="0"/>
              </a:rPr>
              <a:t>koncept</a:t>
            </a:r>
            <a:r>
              <a:rPr lang="en-GB" dirty="0">
                <a:solidFill>
                  <a:srgbClr val="05171F"/>
                </a:solidFill>
                <a:latin typeface="Times New Roman" panose="02020603050405020304" pitchFamily="18" charset="0"/>
                <a:ea typeface="Times New Roman" panose="02020603050405020304" pitchFamily="18" charset="0"/>
              </a:rPr>
              <a:t>, ale </a:t>
            </a:r>
            <a:r>
              <a:rPr lang="en-GB" dirty="0" err="1">
                <a:solidFill>
                  <a:srgbClr val="05171F"/>
                </a:solidFill>
                <a:latin typeface="Times New Roman" panose="02020603050405020304" pitchFamily="18" charset="0"/>
                <a:ea typeface="Times New Roman" panose="02020603050405020304" pitchFamily="18" charset="0"/>
              </a:rPr>
              <a:t>vůz</a:t>
            </a:r>
            <a:r>
              <a:rPr lang="en-GB" dirty="0">
                <a:solidFill>
                  <a:srgbClr val="05171F"/>
                </a:solidFill>
                <a:latin typeface="Times New Roman" panose="02020603050405020304" pitchFamily="18" charset="0"/>
                <a:ea typeface="Times New Roman" panose="02020603050405020304" pitchFamily="18" charset="0"/>
              </a:rPr>
              <a:t>, </a:t>
            </a:r>
            <a:r>
              <a:rPr lang="en-GB" dirty="0" err="1">
                <a:solidFill>
                  <a:srgbClr val="05171F"/>
                </a:solidFill>
                <a:latin typeface="Times New Roman" panose="02020603050405020304" pitchFamily="18" charset="0"/>
                <a:ea typeface="Times New Roman" panose="02020603050405020304" pitchFamily="18" charset="0"/>
              </a:rPr>
              <a:t>který</a:t>
            </a:r>
            <a:r>
              <a:rPr lang="en-GB" dirty="0">
                <a:solidFill>
                  <a:srgbClr val="05171F"/>
                </a:solidFill>
                <a:latin typeface="Times New Roman" panose="02020603050405020304" pitchFamily="18" charset="0"/>
                <a:ea typeface="Times New Roman" panose="02020603050405020304" pitchFamily="18" charset="0"/>
              </a:rPr>
              <a:t> se </a:t>
            </a:r>
            <a:r>
              <a:rPr lang="en-GB" dirty="0" err="1">
                <a:solidFill>
                  <a:srgbClr val="05171F"/>
                </a:solidFill>
                <a:latin typeface="Times New Roman" panose="02020603050405020304" pitchFamily="18" charset="0"/>
                <a:ea typeface="Times New Roman" panose="02020603050405020304" pitchFamily="18" charset="0"/>
              </a:rPr>
              <a:t>bude</a:t>
            </a:r>
            <a:r>
              <a:rPr lang="en-GB" dirty="0">
                <a:solidFill>
                  <a:srgbClr val="05171F"/>
                </a:solidFill>
                <a:latin typeface="Times New Roman" panose="02020603050405020304" pitchFamily="18" charset="0"/>
                <a:ea typeface="Times New Roman" panose="02020603050405020304" pitchFamily="18" charset="0"/>
              </a:rPr>
              <a:t> </a:t>
            </a:r>
            <a:r>
              <a:rPr lang="en-GB" dirty="0" err="1">
                <a:solidFill>
                  <a:srgbClr val="05171F"/>
                </a:solidFill>
                <a:latin typeface="Times New Roman" panose="02020603050405020304" pitchFamily="18" charset="0"/>
                <a:ea typeface="Times New Roman" panose="02020603050405020304" pitchFamily="18" charset="0"/>
              </a:rPr>
              <a:t>reálně</a:t>
            </a:r>
            <a:r>
              <a:rPr lang="en-GB" dirty="0">
                <a:solidFill>
                  <a:srgbClr val="05171F"/>
                </a:solidFill>
                <a:latin typeface="Times New Roman" panose="02020603050405020304" pitchFamily="18" charset="0"/>
                <a:ea typeface="Times New Roman" panose="02020603050405020304" pitchFamily="18" charset="0"/>
              </a:rPr>
              <a:t> </a:t>
            </a:r>
            <a:r>
              <a:rPr lang="en-GB" dirty="0" err="1">
                <a:solidFill>
                  <a:srgbClr val="05171F"/>
                </a:solidFill>
                <a:latin typeface="Times New Roman" panose="02020603050405020304" pitchFamily="18" charset="0"/>
                <a:ea typeface="Times New Roman" panose="02020603050405020304" pitchFamily="18" charset="0"/>
              </a:rPr>
              <a:t>nabízet</a:t>
            </a:r>
            <a:r>
              <a:rPr lang="en-GB" dirty="0">
                <a:solidFill>
                  <a:srgbClr val="05171F"/>
                </a:solidFill>
                <a:latin typeface="Times New Roman" panose="02020603050405020304" pitchFamily="18" charset="0"/>
                <a:ea typeface="Times New Roman" panose="02020603050405020304" pitchFamily="18" charset="0"/>
              </a:rPr>
              <a:t> </a:t>
            </a:r>
            <a:r>
              <a:rPr lang="en-GB" dirty="0" err="1">
                <a:solidFill>
                  <a:srgbClr val="05171F"/>
                </a:solidFill>
                <a:latin typeface="Times New Roman" panose="02020603050405020304" pitchFamily="18" charset="0"/>
                <a:ea typeface="Times New Roman" panose="02020603050405020304" pitchFamily="18" charset="0"/>
              </a:rPr>
              <a:t>zákazníkům</a:t>
            </a:r>
            <a:r>
              <a:rPr lang="en-GB" dirty="0">
                <a:solidFill>
                  <a:srgbClr val="05171F"/>
                </a:solidFill>
                <a:latin typeface="Times New Roman" panose="02020603050405020304" pitchFamily="18" charset="0"/>
                <a:ea typeface="Times New Roman" panose="02020603050405020304" pitchFamily="18" charset="0"/>
              </a:rPr>
              <a:t>, </a:t>
            </a:r>
            <a:r>
              <a:rPr lang="en-GB" dirty="0" err="1">
                <a:solidFill>
                  <a:srgbClr val="05171F"/>
                </a:solidFill>
                <a:latin typeface="Times New Roman" panose="02020603050405020304" pitchFamily="18" charset="0"/>
                <a:ea typeface="Times New Roman" panose="02020603050405020304" pitchFamily="18" charset="0"/>
              </a:rPr>
              <a:t>třebaže</a:t>
            </a:r>
            <a:r>
              <a:rPr lang="en-GB" dirty="0">
                <a:solidFill>
                  <a:srgbClr val="05171F"/>
                </a:solidFill>
                <a:latin typeface="Times New Roman" panose="02020603050405020304" pitchFamily="18" charset="0"/>
                <a:ea typeface="Times New Roman" panose="02020603050405020304" pitchFamily="18" charset="0"/>
              </a:rPr>
              <a:t> je </a:t>
            </a:r>
            <a:r>
              <a:rPr lang="en-GB" dirty="0" err="1">
                <a:solidFill>
                  <a:srgbClr val="05171F"/>
                </a:solidFill>
                <a:latin typeface="Times New Roman" panose="02020603050405020304" pitchFamily="18" charset="0"/>
                <a:ea typeface="Times New Roman" panose="02020603050405020304" pitchFamily="18" charset="0"/>
              </a:rPr>
              <a:t>určený</a:t>
            </a:r>
            <a:r>
              <a:rPr lang="en-GB" dirty="0">
                <a:solidFill>
                  <a:srgbClr val="05171F"/>
                </a:solidFill>
                <a:latin typeface="Times New Roman" panose="02020603050405020304" pitchFamily="18" charset="0"/>
                <a:ea typeface="Times New Roman" panose="02020603050405020304" pitchFamily="18" charset="0"/>
              </a:rPr>
              <a:t> </a:t>
            </a:r>
            <a:r>
              <a:rPr lang="en-GB" dirty="0" err="1">
                <a:solidFill>
                  <a:srgbClr val="05171F"/>
                </a:solidFill>
                <a:latin typeface="Times New Roman" panose="02020603050405020304" pitchFamily="18" charset="0"/>
                <a:ea typeface="Times New Roman" panose="02020603050405020304" pitchFamily="18" charset="0"/>
              </a:rPr>
              <a:t>pouze</a:t>
            </a:r>
            <a:r>
              <a:rPr lang="en-GB" dirty="0">
                <a:solidFill>
                  <a:srgbClr val="05171F"/>
                </a:solidFill>
                <a:latin typeface="Times New Roman" panose="02020603050405020304" pitchFamily="18" charset="0"/>
                <a:ea typeface="Times New Roman" panose="02020603050405020304" pitchFamily="18" charset="0"/>
              </a:rPr>
              <a:t> pro </a:t>
            </a:r>
            <a:r>
              <a:rPr lang="en-GB" dirty="0" err="1">
                <a:solidFill>
                  <a:srgbClr val="05171F"/>
                </a:solidFill>
                <a:latin typeface="Times New Roman" panose="02020603050405020304" pitchFamily="18" charset="0"/>
                <a:ea typeface="Times New Roman" panose="02020603050405020304" pitchFamily="18" charset="0"/>
              </a:rPr>
              <a:t>závodní</a:t>
            </a:r>
            <a:r>
              <a:rPr lang="en-GB" dirty="0">
                <a:solidFill>
                  <a:srgbClr val="05171F"/>
                </a:solidFill>
                <a:latin typeface="Times New Roman" panose="02020603050405020304" pitchFamily="18" charset="0"/>
                <a:ea typeface="Times New Roman" panose="02020603050405020304" pitchFamily="18" charset="0"/>
              </a:rPr>
              <a:t> </a:t>
            </a:r>
            <a:r>
              <a:rPr lang="en-GB" dirty="0" err="1">
                <a:solidFill>
                  <a:srgbClr val="05171F"/>
                </a:solidFill>
                <a:latin typeface="Times New Roman" panose="02020603050405020304" pitchFamily="18" charset="0"/>
                <a:ea typeface="Times New Roman" panose="02020603050405020304" pitchFamily="18" charset="0"/>
              </a:rPr>
              <a:t>tratě</a:t>
            </a:r>
            <a:r>
              <a:rPr lang="en-GB" dirty="0">
                <a:solidFill>
                  <a:srgbClr val="05171F"/>
                </a:solidFill>
                <a:latin typeface="Times New Roman" panose="02020603050405020304" pitchFamily="18" charset="0"/>
                <a:ea typeface="Times New Roman" panose="02020603050405020304" pitchFamily="18" charset="0"/>
              </a:rPr>
              <a:t>. Model 718 Cayman GT4 </a:t>
            </a:r>
            <a:r>
              <a:rPr lang="en-GB" dirty="0" err="1">
                <a:solidFill>
                  <a:srgbClr val="05171F"/>
                </a:solidFill>
                <a:latin typeface="Times New Roman" panose="02020603050405020304" pitchFamily="18" charset="0"/>
                <a:ea typeface="Times New Roman" panose="02020603050405020304" pitchFamily="18" charset="0"/>
              </a:rPr>
              <a:t>Clubsport</a:t>
            </a:r>
            <a:r>
              <a:rPr lang="en-GB" dirty="0">
                <a:solidFill>
                  <a:srgbClr val="05171F"/>
                </a:solidFill>
                <a:latin typeface="Times New Roman" panose="02020603050405020304" pitchFamily="18" charset="0"/>
                <a:ea typeface="Times New Roman" panose="02020603050405020304" pitchFamily="18" charset="0"/>
              </a:rPr>
              <a:t> </a:t>
            </a:r>
            <a:r>
              <a:rPr lang="en-GB" dirty="0" err="1">
                <a:solidFill>
                  <a:srgbClr val="05171F"/>
                </a:solidFill>
                <a:latin typeface="Times New Roman" panose="02020603050405020304" pitchFamily="18" charset="0"/>
                <a:ea typeface="Times New Roman" panose="02020603050405020304" pitchFamily="18" charset="0"/>
              </a:rPr>
              <a:t>totiž</a:t>
            </a:r>
            <a:r>
              <a:rPr lang="en-GB" dirty="0">
                <a:solidFill>
                  <a:srgbClr val="05171F"/>
                </a:solidFill>
                <a:latin typeface="Times New Roman" panose="02020603050405020304" pitchFamily="18" charset="0"/>
                <a:ea typeface="Times New Roman" panose="02020603050405020304" pitchFamily="18" charset="0"/>
              </a:rPr>
              <a:t> v </a:t>
            </a:r>
            <a:r>
              <a:rPr lang="en-GB" dirty="0" err="1">
                <a:solidFill>
                  <a:srgbClr val="05171F"/>
                </a:solidFill>
                <a:latin typeface="Times New Roman" panose="02020603050405020304" pitchFamily="18" charset="0"/>
                <a:ea typeface="Times New Roman" panose="02020603050405020304" pitchFamily="18" charset="0"/>
              </a:rPr>
              <a:t>případě</a:t>
            </a:r>
            <a:r>
              <a:rPr lang="en-GB" dirty="0">
                <a:solidFill>
                  <a:srgbClr val="05171F"/>
                </a:solidFill>
                <a:latin typeface="Times New Roman" panose="02020603050405020304" pitchFamily="18" charset="0"/>
                <a:ea typeface="Times New Roman" panose="02020603050405020304" pitchFamily="18" charset="0"/>
              </a:rPr>
              <a:t> </a:t>
            </a:r>
            <a:r>
              <a:rPr lang="en-GB" dirty="0" err="1">
                <a:solidFill>
                  <a:srgbClr val="05171F"/>
                </a:solidFill>
                <a:latin typeface="Times New Roman" panose="02020603050405020304" pitchFamily="18" charset="0"/>
                <a:ea typeface="Times New Roman" panose="02020603050405020304" pitchFamily="18" charset="0"/>
              </a:rPr>
              <a:t>dveří</a:t>
            </a:r>
            <a:r>
              <a:rPr lang="en-GB" dirty="0">
                <a:solidFill>
                  <a:srgbClr val="05171F"/>
                </a:solidFill>
                <a:latin typeface="Times New Roman" panose="02020603050405020304" pitchFamily="18" charset="0"/>
                <a:ea typeface="Times New Roman" panose="02020603050405020304" pitchFamily="18" charset="0"/>
              </a:rPr>
              <a:t> a </a:t>
            </a:r>
            <a:r>
              <a:rPr lang="en-GB" dirty="0" err="1">
                <a:solidFill>
                  <a:srgbClr val="05171F"/>
                </a:solidFill>
                <a:latin typeface="Times New Roman" panose="02020603050405020304" pitchFamily="18" charset="0"/>
                <a:ea typeface="Times New Roman" panose="02020603050405020304" pitchFamily="18" charset="0"/>
              </a:rPr>
              <a:t>zadního</a:t>
            </a:r>
            <a:r>
              <a:rPr lang="en-GB" dirty="0">
                <a:solidFill>
                  <a:srgbClr val="05171F"/>
                </a:solidFill>
                <a:latin typeface="Times New Roman" panose="02020603050405020304" pitchFamily="18" charset="0"/>
                <a:ea typeface="Times New Roman" panose="02020603050405020304" pitchFamily="18" charset="0"/>
              </a:rPr>
              <a:t> </a:t>
            </a:r>
            <a:r>
              <a:rPr lang="en-GB" dirty="0" err="1">
                <a:solidFill>
                  <a:srgbClr val="05171F"/>
                </a:solidFill>
                <a:latin typeface="Times New Roman" panose="02020603050405020304" pitchFamily="18" charset="0"/>
                <a:ea typeface="Times New Roman" panose="02020603050405020304" pitchFamily="18" charset="0"/>
              </a:rPr>
              <a:t>spoileru</a:t>
            </a:r>
            <a:r>
              <a:rPr lang="en-GB" dirty="0">
                <a:solidFill>
                  <a:srgbClr val="05171F"/>
                </a:solidFill>
                <a:latin typeface="Times New Roman" panose="02020603050405020304" pitchFamily="18" charset="0"/>
                <a:ea typeface="Times New Roman" panose="02020603050405020304" pitchFamily="18" charset="0"/>
              </a:rPr>
              <a:t> </a:t>
            </a:r>
            <a:r>
              <a:rPr lang="en-GB" dirty="0" err="1">
                <a:solidFill>
                  <a:srgbClr val="05171F"/>
                </a:solidFill>
                <a:latin typeface="Times New Roman" panose="02020603050405020304" pitchFamily="18" charset="0"/>
                <a:ea typeface="Times New Roman" panose="02020603050405020304" pitchFamily="18" charset="0"/>
              </a:rPr>
              <a:t>disponuje</a:t>
            </a:r>
            <a:r>
              <a:rPr lang="en-GB" dirty="0">
                <a:solidFill>
                  <a:srgbClr val="05171F"/>
                </a:solidFill>
                <a:latin typeface="Times New Roman" panose="02020603050405020304" pitchFamily="18" charset="0"/>
                <a:ea typeface="Times New Roman" panose="02020603050405020304" pitchFamily="18" charset="0"/>
              </a:rPr>
              <a:t> </a:t>
            </a:r>
            <a:r>
              <a:rPr lang="en-GB" dirty="0" err="1">
                <a:solidFill>
                  <a:srgbClr val="05171F"/>
                </a:solidFill>
                <a:latin typeface="Times New Roman" panose="02020603050405020304" pitchFamily="18" charset="0"/>
                <a:ea typeface="Times New Roman" panose="02020603050405020304" pitchFamily="18" charset="0"/>
              </a:rPr>
              <a:t>jako</a:t>
            </a:r>
            <a:r>
              <a:rPr lang="en-GB" dirty="0">
                <a:solidFill>
                  <a:srgbClr val="05171F"/>
                </a:solidFill>
                <a:latin typeface="Times New Roman" panose="02020603050405020304" pitchFamily="18" charset="0"/>
                <a:ea typeface="Times New Roman" panose="02020603050405020304" pitchFamily="18" charset="0"/>
              </a:rPr>
              <a:t> </a:t>
            </a:r>
            <a:r>
              <a:rPr lang="en-GB" dirty="0" err="1">
                <a:solidFill>
                  <a:srgbClr val="05171F"/>
                </a:solidFill>
                <a:latin typeface="Times New Roman" panose="02020603050405020304" pitchFamily="18" charset="0"/>
                <a:ea typeface="Times New Roman" panose="02020603050405020304" pitchFamily="18" charset="0"/>
              </a:rPr>
              <a:t>první</a:t>
            </a:r>
            <a:r>
              <a:rPr lang="en-GB" dirty="0">
                <a:solidFill>
                  <a:srgbClr val="05171F"/>
                </a:solidFill>
                <a:latin typeface="Times New Roman" panose="02020603050405020304" pitchFamily="18" charset="0"/>
                <a:ea typeface="Times New Roman" panose="02020603050405020304" pitchFamily="18" charset="0"/>
              </a:rPr>
              <a:t> </a:t>
            </a:r>
            <a:r>
              <a:rPr lang="en-GB" dirty="0" err="1">
                <a:solidFill>
                  <a:srgbClr val="05171F"/>
                </a:solidFill>
                <a:latin typeface="Times New Roman" panose="02020603050405020304" pitchFamily="18" charset="0"/>
                <a:ea typeface="Times New Roman" panose="02020603050405020304" pitchFamily="18" charset="0"/>
              </a:rPr>
              <a:t>sériové</a:t>
            </a:r>
            <a:r>
              <a:rPr lang="en-GB" dirty="0">
                <a:solidFill>
                  <a:srgbClr val="05171F"/>
                </a:solidFill>
                <a:latin typeface="Times New Roman" panose="02020603050405020304" pitchFamily="18" charset="0"/>
                <a:ea typeface="Times New Roman" panose="02020603050405020304" pitchFamily="18" charset="0"/>
              </a:rPr>
              <a:t> </a:t>
            </a:r>
            <a:r>
              <a:rPr lang="en-GB" dirty="0" err="1">
                <a:solidFill>
                  <a:srgbClr val="05171F"/>
                </a:solidFill>
                <a:latin typeface="Times New Roman" panose="02020603050405020304" pitchFamily="18" charset="0"/>
                <a:ea typeface="Times New Roman" panose="02020603050405020304" pitchFamily="18" charset="0"/>
              </a:rPr>
              <a:t>závodní</a:t>
            </a:r>
            <a:r>
              <a:rPr lang="en-GB" dirty="0">
                <a:solidFill>
                  <a:srgbClr val="05171F"/>
                </a:solidFill>
                <a:latin typeface="Times New Roman" panose="02020603050405020304" pitchFamily="18" charset="0"/>
                <a:ea typeface="Times New Roman" panose="02020603050405020304" pitchFamily="18" charset="0"/>
              </a:rPr>
              <a:t> auto </a:t>
            </a:r>
            <a:r>
              <a:rPr lang="en-GB" dirty="0" err="1">
                <a:solidFill>
                  <a:srgbClr val="05171F"/>
                </a:solidFill>
                <a:latin typeface="Times New Roman" panose="02020603050405020304" pitchFamily="18" charset="0"/>
                <a:ea typeface="Times New Roman" panose="02020603050405020304" pitchFamily="18" charset="0"/>
              </a:rPr>
              <a:t>díly</a:t>
            </a:r>
            <a:r>
              <a:rPr lang="en-GB" dirty="0">
                <a:solidFill>
                  <a:srgbClr val="05171F"/>
                </a:solidFill>
                <a:latin typeface="Times New Roman" panose="02020603050405020304" pitchFamily="18" charset="0"/>
                <a:ea typeface="Times New Roman" panose="02020603050405020304" pitchFamily="18" charset="0"/>
              </a:rPr>
              <a:t> z </a:t>
            </a:r>
            <a:r>
              <a:rPr lang="en-GB" dirty="0" err="1">
                <a:solidFill>
                  <a:srgbClr val="05171F"/>
                </a:solidFill>
                <a:latin typeface="Times New Roman" panose="02020603050405020304" pitchFamily="18" charset="0"/>
                <a:ea typeface="Times New Roman" panose="02020603050405020304" pitchFamily="18" charset="0"/>
              </a:rPr>
              <a:t>kompozitu</a:t>
            </a:r>
            <a:r>
              <a:rPr lang="en-GB" dirty="0">
                <a:solidFill>
                  <a:srgbClr val="05171F"/>
                </a:solidFill>
                <a:latin typeface="Times New Roman" panose="02020603050405020304" pitchFamily="18" charset="0"/>
                <a:ea typeface="Times New Roman" panose="02020603050405020304" pitchFamily="18" charset="0"/>
              </a:rPr>
              <a:t> </a:t>
            </a:r>
            <a:r>
              <a:rPr lang="en-GB" dirty="0" err="1">
                <a:solidFill>
                  <a:srgbClr val="05171F"/>
                </a:solidFill>
                <a:latin typeface="Times New Roman" panose="02020603050405020304" pitchFamily="18" charset="0"/>
                <a:ea typeface="Times New Roman" panose="02020603050405020304" pitchFamily="18" charset="0"/>
              </a:rPr>
              <a:t>vyztuženého</a:t>
            </a:r>
            <a:r>
              <a:rPr lang="en-GB" dirty="0">
                <a:solidFill>
                  <a:srgbClr val="05171F"/>
                </a:solidFill>
                <a:latin typeface="Times New Roman" panose="02020603050405020304" pitchFamily="18" charset="0"/>
                <a:ea typeface="Times New Roman" panose="02020603050405020304" pitchFamily="18" charset="0"/>
              </a:rPr>
              <a:t> </a:t>
            </a:r>
            <a:r>
              <a:rPr lang="en-GB" dirty="0" err="1">
                <a:solidFill>
                  <a:srgbClr val="05171F"/>
                </a:solidFill>
                <a:latin typeface="Times New Roman" panose="02020603050405020304" pitchFamily="18" charset="0"/>
                <a:ea typeface="Times New Roman" panose="02020603050405020304" pitchFamily="18" charset="0"/>
              </a:rPr>
              <a:t>biovlákny</a:t>
            </a:r>
            <a:r>
              <a:rPr lang="en-GB" dirty="0">
                <a:solidFill>
                  <a:srgbClr val="05171F"/>
                </a:solidFill>
                <a:latin typeface="Times New Roman" panose="02020603050405020304" pitchFamily="18" charset="0"/>
                <a:ea typeface="Times New Roman" panose="02020603050405020304" pitchFamily="18" charset="0"/>
              </a:rPr>
              <a:t>.</a:t>
            </a:r>
            <a:endParaRPr lang="en-GB" sz="1600" dirty="0">
              <a:latin typeface="Times New Roman" panose="02020603050405020304" pitchFamily="18" charset="0"/>
              <a:ea typeface="Times New Roman" panose="02020603050405020304" pitchFamily="18" charset="0"/>
            </a:endParaRPr>
          </a:p>
          <a:p>
            <a:pPr fontAlgn="base">
              <a:lnSpc>
                <a:spcPts val="2175"/>
              </a:lnSpc>
              <a:spcAft>
                <a:spcPts val="1800"/>
              </a:spcAft>
            </a:pPr>
            <a:r>
              <a:rPr lang="en-GB" b="1" dirty="0">
                <a:solidFill>
                  <a:srgbClr val="05171F"/>
                </a:solidFill>
                <a:latin typeface="Times New Roman" panose="02020603050405020304" pitchFamily="18" charset="0"/>
                <a:ea typeface="Times New Roman" panose="02020603050405020304" pitchFamily="18" charset="0"/>
              </a:rPr>
              <a:t>Tato </a:t>
            </a:r>
            <a:r>
              <a:rPr lang="en-GB" b="1" dirty="0" err="1">
                <a:solidFill>
                  <a:srgbClr val="05171F"/>
                </a:solidFill>
                <a:latin typeface="Times New Roman" panose="02020603050405020304" pitchFamily="18" charset="0"/>
                <a:ea typeface="Times New Roman" panose="02020603050405020304" pitchFamily="18" charset="0"/>
              </a:rPr>
              <a:t>biovlákna</a:t>
            </a:r>
            <a:r>
              <a:rPr lang="en-GB" b="1" dirty="0">
                <a:solidFill>
                  <a:srgbClr val="05171F"/>
                </a:solidFill>
                <a:latin typeface="Times New Roman" panose="02020603050405020304" pitchFamily="18" charset="0"/>
                <a:ea typeface="Times New Roman" panose="02020603050405020304" pitchFamily="18" charset="0"/>
              </a:rPr>
              <a:t> </a:t>
            </a:r>
            <a:r>
              <a:rPr lang="en-GB" b="1" dirty="0" err="1">
                <a:solidFill>
                  <a:srgbClr val="05171F"/>
                </a:solidFill>
                <a:latin typeface="Times New Roman" panose="02020603050405020304" pitchFamily="18" charset="0"/>
                <a:ea typeface="Times New Roman" panose="02020603050405020304" pitchFamily="18" charset="0"/>
              </a:rPr>
              <a:t>získává</a:t>
            </a:r>
            <a:r>
              <a:rPr lang="en-GB" b="1" dirty="0">
                <a:solidFill>
                  <a:srgbClr val="05171F"/>
                </a:solidFill>
                <a:latin typeface="Times New Roman" panose="02020603050405020304" pitchFamily="18" charset="0"/>
                <a:ea typeface="Times New Roman" panose="02020603050405020304" pitchFamily="18" charset="0"/>
              </a:rPr>
              <a:t> </a:t>
            </a:r>
            <a:r>
              <a:rPr lang="en-GB" b="1" dirty="0" err="1">
                <a:solidFill>
                  <a:srgbClr val="05171F"/>
                </a:solidFill>
                <a:latin typeface="Times New Roman" panose="02020603050405020304" pitchFamily="18" charset="0"/>
                <a:ea typeface="Times New Roman" panose="02020603050405020304" pitchFamily="18" charset="0"/>
              </a:rPr>
              <a:t>automobilka</a:t>
            </a:r>
            <a:r>
              <a:rPr lang="en-GB" b="1" dirty="0">
                <a:solidFill>
                  <a:srgbClr val="05171F"/>
                </a:solidFill>
                <a:latin typeface="Times New Roman" panose="02020603050405020304" pitchFamily="18" charset="0"/>
                <a:ea typeface="Times New Roman" panose="02020603050405020304" pitchFamily="18" charset="0"/>
              </a:rPr>
              <a:t> </a:t>
            </a:r>
            <a:r>
              <a:rPr lang="en-GB" b="1" dirty="0" err="1">
                <a:solidFill>
                  <a:srgbClr val="05171F"/>
                </a:solidFill>
                <a:latin typeface="Times New Roman" panose="02020603050405020304" pitchFamily="18" charset="0"/>
                <a:ea typeface="Times New Roman" panose="02020603050405020304" pitchFamily="18" charset="0"/>
              </a:rPr>
              <a:t>především</a:t>
            </a:r>
            <a:r>
              <a:rPr lang="en-GB" b="1" dirty="0">
                <a:solidFill>
                  <a:srgbClr val="05171F"/>
                </a:solidFill>
                <a:latin typeface="Times New Roman" panose="02020603050405020304" pitchFamily="18" charset="0"/>
                <a:ea typeface="Times New Roman" panose="02020603050405020304" pitchFamily="18" charset="0"/>
              </a:rPr>
              <a:t> </a:t>
            </a:r>
            <a:r>
              <a:rPr lang="en-GB" b="1" dirty="0" err="1">
                <a:solidFill>
                  <a:srgbClr val="05171F"/>
                </a:solidFill>
                <a:latin typeface="Times New Roman" panose="02020603050405020304" pitchFamily="18" charset="0"/>
                <a:ea typeface="Times New Roman" panose="02020603050405020304" pitchFamily="18" charset="0"/>
              </a:rPr>
              <a:t>ze</a:t>
            </a:r>
            <a:r>
              <a:rPr lang="en-GB" b="1" dirty="0">
                <a:solidFill>
                  <a:srgbClr val="05171F"/>
                </a:solidFill>
                <a:latin typeface="Times New Roman" panose="02020603050405020304" pitchFamily="18" charset="0"/>
                <a:ea typeface="Times New Roman" panose="02020603050405020304" pitchFamily="18" charset="0"/>
              </a:rPr>
              <a:t> </a:t>
            </a:r>
            <a:r>
              <a:rPr lang="en-GB" b="1" dirty="0" err="1">
                <a:solidFill>
                  <a:srgbClr val="05171F"/>
                </a:solidFill>
                <a:latin typeface="Times New Roman" panose="02020603050405020304" pitchFamily="18" charset="0"/>
                <a:ea typeface="Times New Roman" panose="02020603050405020304" pitchFamily="18" charset="0"/>
              </a:rPr>
              <a:t>zbytků</a:t>
            </a:r>
            <a:r>
              <a:rPr lang="en-GB" b="1" dirty="0">
                <a:solidFill>
                  <a:srgbClr val="05171F"/>
                </a:solidFill>
                <a:latin typeface="Times New Roman" panose="02020603050405020304" pitchFamily="18" charset="0"/>
                <a:ea typeface="Times New Roman" panose="02020603050405020304" pitchFamily="18" charset="0"/>
              </a:rPr>
              <a:t> </a:t>
            </a:r>
            <a:r>
              <a:rPr lang="en-GB" b="1" dirty="0" err="1">
                <a:solidFill>
                  <a:srgbClr val="05171F"/>
                </a:solidFill>
                <a:latin typeface="Times New Roman" panose="02020603050405020304" pitchFamily="18" charset="0"/>
                <a:ea typeface="Times New Roman" panose="02020603050405020304" pitchFamily="18" charset="0"/>
              </a:rPr>
              <a:t>zemědělské</a:t>
            </a:r>
            <a:r>
              <a:rPr lang="en-GB" b="1" dirty="0">
                <a:solidFill>
                  <a:srgbClr val="05171F"/>
                </a:solidFill>
                <a:latin typeface="Times New Roman" panose="02020603050405020304" pitchFamily="18" charset="0"/>
                <a:ea typeface="Times New Roman" panose="02020603050405020304" pitchFamily="18" charset="0"/>
              </a:rPr>
              <a:t> </a:t>
            </a:r>
            <a:r>
              <a:rPr lang="en-GB" b="1" dirty="0" err="1">
                <a:solidFill>
                  <a:srgbClr val="05171F"/>
                </a:solidFill>
                <a:latin typeface="Times New Roman" panose="02020603050405020304" pitchFamily="18" charset="0"/>
                <a:ea typeface="Times New Roman" panose="02020603050405020304" pitchFamily="18" charset="0"/>
              </a:rPr>
              <a:t>produkce</a:t>
            </a:r>
            <a:r>
              <a:rPr lang="en-GB" b="1" dirty="0">
                <a:solidFill>
                  <a:srgbClr val="05171F"/>
                </a:solidFill>
                <a:latin typeface="Times New Roman" panose="02020603050405020304" pitchFamily="18" charset="0"/>
                <a:ea typeface="Times New Roman" panose="02020603050405020304" pitchFamily="18" charset="0"/>
              </a:rPr>
              <a:t>. </a:t>
            </a:r>
            <a:r>
              <a:rPr lang="en-GB" b="1" dirty="0" err="1">
                <a:solidFill>
                  <a:srgbClr val="05171F"/>
                </a:solidFill>
                <a:latin typeface="Times New Roman" panose="02020603050405020304" pitchFamily="18" charset="0"/>
                <a:ea typeface="Times New Roman" panose="02020603050405020304" pitchFamily="18" charset="0"/>
              </a:rPr>
              <a:t>Mezi</a:t>
            </a:r>
            <a:r>
              <a:rPr lang="en-GB" b="1" dirty="0">
                <a:solidFill>
                  <a:srgbClr val="05171F"/>
                </a:solidFill>
                <a:latin typeface="Times New Roman" panose="02020603050405020304" pitchFamily="18" charset="0"/>
                <a:ea typeface="Times New Roman" panose="02020603050405020304" pitchFamily="18" charset="0"/>
              </a:rPr>
              <a:t> </a:t>
            </a:r>
            <a:r>
              <a:rPr lang="en-GB" b="1" dirty="0" err="1">
                <a:solidFill>
                  <a:srgbClr val="05171F"/>
                </a:solidFill>
                <a:latin typeface="Times New Roman" panose="02020603050405020304" pitchFamily="18" charset="0"/>
                <a:ea typeface="Times New Roman" panose="02020603050405020304" pitchFamily="18" charset="0"/>
              </a:rPr>
              <a:t>ně</a:t>
            </a:r>
            <a:r>
              <a:rPr lang="en-GB" b="1" dirty="0">
                <a:solidFill>
                  <a:srgbClr val="05171F"/>
                </a:solidFill>
                <a:latin typeface="Times New Roman" panose="02020603050405020304" pitchFamily="18" charset="0"/>
                <a:ea typeface="Times New Roman" panose="02020603050405020304" pitchFamily="18" charset="0"/>
              </a:rPr>
              <a:t> </a:t>
            </a:r>
            <a:r>
              <a:rPr lang="en-GB" b="1" dirty="0" err="1">
                <a:solidFill>
                  <a:srgbClr val="05171F"/>
                </a:solidFill>
                <a:latin typeface="Times New Roman" panose="02020603050405020304" pitchFamily="18" charset="0"/>
                <a:ea typeface="Times New Roman" panose="02020603050405020304" pitchFamily="18" charset="0"/>
              </a:rPr>
              <a:t>patří</a:t>
            </a:r>
            <a:r>
              <a:rPr lang="en-GB" b="1" dirty="0">
                <a:solidFill>
                  <a:srgbClr val="05171F"/>
                </a:solidFill>
                <a:latin typeface="Times New Roman" panose="02020603050405020304" pitchFamily="18" charset="0"/>
                <a:ea typeface="Times New Roman" panose="02020603050405020304" pitchFamily="18" charset="0"/>
              </a:rPr>
              <a:t> </a:t>
            </a:r>
            <a:r>
              <a:rPr lang="en-GB" b="1" dirty="0" err="1">
                <a:solidFill>
                  <a:srgbClr val="05171F"/>
                </a:solidFill>
                <a:latin typeface="Times New Roman" panose="02020603050405020304" pitchFamily="18" charset="0"/>
                <a:ea typeface="Times New Roman" panose="02020603050405020304" pitchFamily="18" charset="0"/>
              </a:rPr>
              <a:t>vlákna</a:t>
            </a:r>
            <a:r>
              <a:rPr lang="en-GB" b="1" dirty="0">
                <a:solidFill>
                  <a:srgbClr val="05171F"/>
                </a:solidFill>
                <a:latin typeface="Times New Roman" panose="02020603050405020304" pitchFamily="18" charset="0"/>
                <a:ea typeface="Times New Roman" panose="02020603050405020304" pitchFamily="18" charset="0"/>
              </a:rPr>
              <a:t> </a:t>
            </a:r>
            <a:r>
              <a:rPr lang="en-GB" b="1" dirty="0" err="1">
                <a:solidFill>
                  <a:srgbClr val="05171F"/>
                </a:solidFill>
                <a:latin typeface="Times New Roman" panose="02020603050405020304" pitchFamily="18" charset="0"/>
                <a:ea typeface="Times New Roman" panose="02020603050405020304" pitchFamily="18" charset="0"/>
              </a:rPr>
              <a:t>konopná</a:t>
            </a:r>
            <a:r>
              <a:rPr lang="en-GB" b="1" dirty="0">
                <a:solidFill>
                  <a:srgbClr val="05171F"/>
                </a:solidFill>
                <a:latin typeface="Times New Roman" panose="02020603050405020304" pitchFamily="18" charset="0"/>
                <a:ea typeface="Times New Roman" panose="02020603050405020304" pitchFamily="18" charset="0"/>
              </a:rPr>
              <a:t> </a:t>
            </a:r>
            <a:r>
              <a:rPr lang="en-GB" b="1" dirty="0" err="1">
                <a:solidFill>
                  <a:srgbClr val="05171F"/>
                </a:solidFill>
                <a:latin typeface="Times New Roman" panose="02020603050405020304" pitchFamily="18" charset="0"/>
                <a:ea typeface="Times New Roman" panose="02020603050405020304" pitchFamily="18" charset="0"/>
              </a:rPr>
              <a:t>nebo</a:t>
            </a:r>
            <a:r>
              <a:rPr lang="en-GB" b="1" dirty="0">
                <a:solidFill>
                  <a:srgbClr val="05171F"/>
                </a:solidFill>
                <a:latin typeface="Times New Roman" panose="02020603050405020304" pitchFamily="18" charset="0"/>
                <a:ea typeface="Times New Roman" panose="02020603050405020304" pitchFamily="18" charset="0"/>
              </a:rPr>
              <a:t> </a:t>
            </a:r>
            <a:r>
              <a:rPr lang="en-GB" b="1" dirty="0" err="1">
                <a:solidFill>
                  <a:srgbClr val="05171F"/>
                </a:solidFill>
                <a:latin typeface="Times New Roman" panose="02020603050405020304" pitchFamily="18" charset="0"/>
                <a:ea typeface="Times New Roman" panose="02020603050405020304" pitchFamily="18" charset="0"/>
              </a:rPr>
              <a:t>lněná</a:t>
            </a:r>
            <a:r>
              <a:rPr lang="en-GB" b="1" dirty="0">
                <a:solidFill>
                  <a:srgbClr val="05171F"/>
                </a:solidFill>
                <a:latin typeface="Times New Roman" panose="02020603050405020304" pitchFamily="18" charset="0"/>
                <a:ea typeface="Times New Roman" panose="02020603050405020304" pitchFamily="18" charset="0"/>
              </a:rPr>
              <a:t>.</a:t>
            </a:r>
            <a:r>
              <a:rPr lang="en-GB" dirty="0">
                <a:solidFill>
                  <a:srgbClr val="05171F"/>
                </a:solidFill>
                <a:latin typeface="Times New Roman" panose="02020603050405020304" pitchFamily="18" charset="0"/>
                <a:ea typeface="Times New Roman" panose="02020603050405020304" pitchFamily="18" charset="0"/>
              </a:rPr>
              <a:t> </a:t>
            </a:r>
            <a:r>
              <a:rPr lang="en-GB" dirty="0" err="1">
                <a:solidFill>
                  <a:srgbClr val="05171F"/>
                </a:solidFill>
                <a:latin typeface="Times New Roman" panose="02020603050405020304" pitchFamily="18" charset="0"/>
                <a:ea typeface="Times New Roman" panose="02020603050405020304" pitchFamily="18" charset="0"/>
              </a:rPr>
              <a:t>Německý</a:t>
            </a:r>
            <a:r>
              <a:rPr lang="en-GB" dirty="0">
                <a:solidFill>
                  <a:srgbClr val="05171F"/>
                </a:solidFill>
                <a:latin typeface="Times New Roman" panose="02020603050405020304" pitchFamily="18" charset="0"/>
                <a:ea typeface="Times New Roman" panose="02020603050405020304" pitchFamily="18" charset="0"/>
              </a:rPr>
              <a:t> </a:t>
            </a:r>
            <a:r>
              <a:rPr lang="en-GB" dirty="0" err="1">
                <a:solidFill>
                  <a:srgbClr val="05171F"/>
                </a:solidFill>
                <a:latin typeface="Times New Roman" panose="02020603050405020304" pitchFamily="18" charset="0"/>
                <a:ea typeface="Times New Roman" panose="02020603050405020304" pitchFamily="18" charset="0"/>
              </a:rPr>
              <a:t>výrobce</a:t>
            </a:r>
            <a:r>
              <a:rPr lang="en-GB" dirty="0">
                <a:solidFill>
                  <a:srgbClr val="05171F"/>
                </a:solidFill>
                <a:latin typeface="Times New Roman" panose="02020603050405020304" pitchFamily="18" charset="0"/>
                <a:ea typeface="Times New Roman" panose="02020603050405020304" pitchFamily="18" charset="0"/>
              </a:rPr>
              <a:t> </a:t>
            </a:r>
            <a:r>
              <a:rPr lang="en-GB" dirty="0" err="1">
                <a:solidFill>
                  <a:srgbClr val="05171F"/>
                </a:solidFill>
                <a:latin typeface="Times New Roman" panose="02020603050405020304" pitchFamily="18" charset="0"/>
                <a:ea typeface="Times New Roman" panose="02020603050405020304" pitchFamily="18" charset="0"/>
              </a:rPr>
              <a:t>uvádí</a:t>
            </a:r>
            <a:r>
              <a:rPr lang="en-GB" dirty="0">
                <a:solidFill>
                  <a:srgbClr val="05171F"/>
                </a:solidFill>
                <a:latin typeface="Times New Roman" panose="02020603050405020304" pitchFamily="18" charset="0"/>
                <a:ea typeface="Times New Roman" panose="02020603050405020304" pitchFamily="18" charset="0"/>
              </a:rPr>
              <a:t>, </a:t>
            </a:r>
            <a:r>
              <a:rPr lang="en-GB" dirty="0" err="1">
                <a:solidFill>
                  <a:srgbClr val="05171F"/>
                </a:solidFill>
                <a:latin typeface="Times New Roman" panose="02020603050405020304" pitchFamily="18" charset="0"/>
                <a:ea typeface="Times New Roman" panose="02020603050405020304" pitchFamily="18" charset="0"/>
              </a:rPr>
              <a:t>že</a:t>
            </a:r>
            <a:r>
              <a:rPr lang="en-GB" dirty="0">
                <a:solidFill>
                  <a:srgbClr val="05171F"/>
                </a:solidFill>
                <a:latin typeface="Times New Roman" panose="02020603050405020304" pitchFamily="18" charset="0"/>
                <a:ea typeface="Times New Roman" panose="02020603050405020304" pitchFamily="18" charset="0"/>
              </a:rPr>
              <a:t> z </a:t>
            </a:r>
            <a:r>
              <a:rPr lang="en-GB" dirty="0" err="1">
                <a:solidFill>
                  <a:srgbClr val="05171F"/>
                </a:solidFill>
                <a:latin typeface="Times New Roman" panose="02020603050405020304" pitchFamily="18" charset="0"/>
                <a:ea typeface="Times New Roman" panose="02020603050405020304" pitchFamily="18" charset="0"/>
              </a:rPr>
              <a:t>hlediska</a:t>
            </a:r>
            <a:r>
              <a:rPr lang="en-GB" dirty="0">
                <a:solidFill>
                  <a:srgbClr val="05171F"/>
                </a:solidFill>
                <a:latin typeface="Times New Roman" panose="02020603050405020304" pitchFamily="18" charset="0"/>
                <a:ea typeface="Times New Roman" panose="02020603050405020304" pitchFamily="18" charset="0"/>
              </a:rPr>
              <a:t> </a:t>
            </a:r>
            <a:r>
              <a:rPr lang="en-GB" dirty="0" err="1">
                <a:solidFill>
                  <a:srgbClr val="05171F"/>
                </a:solidFill>
                <a:latin typeface="Times New Roman" panose="02020603050405020304" pitchFamily="18" charset="0"/>
                <a:ea typeface="Times New Roman" panose="02020603050405020304" pitchFamily="18" charset="0"/>
              </a:rPr>
              <a:t>hmotnosti</a:t>
            </a:r>
            <a:r>
              <a:rPr lang="en-GB" dirty="0">
                <a:solidFill>
                  <a:srgbClr val="05171F"/>
                </a:solidFill>
                <a:latin typeface="Times New Roman" panose="02020603050405020304" pitchFamily="18" charset="0"/>
                <a:ea typeface="Times New Roman" panose="02020603050405020304" pitchFamily="18" charset="0"/>
              </a:rPr>
              <a:t> a </a:t>
            </a:r>
            <a:r>
              <a:rPr lang="en-GB" dirty="0" err="1">
                <a:solidFill>
                  <a:srgbClr val="05171F"/>
                </a:solidFill>
                <a:latin typeface="Times New Roman" panose="02020603050405020304" pitchFamily="18" charset="0"/>
                <a:ea typeface="Times New Roman" panose="02020603050405020304" pitchFamily="18" charset="0"/>
              </a:rPr>
              <a:t>tuhosti</a:t>
            </a:r>
            <a:r>
              <a:rPr lang="en-GB" dirty="0">
                <a:solidFill>
                  <a:srgbClr val="05171F"/>
                </a:solidFill>
                <a:latin typeface="Times New Roman" panose="02020603050405020304" pitchFamily="18" charset="0"/>
                <a:ea typeface="Times New Roman" panose="02020603050405020304" pitchFamily="18" charset="0"/>
              </a:rPr>
              <a:t> </a:t>
            </a:r>
            <a:r>
              <a:rPr lang="en-GB" dirty="0" err="1">
                <a:solidFill>
                  <a:srgbClr val="05171F"/>
                </a:solidFill>
                <a:latin typeface="Times New Roman" panose="02020603050405020304" pitchFamily="18" charset="0"/>
                <a:ea typeface="Times New Roman" panose="02020603050405020304" pitchFamily="18" charset="0"/>
              </a:rPr>
              <a:t>má</a:t>
            </a:r>
            <a:r>
              <a:rPr lang="en-GB" dirty="0">
                <a:solidFill>
                  <a:srgbClr val="05171F"/>
                </a:solidFill>
                <a:latin typeface="Times New Roman" panose="02020603050405020304" pitchFamily="18" charset="0"/>
                <a:ea typeface="Times New Roman" panose="02020603050405020304" pitchFamily="18" charset="0"/>
              </a:rPr>
              <a:t> </a:t>
            </a:r>
            <a:r>
              <a:rPr lang="en-GB" dirty="0" err="1">
                <a:solidFill>
                  <a:srgbClr val="05171F"/>
                </a:solidFill>
                <a:latin typeface="Times New Roman" panose="02020603050405020304" pitchFamily="18" charset="0"/>
                <a:ea typeface="Times New Roman" panose="02020603050405020304" pitchFamily="18" charset="0"/>
              </a:rPr>
              <a:t>materiál</a:t>
            </a:r>
            <a:r>
              <a:rPr lang="en-GB" dirty="0">
                <a:solidFill>
                  <a:srgbClr val="05171F"/>
                </a:solidFill>
                <a:latin typeface="Times New Roman" panose="02020603050405020304" pitchFamily="18" charset="0"/>
                <a:ea typeface="Times New Roman" panose="02020603050405020304" pitchFamily="18" charset="0"/>
              </a:rPr>
              <a:t> </a:t>
            </a:r>
            <a:r>
              <a:rPr lang="en-GB" dirty="0" err="1">
                <a:solidFill>
                  <a:srgbClr val="05171F"/>
                </a:solidFill>
                <a:latin typeface="Times New Roman" panose="02020603050405020304" pitchFamily="18" charset="0"/>
                <a:ea typeface="Times New Roman" panose="02020603050405020304" pitchFamily="18" charset="0"/>
              </a:rPr>
              <a:t>podobné</a:t>
            </a:r>
            <a:r>
              <a:rPr lang="en-GB" dirty="0">
                <a:solidFill>
                  <a:srgbClr val="05171F"/>
                </a:solidFill>
                <a:latin typeface="Times New Roman" panose="02020603050405020304" pitchFamily="18" charset="0"/>
                <a:ea typeface="Times New Roman" panose="02020603050405020304" pitchFamily="18" charset="0"/>
              </a:rPr>
              <a:t> </a:t>
            </a:r>
            <a:r>
              <a:rPr lang="en-GB" dirty="0" err="1">
                <a:solidFill>
                  <a:srgbClr val="05171F"/>
                </a:solidFill>
                <a:latin typeface="Times New Roman" panose="02020603050405020304" pitchFamily="18" charset="0"/>
                <a:ea typeface="Times New Roman" panose="02020603050405020304" pitchFamily="18" charset="0"/>
              </a:rPr>
              <a:t>vlastnosti</a:t>
            </a:r>
            <a:r>
              <a:rPr lang="en-GB" dirty="0">
                <a:solidFill>
                  <a:srgbClr val="05171F"/>
                </a:solidFill>
                <a:latin typeface="Times New Roman" panose="02020603050405020304" pitchFamily="18" charset="0"/>
                <a:ea typeface="Times New Roman" panose="02020603050405020304" pitchFamily="18" charset="0"/>
              </a:rPr>
              <a:t> </a:t>
            </a:r>
            <a:r>
              <a:rPr lang="en-GB" dirty="0" err="1">
                <a:solidFill>
                  <a:srgbClr val="05171F"/>
                </a:solidFill>
                <a:latin typeface="Times New Roman" panose="02020603050405020304" pitchFamily="18" charset="0"/>
                <a:ea typeface="Times New Roman" panose="02020603050405020304" pitchFamily="18" charset="0"/>
              </a:rPr>
              <a:t>jako</a:t>
            </a:r>
            <a:r>
              <a:rPr lang="en-GB" dirty="0">
                <a:solidFill>
                  <a:srgbClr val="05171F"/>
                </a:solidFill>
                <a:latin typeface="Times New Roman" panose="02020603050405020304" pitchFamily="18" charset="0"/>
                <a:ea typeface="Times New Roman" panose="02020603050405020304" pitchFamily="18" charset="0"/>
              </a:rPr>
              <a:t> </a:t>
            </a:r>
            <a:r>
              <a:rPr lang="en-GB" dirty="0" err="1">
                <a:solidFill>
                  <a:srgbClr val="05171F"/>
                </a:solidFill>
                <a:latin typeface="Times New Roman" panose="02020603050405020304" pitchFamily="18" charset="0"/>
                <a:ea typeface="Times New Roman" panose="02020603050405020304" pitchFamily="18" charset="0"/>
              </a:rPr>
              <a:t>kompozit</a:t>
            </a:r>
            <a:r>
              <a:rPr lang="en-GB" dirty="0">
                <a:solidFill>
                  <a:srgbClr val="05171F"/>
                </a:solidFill>
                <a:latin typeface="Times New Roman" panose="02020603050405020304" pitchFamily="18" charset="0"/>
                <a:ea typeface="Times New Roman" panose="02020603050405020304" pitchFamily="18" charset="0"/>
              </a:rPr>
              <a:t> </a:t>
            </a:r>
            <a:r>
              <a:rPr lang="en-GB" dirty="0" err="1">
                <a:solidFill>
                  <a:srgbClr val="05171F"/>
                </a:solidFill>
                <a:latin typeface="Times New Roman" panose="02020603050405020304" pitchFamily="18" charset="0"/>
                <a:ea typeface="Times New Roman" panose="02020603050405020304" pitchFamily="18" charset="0"/>
              </a:rPr>
              <a:t>vyztužený</a:t>
            </a:r>
            <a:r>
              <a:rPr lang="en-GB" dirty="0">
                <a:solidFill>
                  <a:srgbClr val="05171F"/>
                </a:solidFill>
                <a:latin typeface="Times New Roman" panose="02020603050405020304" pitchFamily="18" charset="0"/>
                <a:ea typeface="Times New Roman" panose="02020603050405020304" pitchFamily="18" charset="0"/>
              </a:rPr>
              <a:t> </a:t>
            </a:r>
            <a:r>
              <a:rPr lang="en-GB" dirty="0" err="1">
                <a:solidFill>
                  <a:srgbClr val="05171F"/>
                </a:solidFill>
                <a:latin typeface="Times New Roman" panose="02020603050405020304" pitchFamily="18" charset="0"/>
                <a:ea typeface="Times New Roman" panose="02020603050405020304" pitchFamily="18" charset="0"/>
              </a:rPr>
              <a:t>uhlíkovými</a:t>
            </a:r>
            <a:r>
              <a:rPr lang="en-GB" dirty="0">
                <a:solidFill>
                  <a:srgbClr val="05171F"/>
                </a:solidFill>
                <a:latin typeface="Times New Roman" panose="02020603050405020304" pitchFamily="18" charset="0"/>
                <a:ea typeface="Times New Roman" panose="02020603050405020304" pitchFamily="18" charset="0"/>
              </a:rPr>
              <a:t> </a:t>
            </a:r>
            <a:r>
              <a:rPr lang="en-GB" dirty="0" err="1">
                <a:solidFill>
                  <a:srgbClr val="05171F"/>
                </a:solidFill>
                <a:latin typeface="Times New Roman" panose="02020603050405020304" pitchFamily="18" charset="0"/>
                <a:ea typeface="Times New Roman" panose="02020603050405020304" pitchFamily="18" charset="0"/>
              </a:rPr>
              <a:t>vlákny</a:t>
            </a:r>
            <a:r>
              <a:rPr lang="en-GB" dirty="0">
                <a:solidFill>
                  <a:srgbClr val="05171F"/>
                </a:solidFill>
                <a:latin typeface="Times New Roman" panose="02020603050405020304" pitchFamily="18" charset="0"/>
                <a:ea typeface="Times New Roman" panose="02020603050405020304" pitchFamily="18" charset="0"/>
              </a:rPr>
              <a:t>. </a:t>
            </a:r>
            <a:r>
              <a:rPr lang="en-GB" dirty="0" err="1">
                <a:solidFill>
                  <a:srgbClr val="05171F"/>
                </a:solidFill>
                <a:latin typeface="Times New Roman" panose="02020603050405020304" pitchFamily="18" charset="0"/>
                <a:ea typeface="Times New Roman" panose="02020603050405020304" pitchFamily="18" charset="0"/>
              </a:rPr>
              <a:t>Ostatně</a:t>
            </a:r>
            <a:r>
              <a:rPr lang="en-GB" dirty="0">
                <a:solidFill>
                  <a:srgbClr val="05171F"/>
                </a:solidFill>
                <a:latin typeface="Times New Roman" panose="02020603050405020304" pitchFamily="18" charset="0"/>
                <a:ea typeface="Times New Roman" panose="02020603050405020304" pitchFamily="18" charset="0"/>
              </a:rPr>
              <a:t> </a:t>
            </a:r>
            <a:r>
              <a:rPr lang="en-GB" dirty="0" err="1">
                <a:solidFill>
                  <a:srgbClr val="05171F"/>
                </a:solidFill>
                <a:latin typeface="Times New Roman" panose="02020603050405020304" pitchFamily="18" charset="0"/>
                <a:ea typeface="Times New Roman" panose="02020603050405020304" pitchFamily="18" charset="0"/>
              </a:rPr>
              <a:t>něco</a:t>
            </a:r>
            <a:r>
              <a:rPr lang="en-GB" dirty="0">
                <a:solidFill>
                  <a:srgbClr val="05171F"/>
                </a:solidFill>
                <a:latin typeface="Times New Roman" panose="02020603050405020304" pitchFamily="18" charset="0"/>
                <a:ea typeface="Times New Roman" panose="02020603050405020304" pitchFamily="18" charset="0"/>
              </a:rPr>
              <a:t> </a:t>
            </a:r>
            <a:r>
              <a:rPr lang="en-GB" dirty="0" err="1">
                <a:solidFill>
                  <a:srgbClr val="05171F"/>
                </a:solidFill>
                <a:latin typeface="Times New Roman" panose="02020603050405020304" pitchFamily="18" charset="0"/>
                <a:ea typeface="Times New Roman" panose="02020603050405020304" pitchFamily="18" charset="0"/>
              </a:rPr>
              <a:t>podobného</a:t>
            </a:r>
            <a:r>
              <a:rPr lang="en-GB" dirty="0">
                <a:solidFill>
                  <a:srgbClr val="05171F"/>
                </a:solidFill>
                <a:latin typeface="Times New Roman" panose="02020603050405020304" pitchFamily="18" charset="0"/>
                <a:ea typeface="Times New Roman" panose="02020603050405020304" pitchFamily="18" charset="0"/>
              </a:rPr>
              <a:t> </a:t>
            </a:r>
            <a:r>
              <a:rPr lang="en-GB" dirty="0" err="1">
                <a:solidFill>
                  <a:srgbClr val="05171F"/>
                </a:solidFill>
                <a:latin typeface="Times New Roman" panose="02020603050405020304" pitchFamily="18" charset="0"/>
                <a:ea typeface="Times New Roman" panose="02020603050405020304" pitchFamily="18" charset="0"/>
              </a:rPr>
              <a:t>zkouší</a:t>
            </a:r>
            <a:r>
              <a:rPr lang="en-GB" dirty="0">
                <a:solidFill>
                  <a:srgbClr val="05171F"/>
                </a:solidFill>
                <a:latin typeface="Times New Roman" panose="02020603050405020304" pitchFamily="18" charset="0"/>
                <a:ea typeface="Times New Roman" panose="02020603050405020304" pitchFamily="18" charset="0"/>
              </a:rPr>
              <a:t> </a:t>
            </a:r>
            <a:r>
              <a:rPr lang="en-GB" dirty="0" err="1">
                <a:solidFill>
                  <a:srgbClr val="05171F"/>
                </a:solidFill>
                <a:latin typeface="Times New Roman" panose="02020603050405020304" pitchFamily="18" charset="0"/>
                <a:ea typeface="Times New Roman" panose="02020603050405020304" pitchFamily="18" charset="0"/>
              </a:rPr>
              <a:t>značka</a:t>
            </a:r>
            <a:r>
              <a:rPr lang="en-GB" dirty="0">
                <a:solidFill>
                  <a:srgbClr val="05171F"/>
                </a:solidFill>
                <a:latin typeface="Times New Roman" panose="02020603050405020304" pitchFamily="18" charset="0"/>
                <a:ea typeface="Times New Roman" panose="02020603050405020304" pitchFamily="18" charset="0"/>
              </a:rPr>
              <a:t> </a:t>
            </a:r>
            <a:r>
              <a:rPr lang="en-GB" dirty="0" err="1">
                <a:solidFill>
                  <a:srgbClr val="05171F"/>
                </a:solidFill>
                <a:latin typeface="Times New Roman" panose="02020603050405020304" pitchFamily="18" charset="0"/>
                <a:ea typeface="Times New Roman" panose="02020603050405020304" pitchFamily="18" charset="0"/>
              </a:rPr>
              <a:t>už</a:t>
            </a:r>
            <a:r>
              <a:rPr lang="en-GB" dirty="0">
                <a:solidFill>
                  <a:srgbClr val="05171F"/>
                </a:solidFill>
                <a:latin typeface="Times New Roman" panose="02020603050405020304" pitchFamily="18" charset="0"/>
                <a:ea typeface="Times New Roman" panose="02020603050405020304" pitchFamily="18" charset="0"/>
              </a:rPr>
              <a:t> od </a:t>
            </a:r>
            <a:r>
              <a:rPr lang="en-GB" dirty="0" err="1">
                <a:solidFill>
                  <a:srgbClr val="05171F"/>
                </a:solidFill>
                <a:latin typeface="Times New Roman" panose="02020603050405020304" pitchFamily="18" charset="0"/>
                <a:ea typeface="Times New Roman" panose="02020603050405020304" pitchFamily="18" charset="0"/>
              </a:rPr>
              <a:t>roku</a:t>
            </a:r>
            <a:r>
              <a:rPr lang="en-GB" dirty="0">
                <a:solidFill>
                  <a:srgbClr val="05171F"/>
                </a:solidFill>
                <a:latin typeface="Times New Roman" panose="02020603050405020304" pitchFamily="18" charset="0"/>
                <a:ea typeface="Times New Roman" panose="02020603050405020304" pitchFamily="18" charset="0"/>
              </a:rPr>
              <a:t> 2015, </a:t>
            </a:r>
            <a:r>
              <a:rPr lang="en-GB" dirty="0" err="1">
                <a:solidFill>
                  <a:srgbClr val="05171F"/>
                </a:solidFill>
                <a:latin typeface="Times New Roman" panose="02020603050405020304" pitchFamily="18" charset="0"/>
                <a:ea typeface="Times New Roman" panose="02020603050405020304" pitchFamily="18" charset="0"/>
              </a:rPr>
              <a:t>čili</a:t>
            </a:r>
            <a:r>
              <a:rPr lang="en-GB" dirty="0">
                <a:solidFill>
                  <a:srgbClr val="05171F"/>
                </a:solidFill>
                <a:latin typeface="Times New Roman" panose="02020603050405020304" pitchFamily="18" charset="0"/>
                <a:ea typeface="Times New Roman" panose="02020603050405020304" pitchFamily="18" charset="0"/>
              </a:rPr>
              <a:t> </a:t>
            </a:r>
            <a:r>
              <a:rPr lang="en-GB" dirty="0" err="1">
                <a:solidFill>
                  <a:srgbClr val="05171F"/>
                </a:solidFill>
                <a:latin typeface="Times New Roman" panose="02020603050405020304" pitchFamily="18" charset="0"/>
                <a:ea typeface="Times New Roman" panose="02020603050405020304" pitchFamily="18" charset="0"/>
              </a:rPr>
              <a:t>má</a:t>
            </a:r>
            <a:r>
              <a:rPr lang="en-GB" dirty="0">
                <a:solidFill>
                  <a:srgbClr val="05171F"/>
                </a:solidFill>
                <a:latin typeface="Times New Roman" panose="02020603050405020304" pitchFamily="18" charset="0"/>
                <a:ea typeface="Times New Roman" panose="02020603050405020304" pitchFamily="18" charset="0"/>
              </a:rPr>
              <a:t> s </a:t>
            </a:r>
            <a:r>
              <a:rPr lang="en-GB" dirty="0" err="1">
                <a:solidFill>
                  <a:srgbClr val="05171F"/>
                </a:solidFill>
                <a:latin typeface="Times New Roman" panose="02020603050405020304" pitchFamily="18" charset="0"/>
                <a:ea typeface="Times New Roman" panose="02020603050405020304" pitchFamily="18" charset="0"/>
              </a:rPr>
              <a:t>podobným</a:t>
            </a:r>
            <a:r>
              <a:rPr lang="en-GB" dirty="0">
                <a:solidFill>
                  <a:srgbClr val="05171F"/>
                </a:solidFill>
                <a:latin typeface="Times New Roman" panose="02020603050405020304" pitchFamily="18" charset="0"/>
                <a:ea typeface="Times New Roman" panose="02020603050405020304" pitchFamily="18" charset="0"/>
              </a:rPr>
              <a:t> </a:t>
            </a:r>
            <a:r>
              <a:rPr lang="en-GB" dirty="0" err="1">
                <a:solidFill>
                  <a:srgbClr val="05171F"/>
                </a:solidFill>
                <a:latin typeface="Times New Roman" panose="02020603050405020304" pitchFamily="18" charset="0"/>
                <a:ea typeface="Times New Roman" panose="02020603050405020304" pitchFamily="18" charset="0"/>
              </a:rPr>
              <a:t>materiálem</a:t>
            </a:r>
            <a:r>
              <a:rPr lang="en-GB" dirty="0">
                <a:solidFill>
                  <a:srgbClr val="05171F"/>
                </a:solidFill>
                <a:latin typeface="Times New Roman" panose="02020603050405020304" pitchFamily="18" charset="0"/>
                <a:ea typeface="Times New Roman" panose="02020603050405020304" pitchFamily="18" charset="0"/>
              </a:rPr>
              <a:t> </a:t>
            </a:r>
            <a:r>
              <a:rPr lang="en-GB" dirty="0" err="1">
                <a:solidFill>
                  <a:srgbClr val="05171F"/>
                </a:solidFill>
                <a:latin typeface="Times New Roman" panose="02020603050405020304" pitchFamily="18" charset="0"/>
                <a:ea typeface="Times New Roman" panose="02020603050405020304" pitchFamily="18" charset="0"/>
              </a:rPr>
              <a:t>dostatek</a:t>
            </a:r>
            <a:r>
              <a:rPr lang="en-GB" dirty="0">
                <a:solidFill>
                  <a:srgbClr val="05171F"/>
                </a:solidFill>
                <a:latin typeface="Times New Roman" panose="02020603050405020304" pitchFamily="18" charset="0"/>
                <a:ea typeface="Times New Roman" panose="02020603050405020304" pitchFamily="18" charset="0"/>
              </a:rPr>
              <a:t> </a:t>
            </a:r>
            <a:r>
              <a:rPr lang="en-GB" dirty="0" err="1">
                <a:solidFill>
                  <a:srgbClr val="05171F"/>
                </a:solidFill>
                <a:latin typeface="Times New Roman" panose="02020603050405020304" pitchFamily="18" charset="0"/>
                <a:ea typeface="Times New Roman" panose="02020603050405020304" pitchFamily="18" charset="0"/>
              </a:rPr>
              <a:t>zkušeností</a:t>
            </a:r>
            <a:r>
              <a:rPr lang="en-GB" dirty="0">
                <a:solidFill>
                  <a:srgbClr val="05171F"/>
                </a:solidFill>
                <a:latin typeface="Times New Roman" panose="02020603050405020304" pitchFamily="18" charset="0"/>
                <a:ea typeface="Times New Roman" panose="02020603050405020304" pitchFamily="18" charset="0"/>
              </a:rPr>
              <a:t>.</a:t>
            </a:r>
            <a:endParaRPr lang="en-GB" sz="1600" dirty="0">
              <a:effectLst/>
              <a:latin typeface="Times New Roman" panose="02020603050405020304" pitchFamily="18" charset="0"/>
              <a:ea typeface="Times New Roman" panose="02020603050405020304" pitchFamily="18" charset="0"/>
            </a:endParaRPr>
          </a:p>
        </p:txBody>
      </p:sp>
      <p:sp>
        <p:nvSpPr>
          <p:cNvPr id="5" name="TextovéPole 4"/>
          <p:cNvSpPr txBox="1"/>
          <p:nvPr/>
        </p:nvSpPr>
        <p:spPr>
          <a:xfrm>
            <a:off x="977153" y="403411"/>
            <a:ext cx="4708981" cy="369332"/>
          </a:xfrm>
          <a:prstGeom prst="rect">
            <a:avLst/>
          </a:prstGeom>
          <a:noFill/>
        </p:spPr>
        <p:txBody>
          <a:bodyPr wrap="none" rtlCol="0">
            <a:spAutoFit/>
          </a:bodyPr>
          <a:lstStyle/>
          <a:p>
            <a:r>
              <a:rPr lang="cs-CZ" b="1" dirty="0" smtClean="0"/>
              <a:t>LNĚNÁ A KONOPNÁ VLÁKNA PRO VÝROBU AUT</a:t>
            </a:r>
            <a:endParaRPr lang="en-GB" b="1" dirty="0"/>
          </a:p>
        </p:txBody>
      </p:sp>
    </p:spTree>
    <p:extLst>
      <p:ext uri="{BB962C8B-B14F-4D97-AF65-F5344CB8AC3E}">
        <p14:creationId xmlns:p14="http://schemas.microsoft.com/office/powerpoint/2010/main" val="285103815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1828800" y="2522707"/>
            <a:ext cx="6096000" cy="2601481"/>
          </a:xfrm>
          <a:prstGeom prst="rect">
            <a:avLst/>
          </a:prstGeom>
        </p:spPr>
        <p:txBody>
          <a:bodyPr>
            <a:spAutoFit/>
          </a:bodyPr>
          <a:lstStyle/>
          <a:p>
            <a:pPr>
              <a:lnSpc>
                <a:spcPts val="1800"/>
              </a:lnSpc>
              <a:spcAft>
                <a:spcPts val="1500"/>
              </a:spcAft>
            </a:pPr>
            <a:r>
              <a:rPr lang="en-GB" dirty="0" err="1">
                <a:solidFill>
                  <a:srgbClr val="777777"/>
                </a:solidFill>
                <a:latin typeface="Arial" panose="020B0604020202020204" pitchFamily="34" charset="0"/>
                <a:ea typeface="Times New Roman" panose="02020603050405020304" pitchFamily="18" charset="0"/>
                <a:cs typeface="Times New Roman" panose="02020603050405020304" pitchFamily="18" charset="0"/>
              </a:rPr>
              <a:t>Proč</a:t>
            </a:r>
            <a:r>
              <a:rPr lang="en-GB" dirty="0">
                <a:solidFill>
                  <a:srgbClr val="777777"/>
                </a:solidFill>
                <a:latin typeface="Arial" panose="020B0604020202020204" pitchFamily="34" charset="0"/>
                <a:ea typeface="Times New Roman" panose="02020603050405020304" pitchFamily="18" charset="0"/>
                <a:cs typeface="Times New Roman" panose="02020603050405020304" pitchFamily="18" charset="0"/>
              </a:rPr>
              <a:t> </a:t>
            </a:r>
            <a:r>
              <a:rPr lang="en-GB" dirty="0" err="1">
                <a:solidFill>
                  <a:srgbClr val="777777"/>
                </a:solidFill>
                <a:latin typeface="Arial" panose="020B0604020202020204" pitchFamily="34" charset="0"/>
                <a:ea typeface="Times New Roman" panose="02020603050405020304" pitchFamily="18" charset="0"/>
                <a:cs typeface="Times New Roman" panose="02020603050405020304" pitchFamily="18" charset="0"/>
              </a:rPr>
              <a:t>pěstovat</a:t>
            </a:r>
            <a:r>
              <a:rPr lang="en-GB" dirty="0">
                <a:solidFill>
                  <a:srgbClr val="777777"/>
                </a:solidFill>
                <a:latin typeface="Arial" panose="020B0604020202020204" pitchFamily="34" charset="0"/>
                <a:ea typeface="Times New Roman" panose="02020603050405020304" pitchFamily="18" charset="0"/>
                <a:cs typeface="Times New Roman" panose="02020603050405020304" pitchFamily="18" charset="0"/>
              </a:rPr>
              <a:t> </a:t>
            </a:r>
            <a:r>
              <a:rPr lang="en-GB" dirty="0" err="1">
                <a:solidFill>
                  <a:srgbClr val="777777"/>
                </a:solidFill>
                <a:latin typeface="Arial" panose="020B0604020202020204" pitchFamily="34" charset="0"/>
                <a:ea typeface="Times New Roman" panose="02020603050405020304" pitchFamily="18" charset="0"/>
                <a:cs typeface="Times New Roman" panose="02020603050405020304" pitchFamily="18" charset="0"/>
              </a:rPr>
              <a:t>hlívu</a:t>
            </a:r>
            <a:r>
              <a:rPr lang="en-GB" dirty="0">
                <a:solidFill>
                  <a:srgbClr val="777777"/>
                </a:solidFill>
                <a:latin typeface="Arial" panose="020B0604020202020204" pitchFamily="34" charset="0"/>
                <a:ea typeface="Times New Roman" panose="02020603050405020304" pitchFamily="18" charset="0"/>
                <a:cs typeface="Times New Roman" panose="02020603050405020304" pitchFamily="18" charset="0"/>
              </a:rPr>
              <a:t> </a:t>
            </a:r>
            <a:r>
              <a:rPr lang="en-GB" dirty="0" err="1">
                <a:solidFill>
                  <a:srgbClr val="777777"/>
                </a:solidFill>
                <a:latin typeface="Arial" panose="020B0604020202020204" pitchFamily="34" charset="0"/>
                <a:ea typeface="Times New Roman" panose="02020603050405020304" pitchFamily="18" charset="0"/>
                <a:cs typeface="Times New Roman" panose="02020603050405020304" pitchFamily="18" charset="0"/>
              </a:rPr>
              <a:t>ústřičnou</a:t>
            </a:r>
            <a:r>
              <a:rPr lang="en-GB" dirty="0">
                <a:solidFill>
                  <a:srgbClr val="777777"/>
                </a:solidFill>
                <a:latin typeface="Arial" panose="020B0604020202020204" pitchFamily="34" charset="0"/>
                <a:ea typeface="Times New Roman" panose="02020603050405020304" pitchFamily="18" charset="0"/>
                <a:cs typeface="Times New Roman" panose="02020603050405020304" pitchFamily="18" charset="0"/>
              </a:rPr>
              <a:t>?</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750"/>
              </a:spcAft>
              <a:buSzPts val="1000"/>
              <a:buFont typeface="Symbol" panose="05050102010706020507" pitchFamily="18" charset="2"/>
              <a:buChar char=""/>
              <a:tabLst>
                <a:tab pos="457200" algn="l"/>
              </a:tabLst>
            </a:pPr>
            <a:r>
              <a:rPr lang="en-GB" dirty="0">
                <a:solidFill>
                  <a:srgbClr val="777777"/>
                </a:solidFill>
                <a:latin typeface="Arial" panose="020B0604020202020204" pitchFamily="34" charset="0"/>
                <a:ea typeface="Times New Roman" panose="02020603050405020304" pitchFamily="18" charset="0"/>
                <a:cs typeface="Times New Roman" panose="02020603050405020304" pitchFamily="18" charset="0"/>
              </a:rPr>
              <a:t>Je to </a:t>
            </a:r>
            <a:r>
              <a:rPr lang="en-GB" dirty="0" err="1">
                <a:solidFill>
                  <a:srgbClr val="777777"/>
                </a:solidFill>
                <a:latin typeface="Arial" panose="020B0604020202020204" pitchFamily="34" charset="0"/>
                <a:ea typeface="Times New Roman" panose="02020603050405020304" pitchFamily="18" charset="0"/>
                <a:cs typeface="Times New Roman" panose="02020603050405020304" pitchFamily="18" charset="0"/>
              </a:rPr>
              <a:t>opravdu</a:t>
            </a:r>
            <a:r>
              <a:rPr lang="en-GB" dirty="0">
                <a:solidFill>
                  <a:srgbClr val="777777"/>
                </a:solidFill>
                <a:latin typeface="Arial" panose="020B0604020202020204" pitchFamily="34" charset="0"/>
                <a:ea typeface="Times New Roman" panose="02020603050405020304" pitchFamily="18" charset="0"/>
                <a:cs typeface="Times New Roman" panose="02020603050405020304" pitchFamily="18" charset="0"/>
              </a:rPr>
              <a:t> </a:t>
            </a:r>
            <a:r>
              <a:rPr lang="en-GB" dirty="0" err="1">
                <a:solidFill>
                  <a:srgbClr val="777777"/>
                </a:solidFill>
                <a:latin typeface="Arial" panose="020B0604020202020204" pitchFamily="34" charset="0"/>
                <a:ea typeface="Times New Roman" panose="02020603050405020304" pitchFamily="18" charset="0"/>
                <a:cs typeface="Times New Roman" panose="02020603050405020304" pitchFamily="18" charset="0"/>
              </a:rPr>
              <a:t>snadné</a:t>
            </a:r>
            <a:r>
              <a:rPr lang="en-GB" dirty="0">
                <a:solidFill>
                  <a:srgbClr val="777777"/>
                </a:solidFill>
                <a:latin typeface="Arial" panose="020B0604020202020204" pitchFamily="34" charset="0"/>
                <a:ea typeface="Times New Roman" panose="02020603050405020304" pitchFamily="18" charset="0"/>
                <a:cs typeface="Times New Roman" panose="02020603050405020304" pitchFamily="18" charset="0"/>
              </a:rPr>
              <a:t>.</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750"/>
              </a:spcAft>
              <a:buSzPts val="1000"/>
              <a:buFont typeface="Symbol" panose="05050102010706020507" pitchFamily="18" charset="2"/>
              <a:buChar char=""/>
              <a:tabLst>
                <a:tab pos="457200" algn="l"/>
              </a:tabLst>
            </a:pPr>
            <a:r>
              <a:rPr lang="en-GB" dirty="0" err="1">
                <a:solidFill>
                  <a:srgbClr val="777777"/>
                </a:solidFill>
                <a:latin typeface="Arial" panose="020B0604020202020204" pitchFamily="34" charset="0"/>
                <a:ea typeface="Times New Roman" panose="02020603050405020304" pitchFamily="18" charset="0"/>
                <a:cs typeface="Times New Roman" panose="02020603050405020304" pitchFamily="18" charset="0"/>
              </a:rPr>
              <a:t>Hlíva</a:t>
            </a:r>
            <a:r>
              <a:rPr lang="en-GB" dirty="0">
                <a:solidFill>
                  <a:srgbClr val="777777"/>
                </a:solidFill>
                <a:latin typeface="Arial" panose="020B0604020202020204" pitchFamily="34" charset="0"/>
                <a:ea typeface="Times New Roman" panose="02020603050405020304" pitchFamily="18" charset="0"/>
                <a:cs typeface="Times New Roman" panose="02020603050405020304" pitchFamily="18" charset="0"/>
              </a:rPr>
              <a:t> </a:t>
            </a:r>
            <a:r>
              <a:rPr lang="en-GB" dirty="0" err="1">
                <a:solidFill>
                  <a:srgbClr val="777777"/>
                </a:solidFill>
                <a:latin typeface="Arial" panose="020B0604020202020204" pitchFamily="34" charset="0"/>
                <a:ea typeface="Times New Roman" panose="02020603050405020304" pitchFamily="18" charset="0"/>
                <a:cs typeface="Times New Roman" panose="02020603050405020304" pitchFamily="18" charset="0"/>
              </a:rPr>
              <a:t>roste</a:t>
            </a:r>
            <a:r>
              <a:rPr lang="en-GB" dirty="0">
                <a:solidFill>
                  <a:srgbClr val="777777"/>
                </a:solidFill>
                <a:latin typeface="Arial" panose="020B0604020202020204" pitchFamily="34" charset="0"/>
                <a:ea typeface="Times New Roman" panose="02020603050405020304" pitchFamily="18" charset="0"/>
                <a:cs typeface="Times New Roman" panose="02020603050405020304" pitchFamily="18" charset="0"/>
              </a:rPr>
              <a:t> </a:t>
            </a:r>
            <a:r>
              <a:rPr lang="en-GB" dirty="0" err="1">
                <a:solidFill>
                  <a:srgbClr val="777777"/>
                </a:solidFill>
                <a:latin typeface="Arial" panose="020B0604020202020204" pitchFamily="34" charset="0"/>
                <a:ea typeface="Times New Roman" panose="02020603050405020304" pitchFamily="18" charset="0"/>
                <a:cs typeface="Times New Roman" panose="02020603050405020304" pitchFamily="18" charset="0"/>
              </a:rPr>
              <a:t>velice</a:t>
            </a:r>
            <a:r>
              <a:rPr lang="en-GB" dirty="0">
                <a:solidFill>
                  <a:srgbClr val="777777"/>
                </a:solidFill>
                <a:latin typeface="Arial" panose="020B0604020202020204" pitchFamily="34" charset="0"/>
                <a:ea typeface="Times New Roman" panose="02020603050405020304" pitchFamily="18" charset="0"/>
                <a:cs typeface="Times New Roman" panose="02020603050405020304" pitchFamily="18" charset="0"/>
              </a:rPr>
              <a:t> </a:t>
            </a:r>
            <a:r>
              <a:rPr lang="en-GB" dirty="0" err="1">
                <a:solidFill>
                  <a:srgbClr val="777777"/>
                </a:solidFill>
                <a:latin typeface="Arial" panose="020B0604020202020204" pitchFamily="34" charset="0"/>
                <a:ea typeface="Times New Roman" panose="02020603050405020304" pitchFamily="18" charset="0"/>
                <a:cs typeface="Times New Roman" panose="02020603050405020304" pitchFamily="18" charset="0"/>
              </a:rPr>
              <a:t>rychle</a:t>
            </a:r>
            <a:r>
              <a:rPr lang="en-GB" dirty="0">
                <a:solidFill>
                  <a:srgbClr val="777777"/>
                </a:solidFill>
                <a:latin typeface="Arial" panose="020B0604020202020204" pitchFamily="34" charset="0"/>
                <a:ea typeface="Times New Roman" panose="02020603050405020304" pitchFamily="18" charset="0"/>
                <a:cs typeface="Times New Roman" panose="02020603050405020304" pitchFamily="18" charset="0"/>
              </a:rPr>
              <a:t>.</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750"/>
              </a:spcAft>
              <a:buSzPts val="1000"/>
              <a:buFont typeface="Symbol" panose="05050102010706020507" pitchFamily="18" charset="2"/>
              <a:buChar char=""/>
              <a:tabLst>
                <a:tab pos="457200" algn="l"/>
              </a:tabLst>
            </a:pPr>
            <a:r>
              <a:rPr lang="en-GB" dirty="0" err="1">
                <a:solidFill>
                  <a:srgbClr val="777777"/>
                </a:solidFill>
                <a:latin typeface="Arial" panose="020B0604020202020204" pitchFamily="34" charset="0"/>
                <a:ea typeface="Times New Roman" panose="02020603050405020304" pitchFamily="18" charset="0"/>
                <a:cs typeface="Times New Roman" panose="02020603050405020304" pitchFamily="18" charset="0"/>
              </a:rPr>
              <a:t>Hlíva</a:t>
            </a:r>
            <a:r>
              <a:rPr lang="en-GB" dirty="0">
                <a:solidFill>
                  <a:srgbClr val="777777"/>
                </a:solidFill>
                <a:latin typeface="Arial" panose="020B0604020202020204" pitchFamily="34" charset="0"/>
                <a:ea typeface="Times New Roman" panose="02020603050405020304" pitchFamily="18" charset="0"/>
                <a:cs typeface="Times New Roman" panose="02020603050405020304" pitchFamily="18" charset="0"/>
              </a:rPr>
              <a:t> </a:t>
            </a:r>
            <a:r>
              <a:rPr lang="en-GB" dirty="0" err="1">
                <a:solidFill>
                  <a:srgbClr val="777777"/>
                </a:solidFill>
                <a:latin typeface="Arial" panose="020B0604020202020204" pitchFamily="34" charset="0"/>
                <a:ea typeface="Times New Roman" panose="02020603050405020304" pitchFamily="18" charset="0"/>
                <a:cs typeface="Times New Roman" panose="02020603050405020304" pitchFamily="18" charset="0"/>
              </a:rPr>
              <a:t>ústřičná</a:t>
            </a:r>
            <a:r>
              <a:rPr lang="en-GB" dirty="0">
                <a:solidFill>
                  <a:srgbClr val="777777"/>
                </a:solidFill>
                <a:latin typeface="Arial" panose="020B0604020202020204" pitchFamily="34" charset="0"/>
                <a:ea typeface="Times New Roman" panose="02020603050405020304" pitchFamily="18" charset="0"/>
                <a:cs typeface="Times New Roman" panose="02020603050405020304" pitchFamily="18" charset="0"/>
              </a:rPr>
              <a:t> je </a:t>
            </a:r>
            <a:r>
              <a:rPr lang="en-GB" dirty="0" err="1">
                <a:solidFill>
                  <a:srgbClr val="777777"/>
                </a:solidFill>
                <a:latin typeface="Arial" panose="020B0604020202020204" pitchFamily="34" charset="0"/>
                <a:ea typeface="Times New Roman" panose="02020603050405020304" pitchFamily="18" charset="0"/>
                <a:cs typeface="Times New Roman" panose="02020603050405020304" pitchFamily="18" charset="0"/>
              </a:rPr>
              <a:t>relativně</a:t>
            </a:r>
            <a:r>
              <a:rPr lang="en-GB" dirty="0">
                <a:solidFill>
                  <a:srgbClr val="777777"/>
                </a:solidFill>
                <a:latin typeface="Arial" panose="020B0604020202020204" pitchFamily="34" charset="0"/>
                <a:ea typeface="Times New Roman" panose="02020603050405020304" pitchFamily="18" charset="0"/>
                <a:cs typeface="Times New Roman" panose="02020603050405020304" pitchFamily="18" charset="0"/>
              </a:rPr>
              <a:t> </a:t>
            </a:r>
            <a:r>
              <a:rPr lang="en-GB" dirty="0" err="1">
                <a:solidFill>
                  <a:srgbClr val="777777"/>
                </a:solidFill>
                <a:latin typeface="Arial" panose="020B0604020202020204" pitchFamily="34" charset="0"/>
                <a:ea typeface="Times New Roman" panose="02020603050405020304" pitchFamily="18" charset="0"/>
                <a:cs typeface="Times New Roman" panose="02020603050405020304" pitchFamily="18" charset="0"/>
              </a:rPr>
              <a:t>odolná</a:t>
            </a:r>
            <a:r>
              <a:rPr lang="en-GB" dirty="0">
                <a:solidFill>
                  <a:srgbClr val="777777"/>
                </a:solidFill>
                <a:latin typeface="Arial" panose="020B0604020202020204" pitchFamily="34" charset="0"/>
                <a:ea typeface="Times New Roman" panose="02020603050405020304" pitchFamily="18" charset="0"/>
                <a:cs typeface="Times New Roman" panose="02020603050405020304" pitchFamily="18" charset="0"/>
              </a:rPr>
              <a:t> </a:t>
            </a:r>
            <a:r>
              <a:rPr lang="en-GB" dirty="0" err="1">
                <a:solidFill>
                  <a:srgbClr val="777777"/>
                </a:solidFill>
                <a:latin typeface="Arial" panose="020B0604020202020204" pitchFamily="34" charset="0"/>
                <a:ea typeface="Times New Roman" panose="02020603050405020304" pitchFamily="18" charset="0"/>
                <a:cs typeface="Times New Roman" panose="02020603050405020304" pitchFamily="18" charset="0"/>
              </a:rPr>
              <a:t>vůči</a:t>
            </a:r>
            <a:r>
              <a:rPr lang="en-GB" dirty="0">
                <a:solidFill>
                  <a:srgbClr val="777777"/>
                </a:solidFill>
                <a:latin typeface="Arial" panose="020B0604020202020204" pitchFamily="34" charset="0"/>
                <a:ea typeface="Times New Roman" panose="02020603050405020304" pitchFamily="18" charset="0"/>
                <a:cs typeface="Times New Roman" panose="02020603050405020304" pitchFamily="18" charset="0"/>
              </a:rPr>
              <a:t> </a:t>
            </a:r>
            <a:r>
              <a:rPr lang="en-GB" dirty="0" err="1">
                <a:solidFill>
                  <a:srgbClr val="777777"/>
                </a:solidFill>
                <a:latin typeface="Arial" panose="020B0604020202020204" pitchFamily="34" charset="0"/>
                <a:ea typeface="Times New Roman" panose="02020603050405020304" pitchFamily="18" charset="0"/>
                <a:cs typeface="Times New Roman" panose="02020603050405020304" pitchFamily="18" charset="0"/>
              </a:rPr>
              <a:t>konkurenčním</a:t>
            </a:r>
            <a:r>
              <a:rPr lang="en-GB" dirty="0">
                <a:solidFill>
                  <a:srgbClr val="777777"/>
                </a:solidFill>
                <a:latin typeface="Arial" panose="020B0604020202020204" pitchFamily="34" charset="0"/>
                <a:ea typeface="Times New Roman" panose="02020603050405020304" pitchFamily="18" charset="0"/>
                <a:cs typeface="Times New Roman" panose="02020603050405020304" pitchFamily="18" charset="0"/>
              </a:rPr>
              <a:t> </a:t>
            </a:r>
            <a:r>
              <a:rPr lang="en-GB" dirty="0" err="1">
                <a:solidFill>
                  <a:srgbClr val="777777"/>
                </a:solidFill>
                <a:latin typeface="Arial" panose="020B0604020202020204" pitchFamily="34" charset="0"/>
                <a:ea typeface="Times New Roman" panose="02020603050405020304" pitchFamily="18" charset="0"/>
                <a:cs typeface="Times New Roman" panose="02020603050405020304" pitchFamily="18" charset="0"/>
              </a:rPr>
              <a:t>organismům</a:t>
            </a:r>
            <a:r>
              <a:rPr lang="en-GB" dirty="0">
                <a:solidFill>
                  <a:srgbClr val="777777"/>
                </a:solidFill>
                <a:latin typeface="Arial" panose="020B0604020202020204" pitchFamily="34" charset="0"/>
                <a:ea typeface="Times New Roman" panose="02020603050405020304" pitchFamily="18" charset="0"/>
                <a:cs typeface="Times New Roman" panose="02020603050405020304" pitchFamily="18" charset="0"/>
              </a:rPr>
              <a:t> a </a:t>
            </a:r>
            <a:r>
              <a:rPr lang="en-GB" dirty="0" err="1">
                <a:solidFill>
                  <a:srgbClr val="777777"/>
                </a:solidFill>
                <a:latin typeface="Arial" panose="020B0604020202020204" pitchFamily="34" charset="0"/>
                <a:ea typeface="Times New Roman" panose="02020603050405020304" pitchFamily="18" charset="0"/>
                <a:cs typeface="Times New Roman" panose="02020603050405020304" pitchFamily="18" charset="0"/>
              </a:rPr>
              <a:t>může</a:t>
            </a:r>
            <a:r>
              <a:rPr lang="en-GB" dirty="0">
                <a:solidFill>
                  <a:srgbClr val="777777"/>
                </a:solidFill>
                <a:latin typeface="Arial" panose="020B0604020202020204" pitchFamily="34" charset="0"/>
                <a:ea typeface="Times New Roman" panose="02020603050405020304" pitchFamily="18" charset="0"/>
                <a:cs typeface="Times New Roman" panose="02020603050405020304" pitchFamily="18" charset="0"/>
              </a:rPr>
              <a:t> </a:t>
            </a:r>
            <a:r>
              <a:rPr lang="en-GB" dirty="0" err="1">
                <a:solidFill>
                  <a:srgbClr val="777777"/>
                </a:solidFill>
                <a:latin typeface="Arial" panose="020B0604020202020204" pitchFamily="34" charset="0"/>
                <a:ea typeface="Times New Roman" panose="02020603050405020304" pitchFamily="18" charset="0"/>
                <a:cs typeface="Times New Roman" panose="02020603050405020304" pitchFamily="18" charset="0"/>
              </a:rPr>
              <a:t>růst</a:t>
            </a:r>
            <a:r>
              <a:rPr lang="en-GB" dirty="0">
                <a:solidFill>
                  <a:srgbClr val="777777"/>
                </a:solidFill>
                <a:latin typeface="Arial" panose="020B0604020202020204" pitchFamily="34" charset="0"/>
                <a:ea typeface="Times New Roman" panose="02020603050405020304" pitchFamily="18" charset="0"/>
                <a:cs typeface="Times New Roman" panose="02020603050405020304" pitchFamily="18" charset="0"/>
              </a:rPr>
              <a:t> </a:t>
            </a:r>
            <a:r>
              <a:rPr lang="en-GB" dirty="0" err="1">
                <a:solidFill>
                  <a:srgbClr val="777777"/>
                </a:solidFill>
                <a:latin typeface="Arial" panose="020B0604020202020204" pitchFamily="34" charset="0"/>
                <a:ea typeface="Times New Roman" panose="02020603050405020304" pitchFamily="18" charset="0"/>
                <a:cs typeface="Times New Roman" panose="02020603050405020304" pitchFamily="18" charset="0"/>
              </a:rPr>
              <a:t>na</a:t>
            </a:r>
            <a:r>
              <a:rPr lang="en-GB" dirty="0">
                <a:solidFill>
                  <a:srgbClr val="777777"/>
                </a:solidFill>
                <a:latin typeface="Arial" panose="020B0604020202020204" pitchFamily="34" charset="0"/>
                <a:ea typeface="Times New Roman" panose="02020603050405020304" pitchFamily="18" charset="0"/>
                <a:cs typeface="Times New Roman" panose="02020603050405020304" pitchFamily="18" charset="0"/>
              </a:rPr>
              <a:t> </a:t>
            </a:r>
            <a:r>
              <a:rPr lang="en-GB" dirty="0" err="1">
                <a:solidFill>
                  <a:srgbClr val="777777"/>
                </a:solidFill>
                <a:latin typeface="Arial" panose="020B0604020202020204" pitchFamily="34" charset="0"/>
                <a:ea typeface="Times New Roman" panose="02020603050405020304" pitchFamily="18" charset="0"/>
                <a:cs typeface="Times New Roman" panose="02020603050405020304" pitchFamily="18" charset="0"/>
              </a:rPr>
              <a:t>široké</a:t>
            </a:r>
            <a:r>
              <a:rPr lang="en-GB" dirty="0">
                <a:solidFill>
                  <a:srgbClr val="777777"/>
                </a:solidFill>
                <a:latin typeface="Arial" panose="020B0604020202020204" pitchFamily="34" charset="0"/>
                <a:ea typeface="Times New Roman" panose="02020603050405020304" pitchFamily="18" charset="0"/>
                <a:cs typeface="Times New Roman" panose="02020603050405020304" pitchFamily="18" charset="0"/>
              </a:rPr>
              <a:t> </a:t>
            </a:r>
            <a:r>
              <a:rPr lang="en-GB" dirty="0" err="1">
                <a:solidFill>
                  <a:srgbClr val="777777"/>
                </a:solidFill>
                <a:latin typeface="Arial" panose="020B0604020202020204" pitchFamily="34" charset="0"/>
                <a:ea typeface="Times New Roman" panose="02020603050405020304" pitchFamily="18" charset="0"/>
                <a:cs typeface="Times New Roman" panose="02020603050405020304" pitchFamily="18" charset="0"/>
              </a:rPr>
              <a:t>škále</a:t>
            </a:r>
            <a:r>
              <a:rPr lang="en-GB" dirty="0">
                <a:solidFill>
                  <a:srgbClr val="777777"/>
                </a:solidFill>
                <a:latin typeface="Arial" panose="020B0604020202020204" pitchFamily="34" charset="0"/>
                <a:ea typeface="Times New Roman" panose="02020603050405020304" pitchFamily="18" charset="0"/>
                <a:cs typeface="Times New Roman" panose="02020603050405020304" pitchFamily="18" charset="0"/>
              </a:rPr>
              <a:t> </a:t>
            </a:r>
            <a:r>
              <a:rPr lang="en-GB" dirty="0" err="1">
                <a:solidFill>
                  <a:srgbClr val="777777"/>
                </a:solidFill>
                <a:latin typeface="Arial" panose="020B0604020202020204" pitchFamily="34" charset="0"/>
                <a:ea typeface="Times New Roman" panose="02020603050405020304" pitchFamily="18" charset="0"/>
                <a:cs typeface="Times New Roman" panose="02020603050405020304" pitchFamily="18" charset="0"/>
              </a:rPr>
              <a:t>substrátových</a:t>
            </a:r>
            <a:r>
              <a:rPr lang="en-GB" dirty="0">
                <a:solidFill>
                  <a:srgbClr val="777777"/>
                </a:solidFill>
                <a:latin typeface="Arial" panose="020B0604020202020204" pitchFamily="34" charset="0"/>
                <a:ea typeface="Times New Roman" panose="02020603050405020304" pitchFamily="18" charset="0"/>
                <a:cs typeface="Times New Roman" panose="02020603050405020304" pitchFamily="18" charset="0"/>
              </a:rPr>
              <a:t> </a:t>
            </a:r>
            <a:r>
              <a:rPr lang="en-GB" dirty="0" err="1">
                <a:solidFill>
                  <a:srgbClr val="777777"/>
                </a:solidFill>
                <a:latin typeface="Arial" panose="020B0604020202020204" pitchFamily="34" charset="0"/>
                <a:ea typeface="Times New Roman" panose="02020603050405020304" pitchFamily="18" charset="0"/>
                <a:cs typeface="Times New Roman" panose="02020603050405020304" pitchFamily="18" charset="0"/>
              </a:rPr>
              <a:t>materiálů</a:t>
            </a:r>
            <a:r>
              <a:rPr lang="en-GB" dirty="0">
                <a:solidFill>
                  <a:srgbClr val="777777"/>
                </a:solidFill>
                <a:latin typeface="Arial" panose="020B0604020202020204" pitchFamily="34" charset="0"/>
                <a:ea typeface="Times New Roman" panose="02020603050405020304" pitchFamily="18" charset="0"/>
                <a:cs typeface="Times New Roman" panose="02020603050405020304" pitchFamily="18" charset="0"/>
              </a:rPr>
              <a:t>.</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750"/>
              </a:spcAft>
              <a:buSzPts val="1000"/>
              <a:buFont typeface="Symbol" panose="05050102010706020507" pitchFamily="18" charset="2"/>
              <a:buChar char=""/>
              <a:tabLst>
                <a:tab pos="457200" algn="l"/>
              </a:tabLst>
            </a:pPr>
            <a:r>
              <a:rPr lang="en-GB" dirty="0" err="1">
                <a:solidFill>
                  <a:srgbClr val="777777"/>
                </a:solidFill>
                <a:latin typeface="Arial" panose="020B0604020202020204" pitchFamily="34" charset="0"/>
                <a:ea typeface="Times New Roman" panose="02020603050405020304" pitchFamily="18" charset="0"/>
                <a:cs typeface="Times New Roman" panose="02020603050405020304" pitchFamily="18" charset="0"/>
              </a:rPr>
              <a:t>Hlíva</a:t>
            </a:r>
            <a:r>
              <a:rPr lang="en-GB" dirty="0">
                <a:solidFill>
                  <a:srgbClr val="777777"/>
                </a:solidFill>
                <a:latin typeface="Arial" panose="020B0604020202020204" pitchFamily="34" charset="0"/>
                <a:ea typeface="Times New Roman" panose="02020603050405020304" pitchFamily="18" charset="0"/>
                <a:cs typeface="Times New Roman" panose="02020603050405020304" pitchFamily="18" charset="0"/>
              </a:rPr>
              <a:t> </a:t>
            </a:r>
            <a:r>
              <a:rPr lang="en-GB" dirty="0" err="1">
                <a:solidFill>
                  <a:srgbClr val="777777"/>
                </a:solidFill>
                <a:latin typeface="Arial" panose="020B0604020202020204" pitchFamily="34" charset="0"/>
                <a:ea typeface="Times New Roman" panose="02020603050405020304" pitchFamily="18" charset="0"/>
                <a:cs typeface="Times New Roman" panose="02020603050405020304" pitchFamily="18" charset="0"/>
              </a:rPr>
              <a:t>patří</a:t>
            </a:r>
            <a:r>
              <a:rPr lang="en-GB" dirty="0">
                <a:solidFill>
                  <a:srgbClr val="777777"/>
                </a:solidFill>
                <a:latin typeface="Arial" panose="020B0604020202020204" pitchFamily="34" charset="0"/>
                <a:ea typeface="Times New Roman" panose="02020603050405020304" pitchFamily="18" charset="0"/>
                <a:cs typeface="Times New Roman" panose="02020603050405020304" pitchFamily="18" charset="0"/>
              </a:rPr>
              <a:t> </a:t>
            </a:r>
            <a:r>
              <a:rPr lang="en-GB" dirty="0" err="1">
                <a:solidFill>
                  <a:srgbClr val="777777"/>
                </a:solidFill>
                <a:latin typeface="Arial" panose="020B0604020202020204" pitchFamily="34" charset="0"/>
                <a:ea typeface="Times New Roman" panose="02020603050405020304" pitchFamily="18" charset="0"/>
                <a:cs typeface="Times New Roman" panose="02020603050405020304" pitchFamily="18" charset="0"/>
              </a:rPr>
              <a:t>mezi</a:t>
            </a:r>
            <a:r>
              <a:rPr lang="en-GB" dirty="0">
                <a:solidFill>
                  <a:srgbClr val="777777"/>
                </a:solidFill>
                <a:latin typeface="Arial" panose="020B0604020202020204" pitchFamily="34" charset="0"/>
                <a:ea typeface="Times New Roman" panose="02020603050405020304" pitchFamily="18" charset="0"/>
                <a:cs typeface="Times New Roman" panose="02020603050405020304" pitchFamily="18" charset="0"/>
              </a:rPr>
              <a:t> </a:t>
            </a:r>
            <a:r>
              <a:rPr lang="en-GB" dirty="0" err="1">
                <a:solidFill>
                  <a:srgbClr val="777777"/>
                </a:solidFill>
                <a:latin typeface="Arial" panose="020B0604020202020204" pitchFamily="34" charset="0"/>
                <a:ea typeface="Times New Roman" panose="02020603050405020304" pitchFamily="18" charset="0"/>
                <a:cs typeface="Times New Roman" panose="02020603050405020304" pitchFamily="18" charset="0"/>
              </a:rPr>
              <a:t>zdravé</a:t>
            </a:r>
            <a:r>
              <a:rPr lang="en-GB" dirty="0">
                <a:solidFill>
                  <a:srgbClr val="777777"/>
                </a:solidFill>
                <a:latin typeface="Arial" panose="020B0604020202020204" pitchFamily="34" charset="0"/>
                <a:ea typeface="Times New Roman" panose="02020603050405020304" pitchFamily="18" charset="0"/>
                <a:cs typeface="Times New Roman" panose="02020603050405020304" pitchFamily="18" charset="0"/>
              </a:rPr>
              <a:t> </a:t>
            </a:r>
            <a:r>
              <a:rPr lang="en-GB" dirty="0" err="1">
                <a:solidFill>
                  <a:srgbClr val="777777"/>
                </a:solidFill>
                <a:latin typeface="Arial" panose="020B0604020202020204" pitchFamily="34" charset="0"/>
                <a:ea typeface="Times New Roman" panose="02020603050405020304" pitchFamily="18" charset="0"/>
                <a:cs typeface="Times New Roman" panose="02020603050405020304" pitchFamily="18" charset="0"/>
              </a:rPr>
              <a:t>potraviny</a:t>
            </a:r>
            <a:r>
              <a:rPr lang="en-GB" dirty="0">
                <a:solidFill>
                  <a:srgbClr val="777777"/>
                </a:solidFill>
                <a:latin typeface="Arial" panose="020B0604020202020204" pitchFamily="34" charset="0"/>
                <a:ea typeface="Times New Roman" panose="02020603050405020304" pitchFamily="18" charset="0"/>
                <a:cs typeface="Times New Roman" panose="02020603050405020304" pitchFamily="18" charset="0"/>
              </a:rPr>
              <a:t>.</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Obdélník 2"/>
          <p:cNvSpPr/>
          <p:nvPr/>
        </p:nvSpPr>
        <p:spPr>
          <a:xfrm>
            <a:off x="1667434" y="1035895"/>
            <a:ext cx="7736541" cy="1200329"/>
          </a:xfrm>
          <a:prstGeom prst="rect">
            <a:avLst/>
          </a:prstGeom>
        </p:spPr>
        <p:txBody>
          <a:bodyPr wrap="square">
            <a:spAutoFit/>
          </a:bodyPr>
          <a:lstStyle/>
          <a:p>
            <a:r>
              <a:rPr lang="en-GB" b="1" dirty="0">
                <a:latin typeface="Segoe UI" panose="020B0502040204020203" pitchFamily="34" charset="0"/>
                <a:ea typeface="Calibri" panose="020F0502020204030204" pitchFamily="34" charset="0"/>
              </a:rPr>
              <a:t>A v </a:t>
            </a:r>
            <a:r>
              <a:rPr lang="en-GB" b="1" dirty="0" err="1">
                <a:latin typeface="Segoe UI" panose="020B0502040204020203" pitchFamily="34" charset="0"/>
                <a:ea typeface="Calibri" panose="020F0502020204030204" pitchFamily="34" charset="0"/>
              </a:rPr>
              <a:t>roce</a:t>
            </a:r>
            <a:r>
              <a:rPr lang="en-GB" b="1" dirty="0">
                <a:latin typeface="Segoe UI" panose="020B0502040204020203" pitchFamily="34" charset="0"/>
                <a:ea typeface="Calibri" panose="020F0502020204030204" pitchFamily="34" charset="0"/>
              </a:rPr>
              <a:t> 2013 </a:t>
            </a:r>
            <a:r>
              <a:rPr lang="en-GB" b="1" dirty="0" err="1">
                <a:latin typeface="Segoe UI" panose="020B0502040204020203" pitchFamily="34" charset="0"/>
                <a:ea typeface="Calibri" panose="020F0502020204030204" pitchFamily="34" charset="0"/>
              </a:rPr>
              <a:t>byl</a:t>
            </a:r>
            <a:r>
              <a:rPr lang="en-GB" b="1" dirty="0">
                <a:latin typeface="Segoe UI" panose="020B0502040204020203" pitchFamily="34" charset="0"/>
                <a:ea typeface="Calibri" panose="020F0502020204030204" pitchFamily="34" charset="0"/>
              </a:rPr>
              <a:t> </a:t>
            </a:r>
            <a:r>
              <a:rPr lang="en-GB" b="1" dirty="0" err="1">
                <a:latin typeface="Segoe UI" panose="020B0502040204020203" pitchFamily="34" charset="0"/>
                <a:ea typeface="Calibri" panose="020F0502020204030204" pitchFamily="34" charset="0"/>
              </a:rPr>
              <a:t>založen</a:t>
            </a:r>
            <a:r>
              <a:rPr lang="en-GB" b="1" dirty="0">
                <a:latin typeface="Segoe UI" panose="020B0502040204020203" pitchFamily="34" charset="0"/>
                <a:ea typeface="Calibri" panose="020F0502020204030204" pitchFamily="34" charset="0"/>
              </a:rPr>
              <a:t> </a:t>
            </a:r>
            <a:r>
              <a:rPr lang="en-GB" b="1" dirty="0" err="1">
                <a:latin typeface="Segoe UI" panose="020B0502040204020203" pitchFamily="34" charset="0"/>
                <a:ea typeface="Calibri" panose="020F0502020204030204" pitchFamily="34" charset="0"/>
              </a:rPr>
              <a:t>sociální</a:t>
            </a:r>
            <a:r>
              <a:rPr lang="en-GB" b="1" dirty="0">
                <a:latin typeface="Segoe UI" panose="020B0502040204020203" pitchFamily="34" charset="0"/>
                <a:ea typeface="Calibri" panose="020F0502020204030204" pitchFamily="34" charset="0"/>
              </a:rPr>
              <a:t> </a:t>
            </a:r>
            <a:r>
              <a:rPr lang="en-GB" b="1" dirty="0" err="1">
                <a:latin typeface="Segoe UI" panose="020B0502040204020203" pitchFamily="34" charset="0"/>
                <a:ea typeface="Calibri" panose="020F0502020204030204" pitchFamily="34" charset="0"/>
              </a:rPr>
              <a:t>podnik</a:t>
            </a:r>
            <a:r>
              <a:rPr lang="en-GB" b="1" dirty="0">
                <a:latin typeface="Segoe UI" panose="020B0502040204020203" pitchFamily="34" charset="0"/>
                <a:ea typeface="Calibri" panose="020F0502020204030204" pitchFamily="34" charset="0"/>
              </a:rPr>
              <a:t> </a:t>
            </a:r>
            <a:r>
              <a:rPr lang="en-GB" b="1" dirty="0">
                <a:latin typeface="Segoe UI" panose="020B0502040204020203" pitchFamily="34" charset="0"/>
                <a:ea typeface="Calibri" panose="020F0502020204030204" pitchFamily="34" charset="0"/>
                <a:cs typeface="Times New Roman" panose="02020603050405020304" pitchFamily="18" charset="0"/>
                <a:hlinkClick r:id="rId2"/>
              </a:rPr>
              <a:t>HLÍVENKA </a:t>
            </a:r>
            <a:r>
              <a:rPr lang="en-GB" b="1" dirty="0" err="1">
                <a:latin typeface="Segoe UI" panose="020B0502040204020203" pitchFamily="34" charset="0"/>
                <a:ea typeface="Calibri" panose="020F0502020204030204" pitchFamily="34" charset="0"/>
                <a:cs typeface="Times New Roman" panose="02020603050405020304" pitchFamily="18" charset="0"/>
                <a:hlinkClick r:id="rId2"/>
              </a:rPr>
              <a:t>s.r.o</a:t>
            </a:r>
            <a:r>
              <a:rPr lang="en-GB" dirty="0">
                <a:latin typeface="Segoe UI" panose="020B0502040204020203" pitchFamily="34" charset="0"/>
                <a:ea typeface="Calibri" panose="020F0502020204030204" pitchFamily="34" charset="0"/>
              </a:rPr>
              <a:t>., </a:t>
            </a:r>
            <a:r>
              <a:rPr lang="en-GB" dirty="0" err="1">
                <a:latin typeface="Segoe UI" panose="020B0502040204020203" pitchFamily="34" charset="0"/>
                <a:ea typeface="Calibri" panose="020F0502020204030204" pitchFamily="34" charset="0"/>
              </a:rPr>
              <a:t>která</a:t>
            </a:r>
            <a:r>
              <a:rPr lang="en-GB" dirty="0">
                <a:latin typeface="Segoe UI" panose="020B0502040204020203" pitchFamily="34" charset="0"/>
                <a:ea typeface="Calibri" panose="020F0502020204030204" pitchFamily="34" charset="0"/>
              </a:rPr>
              <a:t> </a:t>
            </a:r>
            <a:r>
              <a:rPr lang="en-GB" dirty="0" err="1">
                <a:latin typeface="Segoe UI" panose="020B0502040204020203" pitchFamily="34" charset="0"/>
                <a:ea typeface="Calibri" panose="020F0502020204030204" pitchFamily="34" charset="0"/>
              </a:rPr>
              <a:t>pěstuje</a:t>
            </a:r>
            <a:r>
              <a:rPr lang="en-GB" dirty="0">
                <a:latin typeface="Segoe UI" panose="020B0502040204020203" pitchFamily="34" charset="0"/>
                <a:ea typeface="Calibri" panose="020F0502020204030204" pitchFamily="34" charset="0"/>
              </a:rPr>
              <a:t> </a:t>
            </a:r>
            <a:r>
              <a:rPr lang="en-GB" dirty="0" err="1">
                <a:latin typeface="Segoe UI" panose="020B0502040204020203" pitchFamily="34" charset="0"/>
                <a:ea typeface="Calibri" panose="020F0502020204030204" pitchFamily="34" charset="0"/>
              </a:rPr>
              <a:t>hlívu</a:t>
            </a:r>
            <a:r>
              <a:rPr lang="en-GB" dirty="0">
                <a:latin typeface="Segoe UI" panose="020B0502040204020203" pitchFamily="34" charset="0"/>
                <a:ea typeface="Calibri" panose="020F0502020204030204" pitchFamily="34" charset="0"/>
              </a:rPr>
              <a:t> </a:t>
            </a:r>
            <a:r>
              <a:rPr lang="en-GB" dirty="0" err="1">
                <a:latin typeface="Segoe UI" panose="020B0502040204020203" pitchFamily="34" charset="0"/>
                <a:ea typeface="Calibri" panose="020F0502020204030204" pitchFamily="34" charset="0"/>
              </a:rPr>
              <a:t>intenzivním</a:t>
            </a:r>
            <a:r>
              <a:rPr lang="en-GB" dirty="0">
                <a:latin typeface="Segoe UI" panose="020B0502040204020203" pitchFamily="34" charset="0"/>
                <a:ea typeface="Calibri" panose="020F0502020204030204" pitchFamily="34" charset="0"/>
              </a:rPr>
              <a:t> </a:t>
            </a:r>
            <a:r>
              <a:rPr lang="en-GB" dirty="0" err="1">
                <a:latin typeface="Segoe UI" panose="020B0502040204020203" pitchFamily="34" charset="0"/>
                <a:ea typeface="Calibri" panose="020F0502020204030204" pitchFamily="34" charset="0"/>
              </a:rPr>
              <a:t>principem</a:t>
            </a:r>
            <a:r>
              <a:rPr lang="en-GB" dirty="0">
                <a:latin typeface="Segoe UI" panose="020B0502040204020203" pitchFamily="34" charset="0"/>
                <a:ea typeface="Calibri" panose="020F0502020204030204" pitchFamily="34" charset="0"/>
              </a:rPr>
              <a:t> </a:t>
            </a:r>
            <a:r>
              <a:rPr lang="en-GB" dirty="0" err="1">
                <a:latin typeface="Segoe UI" panose="020B0502040204020203" pitchFamily="34" charset="0"/>
                <a:ea typeface="Calibri" panose="020F0502020204030204" pitchFamily="34" charset="0"/>
              </a:rPr>
              <a:t>na</a:t>
            </a:r>
            <a:r>
              <a:rPr lang="en-GB" dirty="0">
                <a:latin typeface="Segoe UI" panose="020B0502040204020203" pitchFamily="34" charset="0"/>
                <a:ea typeface="Calibri" panose="020F0502020204030204" pitchFamily="34" charset="0"/>
              </a:rPr>
              <a:t> </a:t>
            </a:r>
            <a:r>
              <a:rPr lang="en-GB" dirty="0" err="1">
                <a:latin typeface="Segoe UI" panose="020B0502040204020203" pitchFamily="34" charset="0"/>
                <a:ea typeface="Calibri" panose="020F0502020204030204" pitchFamily="34" charset="0"/>
              </a:rPr>
              <a:t>dřevěné</a:t>
            </a:r>
            <a:r>
              <a:rPr lang="en-GB" dirty="0">
                <a:latin typeface="Segoe UI" panose="020B0502040204020203" pitchFamily="34" charset="0"/>
                <a:ea typeface="Calibri" panose="020F0502020204030204" pitchFamily="34" charset="0"/>
              </a:rPr>
              <a:t> </a:t>
            </a:r>
            <a:r>
              <a:rPr lang="en-GB" dirty="0" err="1">
                <a:latin typeface="Segoe UI" panose="020B0502040204020203" pitchFamily="34" charset="0"/>
                <a:ea typeface="Calibri" panose="020F0502020204030204" pitchFamily="34" charset="0"/>
              </a:rPr>
              <a:t>drti</a:t>
            </a:r>
            <a:r>
              <a:rPr lang="en-GB" dirty="0">
                <a:latin typeface="Segoe UI" panose="020B0502040204020203" pitchFamily="34" charset="0"/>
                <a:ea typeface="Calibri" panose="020F0502020204030204" pitchFamily="34" charset="0"/>
              </a:rPr>
              <a:t>. </a:t>
            </a:r>
            <a:r>
              <a:rPr lang="en-GB" dirty="0" err="1">
                <a:latin typeface="Segoe UI" panose="020B0502040204020203" pitchFamily="34" charset="0"/>
                <a:ea typeface="Calibri" panose="020F0502020204030204" pitchFamily="34" charset="0"/>
              </a:rPr>
              <a:t>Potom</a:t>
            </a:r>
            <a:r>
              <a:rPr lang="en-GB" dirty="0">
                <a:latin typeface="Segoe UI" panose="020B0502040204020203" pitchFamily="34" charset="0"/>
                <a:ea typeface="Calibri" panose="020F0502020204030204" pitchFamily="34" charset="0"/>
              </a:rPr>
              <a:t> </a:t>
            </a:r>
            <a:r>
              <a:rPr lang="en-GB" dirty="0" err="1">
                <a:latin typeface="Segoe UI" panose="020B0502040204020203" pitchFamily="34" charset="0"/>
                <a:ea typeface="Calibri" panose="020F0502020204030204" pitchFamily="34" charset="0"/>
              </a:rPr>
              <a:t>tato</a:t>
            </a:r>
            <a:r>
              <a:rPr lang="en-GB" dirty="0">
                <a:latin typeface="Segoe UI" panose="020B0502040204020203" pitchFamily="34" charset="0"/>
                <a:ea typeface="Calibri" panose="020F0502020204030204" pitchFamily="34" charset="0"/>
              </a:rPr>
              <a:t> </a:t>
            </a:r>
            <a:r>
              <a:rPr lang="en-GB" dirty="0" err="1">
                <a:latin typeface="Segoe UI" panose="020B0502040204020203" pitchFamily="34" charset="0"/>
                <a:ea typeface="Calibri" panose="020F0502020204030204" pitchFamily="34" charset="0"/>
              </a:rPr>
              <a:t>čistá</a:t>
            </a:r>
            <a:r>
              <a:rPr lang="en-GB" dirty="0">
                <a:latin typeface="Segoe UI" panose="020B0502040204020203" pitchFamily="34" charset="0"/>
                <a:ea typeface="Calibri" panose="020F0502020204030204" pitchFamily="34" charset="0"/>
              </a:rPr>
              <a:t> a </a:t>
            </a:r>
            <a:r>
              <a:rPr lang="en-GB" dirty="0" err="1">
                <a:latin typeface="Segoe UI" panose="020B0502040204020203" pitchFamily="34" charset="0"/>
                <a:ea typeface="Calibri" panose="020F0502020204030204" pitchFamily="34" charset="0"/>
              </a:rPr>
              <a:t>voňavá</a:t>
            </a:r>
            <a:r>
              <a:rPr lang="en-GB" dirty="0">
                <a:latin typeface="Segoe UI" panose="020B0502040204020203" pitchFamily="34" charset="0"/>
                <a:ea typeface="Calibri" panose="020F0502020204030204" pitchFamily="34" charset="0"/>
              </a:rPr>
              <a:t> </a:t>
            </a:r>
            <a:r>
              <a:rPr lang="en-GB" dirty="0" err="1">
                <a:latin typeface="Segoe UI" panose="020B0502040204020203" pitchFamily="34" charset="0"/>
                <a:ea typeface="Calibri" panose="020F0502020204030204" pitchFamily="34" charset="0"/>
              </a:rPr>
              <a:t>hlíva</a:t>
            </a:r>
            <a:r>
              <a:rPr lang="en-GB" dirty="0">
                <a:latin typeface="Segoe UI" panose="020B0502040204020203" pitchFamily="34" charset="0"/>
                <a:ea typeface="Calibri" panose="020F0502020204030204" pitchFamily="34" charset="0"/>
              </a:rPr>
              <a:t> </a:t>
            </a:r>
            <a:r>
              <a:rPr lang="en-GB" dirty="0" err="1">
                <a:latin typeface="Segoe UI" panose="020B0502040204020203" pitchFamily="34" charset="0"/>
                <a:ea typeface="Calibri" panose="020F0502020204030204" pitchFamily="34" charset="0"/>
              </a:rPr>
              <a:t>ústřičná</a:t>
            </a:r>
            <a:r>
              <a:rPr lang="en-GB" dirty="0">
                <a:latin typeface="Segoe UI" panose="020B0502040204020203" pitchFamily="34" charset="0"/>
                <a:ea typeface="Calibri" panose="020F0502020204030204" pitchFamily="34" charset="0"/>
              </a:rPr>
              <a:t> </a:t>
            </a:r>
            <a:r>
              <a:rPr lang="en-GB" dirty="0" err="1">
                <a:latin typeface="Segoe UI" panose="020B0502040204020203" pitchFamily="34" charset="0"/>
                <a:ea typeface="Calibri" panose="020F0502020204030204" pitchFamily="34" charset="0"/>
              </a:rPr>
              <a:t>putuje</a:t>
            </a:r>
            <a:r>
              <a:rPr lang="en-GB" dirty="0">
                <a:latin typeface="Segoe UI" panose="020B0502040204020203" pitchFamily="34" charset="0"/>
                <a:ea typeface="Calibri" panose="020F0502020204030204" pitchFamily="34" charset="0"/>
              </a:rPr>
              <a:t> </a:t>
            </a:r>
            <a:r>
              <a:rPr lang="en-GB" dirty="0" err="1">
                <a:latin typeface="Segoe UI" panose="020B0502040204020203" pitchFamily="34" charset="0"/>
                <a:ea typeface="Calibri" panose="020F0502020204030204" pitchFamily="34" charset="0"/>
              </a:rPr>
              <a:t>ke</a:t>
            </a:r>
            <a:r>
              <a:rPr lang="en-GB" dirty="0">
                <a:latin typeface="Segoe UI" panose="020B0502040204020203" pitchFamily="34" charset="0"/>
                <a:ea typeface="Calibri" panose="020F0502020204030204" pitchFamily="34" charset="0"/>
              </a:rPr>
              <a:t> </a:t>
            </a:r>
            <a:r>
              <a:rPr lang="en-GB" dirty="0" err="1">
                <a:latin typeface="Segoe UI" panose="020B0502040204020203" pitchFamily="34" charset="0"/>
                <a:ea typeface="Calibri" panose="020F0502020204030204" pitchFamily="34" charset="0"/>
              </a:rPr>
              <a:t>svým</a:t>
            </a:r>
            <a:r>
              <a:rPr lang="en-GB" dirty="0">
                <a:latin typeface="Segoe UI" panose="020B0502040204020203" pitchFamily="34" charset="0"/>
                <a:ea typeface="Calibri" panose="020F0502020204030204" pitchFamily="34" charset="0"/>
              </a:rPr>
              <a:t> </a:t>
            </a:r>
            <a:r>
              <a:rPr lang="en-GB" dirty="0" err="1">
                <a:latin typeface="Segoe UI" panose="020B0502040204020203" pitchFamily="34" charset="0"/>
                <a:ea typeface="Calibri" panose="020F0502020204030204" pitchFamily="34" charset="0"/>
              </a:rPr>
              <a:t>zákazníkům</a:t>
            </a:r>
            <a:r>
              <a:rPr lang="en-GB" dirty="0">
                <a:latin typeface="Segoe UI" panose="020B0502040204020203" pitchFamily="34" charset="0"/>
                <a:ea typeface="Calibri" panose="020F0502020204030204" pitchFamily="34" charset="0"/>
              </a:rPr>
              <a:t> v </a:t>
            </a:r>
            <a:r>
              <a:rPr lang="en-GB" dirty="0" err="1">
                <a:latin typeface="Segoe UI" panose="020B0502040204020203" pitchFamily="34" charset="0"/>
                <a:ea typeface="Calibri" panose="020F0502020204030204" pitchFamily="34" charset="0"/>
              </a:rPr>
              <a:t>Brně</a:t>
            </a:r>
            <a:r>
              <a:rPr lang="en-GB" dirty="0">
                <a:latin typeface="Segoe UI" panose="020B0502040204020203" pitchFamily="34" charset="0"/>
                <a:ea typeface="Calibri" panose="020F0502020204030204" pitchFamily="34" charset="0"/>
              </a:rPr>
              <a:t> a </a:t>
            </a:r>
            <a:r>
              <a:rPr lang="en-GB" dirty="0" err="1">
                <a:latin typeface="Segoe UI" panose="020B0502040204020203" pitchFamily="34" charset="0"/>
                <a:ea typeface="Calibri" panose="020F0502020204030204" pitchFamily="34" charset="0"/>
              </a:rPr>
              <a:t>nejbližším</a:t>
            </a:r>
            <a:r>
              <a:rPr lang="en-GB" dirty="0">
                <a:latin typeface="Segoe UI" panose="020B0502040204020203" pitchFamily="34" charset="0"/>
                <a:ea typeface="Calibri" panose="020F0502020204030204" pitchFamily="34" charset="0"/>
              </a:rPr>
              <a:t> </a:t>
            </a:r>
            <a:r>
              <a:rPr lang="en-GB" dirty="0" err="1">
                <a:solidFill>
                  <a:srgbClr val="610100"/>
                </a:solidFill>
                <a:latin typeface="Segoe UI" panose="020B0502040204020203" pitchFamily="34" charset="0"/>
                <a:ea typeface="Calibri" panose="020F0502020204030204" pitchFamily="34" charset="0"/>
              </a:rPr>
              <a:t>okolí</a:t>
            </a:r>
            <a:r>
              <a:rPr lang="en-GB" dirty="0">
                <a:solidFill>
                  <a:srgbClr val="610100"/>
                </a:solidFill>
                <a:latin typeface="Segoe UI" panose="020B0502040204020203" pitchFamily="34" charset="0"/>
                <a:ea typeface="Calibri" panose="020F0502020204030204" pitchFamily="34" charset="0"/>
              </a:rPr>
              <a:t>. </a:t>
            </a:r>
            <a:r>
              <a:rPr lang="en-GB" b="1" u="sng" dirty="0">
                <a:hlinkClick r:id="rId2"/>
              </a:rPr>
              <a:t>www.hlivenka.cz</a:t>
            </a:r>
            <a:endParaRPr lang="en-GB" dirty="0"/>
          </a:p>
        </p:txBody>
      </p:sp>
      <p:sp>
        <p:nvSpPr>
          <p:cNvPr id="4" name="Obdélník 3"/>
          <p:cNvSpPr/>
          <p:nvPr/>
        </p:nvSpPr>
        <p:spPr>
          <a:xfrm>
            <a:off x="1470211" y="5691022"/>
            <a:ext cx="9520517" cy="861774"/>
          </a:xfrm>
          <a:prstGeom prst="rect">
            <a:avLst/>
          </a:prstGeom>
        </p:spPr>
        <p:txBody>
          <a:bodyPr wrap="square">
            <a:spAutoFit/>
          </a:bodyPr>
          <a:lstStyle/>
          <a:p>
            <a:pPr fontAlgn="base">
              <a:lnSpc>
                <a:spcPts val="1950"/>
              </a:lnSpc>
              <a:spcAft>
                <a:spcPts val="1500"/>
              </a:spcAft>
            </a:pPr>
            <a:r>
              <a:rPr lang="en-GB" b="1" dirty="0" err="1">
                <a:solidFill>
                  <a:srgbClr val="000000"/>
                </a:solidFill>
                <a:latin typeface="Georgia" panose="02040502050405020303" pitchFamily="18" charset="0"/>
                <a:ea typeface="Times New Roman" panose="02020603050405020304" pitchFamily="18" charset="0"/>
                <a:cs typeface="Times New Roman" panose="02020603050405020304" pitchFamily="18" charset="0"/>
              </a:rPr>
              <a:t>Společnost</a:t>
            </a:r>
            <a:r>
              <a:rPr lang="en-GB" b="1" dirty="0">
                <a:solidFill>
                  <a:srgbClr val="000000"/>
                </a:solidFill>
                <a:latin typeface="Georgia" panose="02040502050405020303" pitchFamily="18" charset="0"/>
                <a:ea typeface="Times New Roman" panose="02020603050405020304" pitchFamily="18" charset="0"/>
                <a:cs typeface="Times New Roman" panose="02020603050405020304" pitchFamily="18" charset="0"/>
              </a:rPr>
              <a:t> </a:t>
            </a:r>
            <a:r>
              <a:rPr lang="en-GB" b="1" dirty="0" err="1">
                <a:solidFill>
                  <a:srgbClr val="000000"/>
                </a:solidFill>
                <a:latin typeface="Georgia" panose="02040502050405020303" pitchFamily="18" charset="0"/>
                <a:ea typeface="Times New Roman" panose="02020603050405020304" pitchFamily="18" charset="0"/>
                <a:cs typeface="Times New Roman" panose="02020603050405020304" pitchFamily="18" charset="0"/>
              </a:rPr>
              <a:t>České</a:t>
            </a:r>
            <a:r>
              <a:rPr lang="en-GB" b="1" dirty="0">
                <a:solidFill>
                  <a:srgbClr val="000000"/>
                </a:solidFill>
                <a:latin typeface="Georgia" panose="02040502050405020303" pitchFamily="18" charset="0"/>
                <a:ea typeface="Times New Roman" panose="02020603050405020304" pitchFamily="18" charset="0"/>
                <a:cs typeface="Times New Roman" panose="02020603050405020304" pitchFamily="18" charset="0"/>
              </a:rPr>
              <a:t> </a:t>
            </a:r>
            <a:r>
              <a:rPr lang="en-GB" b="1" dirty="0" err="1">
                <a:solidFill>
                  <a:srgbClr val="000000"/>
                </a:solidFill>
                <a:latin typeface="Georgia" panose="02040502050405020303" pitchFamily="18" charset="0"/>
                <a:ea typeface="Times New Roman" panose="02020603050405020304" pitchFamily="18" charset="0"/>
                <a:cs typeface="Times New Roman" panose="02020603050405020304" pitchFamily="18" charset="0"/>
              </a:rPr>
              <a:t>houby</a:t>
            </a:r>
            <a:r>
              <a:rPr lang="en-GB" b="1" dirty="0">
                <a:solidFill>
                  <a:srgbClr val="000000"/>
                </a:solidFill>
                <a:latin typeface="Georgia" panose="02040502050405020303" pitchFamily="18" charset="0"/>
                <a:ea typeface="Times New Roman" panose="02020603050405020304" pitchFamily="18" charset="0"/>
                <a:cs typeface="Times New Roman" panose="02020603050405020304" pitchFamily="18" charset="0"/>
              </a:rPr>
              <a:t> </a:t>
            </a:r>
            <a:r>
              <a:rPr lang="en-GB" b="1" dirty="0" err="1">
                <a:solidFill>
                  <a:srgbClr val="000000"/>
                </a:solidFill>
                <a:latin typeface="Georgia" panose="02040502050405020303" pitchFamily="18" charset="0"/>
                <a:ea typeface="Times New Roman" panose="02020603050405020304" pitchFamily="18" charset="0"/>
                <a:cs typeface="Times New Roman" panose="02020603050405020304" pitchFamily="18" charset="0"/>
              </a:rPr>
              <a:t>vznikla</a:t>
            </a:r>
            <a:r>
              <a:rPr lang="en-GB" b="1" dirty="0">
                <a:solidFill>
                  <a:srgbClr val="000000"/>
                </a:solidFill>
                <a:latin typeface="Georgia" panose="02040502050405020303" pitchFamily="18" charset="0"/>
                <a:ea typeface="Times New Roman" panose="02020603050405020304" pitchFamily="18" charset="0"/>
                <a:cs typeface="Times New Roman" panose="02020603050405020304" pitchFamily="18" charset="0"/>
              </a:rPr>
              <a:t> v </a:t>
            </a:r>
            <a:r>
              <a:rPr lang="en-GB" b="1" dirty="0" err="1">
                <a:solidFill>
                  <a:srgbClr val="000000"/>
                </a:solidFill>
                <a:latin typeface="Georgia" panose="02040502050405020303" pitchFamily="18" charset="0"/>
                <a:ea typeface="Times New Roman" panose="02020603050405020304" pitchFamily="18" charset="0"/>
                <a:cs typeface="Times New Roman" panose="02020603050405020304" pitchFamily="18" charset="0"/>
              </a:rPr>
              <a:t>roce</a:t>
            </a:r>
            <a:r>
              <a:rPr lang="en-GB" b="1" dirty="0">
                <a:solidFill>
                  <a:srgbClr val="000000"/>
                </a:solidFill>
                <a:latin typeface="Georgia" panose="02040502050405020303" pitchFamily="18" charset="0"/>
                <a:ea typeface="Times New Roman" panose="02020603050405020304" pitchFamily="18" charset="0"/>
                <a:cs typeface="Times New Roman" panose="02020603050405020304" pitchFamily="18" charset="0"/>
              </a:rPr>
              <a:t> 2001</a:t>
            </a:r>
            <a:r>
              <a:rPr lang="en-GB" dirty="0">
                <a:solidFill>
                  <a:srgbClr val="000000"/>
                </a:solidFill>
                <a:latin typeface="Georgia" panose="02040502050405020303" pitchFamily="18" charset="0"/>
                <a:ea typeface="Times New Roman" panose="02020603050405020304" pitchFamily="18" charset="0"/>
                <a:cs typeface="Times New Roman" panose="02020603050405020304" pitchFamily="18" charset="0"/>
              </a:rPr>
              <a:t>, </a:t>
            </a:r>
            <a:r>
              <a:rPr lang="en-GB" dirty="0" err="1">
                <a:solidFill>
                  <a:srgbClr val="000000"/>
                </a:solidFill>
                <a:latin typeface="Georgia" panose="02040502050405020303" pitchFamily="18" charset="0"/>
                <a:ea typeface="Times New Roman" panose="02020603050405020304" pitchFamily="18" charset="0"/>
                <a:cs typeface="Times New Roman" panose="02020603050405020304" pitchFamily="18" charset="0"/>
              </a:rPr>
              <a:t>úplné</a:t>
            </a:r>
            <a:r>
              <a:rPr lang="en-GB" dirty="0">
                <a:solidFill>
                  <a:srgbClr val="000000"/>
                </a:solidFill>
                <a:latin typeface="Georgia" panose="02040502050405020303" pitchFamily="18" charset="0"/>
                <a:ea typeface="Times New Roman" panose="02020603050405020304" pitchFamily="18" charset="0"/>
                <a:cs typeface="Times New Roman" panose="02020603050405020304" pitchFamily="18" charset="0"/>
              </a:rPr>
              <a:t> </a:t>
            </a:r>
            <a:r>
              <a:rPr lang="en-GB" dirty="0" err="1">
                <a:solidFill>
                  <a:srgbClr val="000000"/>
                </a:solidFill>
                <a:latin typeface="Georgia" panose="02040502050405020303" pitchFamily="18" charset="0"/>
                <a:ea typeface="Times New Roman" panose="02020603050405020304" pitchFamily="18" charset="0"/>
                <a:cs typeface="Times New Roman" panose="02020603050405020304" pitchFamily="18" charset="0"/>
              </a:rPr>
              <a:t>začátky</a:t>
            </a:r>
            <a:r>
              <a:rPr lang="en-GB" dirty="0">
                <a:solidFill>
                  <a:srgbClr val="000000"/>
                </a:solidFill>
                <a:latin typeface="Georgia" panose="02040502050405020303" pitchFamily="18" charset="0"/>
                <a:ea typeface="Times New Roman" panose="02020603050405020304" pitchFamily="18" charset="0"/>
                <a:cs typeface="Times New Roman" panose="02020603050405020304" pitchFamily="18" charset="0"/>
              </a:rPr>
              <a:t> </a:t>
            </a:r>
            <a:r>
              <a:rPr lang="en-GB" dirty="0" err="1">
                <a:solidFill>
                  <a:srgbClr val="000000"/>
                </a:solidFill>
                <a:latin typeface="Georgia" panose="02040502050405020303" pitchFamily="18" charset="0"/>
                <a:ea typeface="Times New Roman" panose="02020603050405020304" pitchFamily="18" charset="0"/>
                <a:cs typeface="Times New Roman" panose="02020603050405020304" pitchFamily="18" charset="0"/>
              </a:rPr>
              <a:t>však</a:t>
            </a:r>
            <a:r>
              <a:rPr lang="en-GB" dirty="0">
                <a:solidFill>
                  <a:srgbClr val="000000"/>
                </a:solidFill>
                <a:latin typeface="Georgia" panose="02040502050405020303" pitchFamily="18" charset="0"/>
                <a:ea typeface="Times New Roman" panose="02020603050405020304" pitchFamily="18" charset="0"/>
                <a:cs typeface="Times New Roman" panose="02020603050405020304" pitchFamily="18" charset="0"/>
              </a:rPr>
              <a:t> </a:t>
            </a:r>
            <a:r>
              <a:rPr lang="en-GB" dirty="0" err="1">
                <a:solidFill>
                  <a:srgbClr val="000000"/>
                </a:solidFill>
                <a:latin typeface="Georgia" panose="02040502050405020303" pitchFamily="18" charset="0"/>
                <a:ea typeface="Times New Roman" panose="02020603050405020304" pitchFamily="18" charset="0"/>
                <a:cs typeface="Times New Roman" panose="02020603050405020304" pitchFamily="18" charset="0"/>
              </a:rPr>
              <a:t>sahají</a:t>
            </a:r>
            <a:r>
              <a:rPr lang="en-GB" dirty="0">
                <a:solidFill>
                  <a:srgbClr val="000000"/>
                </a:solidFill>
                <a:latin typeface="Georgia" panose="02040502050405020303" pitchFamily="18" charset="0"/>
                <a:ea typeface="Times New Roman" panose="02020603050405020304" pitchFamily="18" charset="0"/>
                <a:cs typeface="Times New Roman" panose="02020603050405020304" pitchFamily="18" charset="0"/>
              </a:rPr>
              <a:t> </a:t>
            </a:r>
            <a:r>
              <a:rPr lang="en-GB" dirty="0" err="1">
                <a:solidFill>
                  <a:srgbClr val="000000"/>
                </a:solidFill>
                <a:latin typeface="Georgia" panose="02040502050405020303" pitchFamily="18" charset="0"/>
                <a:ea typeface="Times New Roman" panose="02020603050405020304" pitchFamily="18" charset="0"/>
                <a:cs typeface="Times New Roman" panose="02020603050405020304" pitchFamily="18" charset="0"/>
              </a:rPr>
              <a:t>až</a:t>
            </a:r>
            <a:r>
              <a:rPr lang="en-GB" dirty="0">
                <a:solidFill>
                  <a:srgbClr val="000000"/>
                </a:solidFill>
                <a:latin typeface="Georgia" panose="02040502050405020303" pitchFamily="18" charset="0"/>
                <a:ea typeface="Times New Roman" panose="02020603050405020304" pitchFamily="18" charset="0"/>
                <a:cs typeface="Times New Roman" panose="02020603050405020304" pitchFamily="18" charset="0"/>
              </a:rPr>
              <a:t> do </a:t>
            </a:r>
            <a:r>
              <a:rPr lang="en-GB" dirty="0" err="1">
                <a:solidFill>
                  <a:srgbClr val="000000"/>
                </a:solidFill>
                <a:latin typeface="Georgia" panose="02040502050405020303" pitchFamily="18" charset="0"/>
                <a:ea typeface="Times New Roman" panose="02020603050405020304" pitchFamily="18" charset="0"/>
                <a:cs typeface="Times New Roman" panose="02020603050405020304" pitchFamily="18" charset="0"/>
              </a:rPr>
              <a:t>počátku</a:t>
            </a:r>
            <a:r>
              <a:rPr lang="en-GB" dirty="0">
                <a:solidFill>
                  <a:srgbClr val="000000"/>
                </a:solidFill>
                <a:latin typeface="Georgia" panose="02040502050405020303" pitchFamily="18" charset="0"/>
                <a:ea typeface="Times New Roman" panose="02020603050405020304" pitchFamily="18" charset="0"/>
                <a:cs typeface="Times New Roman" panose="02020603050405020304" pitchFamily="18" charset="0"/>
              </a:rPr>
              <a:t> </a:t>
            </a:r>
            <a:r>
              <a:rPr lang="en-GB" dirty="0" err="1">
                <a:solidFill>
                  <a:srgbClr val="000000"/>
                </a:solidFill>
                <a:latin typeface="Georgia" panose="02040502050405020303" pitchFamily="18" charset="0"/>
                <a:ea typeface="Times New Roman" panose="02020603050405020304" pitchFamily="18" charset="0"/>
                <a:cs typeface="Times New Roman" panose="02020603050405020304" pitchFamily="18" charset="0"/>
              </a:rPr>
              <a:t>devadesátých</a:t>
            </a:r>
            <a:r>
              <a:rPr lang="en-GB" dirty="0">
                <a:solidFill>
                  <a:srgbClr val="000000"/>
                </a:solidFill>
                <a:latin typeface="Georgia" panose="02040502050405020303" pitchFamily="18" charset="0"/>
                <a:ea typeface="Times New Roman" panose="02020603050405020304" pitchFamily="18" charset="0"/>
                <a:cs typeface="Times New Roman" panose="02020603050405020304" pitchFamily="18" charset="0"/>
              </a:rPr>
              <a:t> let. </a:t>
            </a:r>
            <a:r>
              <a:rPr lang="en-GB" dirty="0" err="1">
                <a:solidFill>
                  <a:srgbClr val="000000"/>
                </a:solidFill>
                <a:latin typeface="Georgia" panose="02040502050405020303" pitchFamily="18" charset="0"/>
                <a:ea typeface="Times New Roman" panose="02020603050405020304" pitchFamily="18" charset="0"/>
                <a:cs typeface="Times New Roman" panose="02020603050405020304" pitchFamily="18" charset="0"/>
              </a:rPr>
              <a:t>Tři</a:t>
            </a:r>
            <a:r>
              <a:rPr lang="en-GB" dirty="0">
                <a:solidFill>
                  <a:srgbClr val="000000"/>
                </a:solidFill>
                <a:latin typeface="Georgia" panose="02040502050405020303" pitchFamily="18" charset="0"/>
                <a:ea typeface="Times New Roman" panose="02020603050405020304" pitchFamily="18" charset="0"/>
                <a:cs typeface="Times New Roman" panose="02020603050405020304" pitchFamily="18" charset="0"/>
              </a:rPr>
              <a:t> </a:t>
            </a:r>
            <a:r>
              <a:rPr lang="en-GB" dirty="0" err="1">
                <a:solidFill>
                  <a:srgbClr val="000000"/>
                </a:solidFill>
                <a:latin typeface="Georgia" panose="02040502050405020303" pitchFamily="18" charset="0"/>
                <a:ea typeface="Times New Roman" panose="02020603050405020304" pitchFamily="18" charset="0"/>
                <a:cs typeface="Times New Roman" panose="02020603050405020304" pitchFamily="18" charset="0"/>
              </a:rPr>
              <a:t>kamarádi</a:t>
            </a:r>
            <a:r>
              <a:rPr lang="en-GB" dirty="0">
                <a:solidFill>
                  <a:srgbClr val="000000"/>
                </a:solidFill>
                <a:latin typeface="Georgia" panose="02040502050405020303" pitchFamily="18" charset="0"/>
                <a:ea typeface="Times New Roman" panose="02020603050405020304" pitchFamily="18" charset="0"/>
                <a:cs typeface="Times New Roman" panose="02020603050405020304" pitchFamily="18" charset="0"/>
              </a:rPr>
              <a:t> v </a:t>
            </a:r>
            <a:r>
              <a:rPr lang="en-GB" dirty="0" err="1">
                <a:solidFill>
                  <a:srgbClr val="000000"/>
                </a:solidFill>
                <a:latin typeface="Georgia" panose="02040502050405020303" pitchFamily="18" charset="0"/>
                <a:ea typeface="Times New Roman" panose="02020603050405020304" pitchFamily="18" charset="0"/>
                <a:cs typeface="Times New Roman" panose="02020603050405020304" pitchFamily="18" charset="0"/>
              </a:rPr>
              <a:t>té</a:t>
            </a:r>
            <a:r>
              <a:rPr lang="en-GB" dirty="0">
                <a:solidFill>
                  <a:srgbClr val="000000"/>
                </a:solidFill>
                <a:latin typeface="Georgia" panose="02040502050405020303" pitchFamily="18" charset="0"/>
                <a:ea typeface="Times New Roman" panose="02020603050405020304" pitchFamily="18" charset="0"/>
                <a:cs typeface="Times New Roman" panose="02020603050405020304" pitchFamily="18" charset="0"/>
              </a:rPr>
              <a:t> </a:t>
            </a:r>
            <a:r>
              <a:rPr lang="en-GB" dirty="0" err="1">
                <a:solidFill>
                  <a:srgbClr val="000000"/>
                </a:solidFill>
                <a:latin typeface="Georgia" panose="02040502050405020303" pitchFamily="18" charset="0"/>
                <a:ea typeface="Times New Roman" panose="02020603050405020304" pitchFamily="18" charset="0"/>
                <a:cs typeface="Times New Roman" panose="02020603050405020304" pitchFamily="18" charset="0"/>
              </a:rPr>
              <a:t>době</a:t>
            </a:r>
            <a:r>
              <a:rPr lang="en-GB" dirty="0">
                <a:solidFill>
                  <a:srgbClr val="000000"/>
                </a:solidFill>
                <a:latin typeface="Georgia" panose="02040502050405020303" pitchFamily="18" charset="0"/>
                <a:ea typeface="Times New Roman" panose="02020603050405020304" pitchFamily="18" charset="0"/>
                <a:cs typeface="Times New Roman" panose="02020603050405020304" pitchFamily="18" charset="0"/>
              </a:rPr>
              <a:t> </a:t>
            </a:r>
            <a:r>
              <a:rPr lang="en-GB" dirty="0" err="1">
                <a:solidFill>
                  <a:srgbClr val="000000"/>
                </a:solidFill>
                <a:latin typeface="Georgia" panose="02040502050405020303" pitchFamily="18" charset="0"/>
                <a:ea typeface="Times New Roman" panose="02020603050405020304" pitchFamily="18" charset="0"/>
                <a:cs typeface="Times New Roman" panose="02020603050405020304" pitchFamily="18" charset="0"/>
              </a:rPr>
              <a:t>založili</a:t>
            </a:r>
            <a:r>
              <a:rPr lang="en-GB" dirty="0">
                <a:solidFill>
                  <a:srgbClr val="000000"/>
                </a:solidFill>
                <a:latin typeface="Georgia" panose="02040502050405020303" pitchFamily="18" charset="0"/>
                <a:ea typeface="Times New Roman" panose="02020603050405020304" pitchFamily="18" charset="0"/>
                <a:cs typeface="Times New Roman" panose="02020603050405020304" pitchFamily="18" charset="0"/>
              </a:rPr>
              <a:t> </a:t>
            </a:r>
            <a:r>
              <a:rPr lang="en-GB" dirty="0" err="1">
                <a:solidFill>
                  <a:srgbClr val="000000"/>
                </a:solidFill>
                <a:latin typeface="Georgia" panose="02040502050405020303" pitchFamily="18" charset="0"/>
                <a:ea typeface="Times New Roman" panose="02020603050405020304" pitchFamily="18" charset="0"/>
                <a:cs typeface="Times New Roman" panose="02020603050405020304" pitchFamily="18" charset="0"/>
              </a:rPr>
              <a:t>malou</a:t>
            </a:r>
            <a:r>
              <a:rPr lang="en-GB" dirty="0">
                <a:solidFill>
                  <a:srgbClr val="000000"/>
                </a:solidFill>
                <a:latin typeface="Georgia" panose="02040502050405020303" pitchFamily="18" charset="0"/>
                <a:ea typeface="Times New Roman" panose="02020603050405020304" pitchFamily="18" charset="0"/>
                <a:cs typeface="Times New Roman" panose="02020603050405020304" pitchFamily="18" charset="0"/>
              </a:rPr>
              <a:t> </a:t>
            </a:r>
            <a:r>
              <a:rPr lang="en-GB" dirty="0" err="1">
                <a:solidFill>
                  <a:srgbClr val="000000"/>
                </a:solidFill>
                <a:latin typeface="Georgia" panose="02040502050405020303" pitchFamily="18" charset="0"/>
                <a:ea typeface="Times New Roman" panose="02020603050405020304" pitchFamily="18" charset="0"/>
                <a:cs typeface="Times New Roman" panose="02020603050405020304" pitchFamily="18" charset="0"/>
              </a:rPr>
              <a:t>firmu</a:t>
            </a:r>
            <a:r>
              <a:rPr lang="en-GB" dirty="0">
                <a:solidFill>
                  <a:srgbClr val="000000"/>
                </a:solidFill>
                <a:latin typeface="Georgia" panose="02040502050405020303" pitchFamily="18" charset="0"/>
                <a:ea typeface="Times New Roman" panose="02020603050405020304" pitchFamily="18" charset="0"/>
                <a:cs typeface="Times New Roman" panose="02020603050405020304" pitchFamily="18" charset="0"/>
              </a:rPr>
              <a:t> </a:t>
            </a:r>
            <a:r>
              <a:rPr lang="en-GB" dirty="0" err="1">
                <a:solidFill>
                  <a:srgbClr val="000000"/>
                </a:solidFill>
                <a:latin typeface="Georgia" panose="02040502050405020303" pitchFamily="18" charset="0"/>
                <a:ea typeface="Times New Roman" panose="02020603050405020304" pitchFamily="18" charset="0"/>
                <a:cs typeface="Times New Roman" panose="02020603050405020304" pitchFamily="18" charset="0"/>
              </a:rPr>
              <a:t>na</a:t>
            </a:r>
            <a:r>
              <a:rPr lang="en-GB" dirty="0">
                <a:solidFill>
                  <a:srgbClr val="000000"/>
                </a:solidFill>
                <a:latin typeface="Georgia" panose="02040502050405020303" pitchFamily="18" charset="0"/>
                <a:ea typeface="Times New Roman" panose="02020603050405020304" pitchFamily="18" charset="0"/>
                <a:cs typeface="Times New Roman" panose="02020603050405020304" pitchFamily="18" charset="0"/>
              </a:rPr>
              <a:t> </a:t>
            </a:r>
            <a:r>
              <a:rPr lang="en-GB" dirty="0" err="1">
                <a:solidFill>
                  <a:srgbClr val="000000"/>
                </a:solidFill>
                <a:latin typeface="Georgia" panose="02040502050405020303" pitchFamily="18" charset="0"/>
                <a:ea typeface="Times New Roman" panose="02020603050405020304" pitchFamily="18" charset="0"/>
                <a:cs typeface="Times New Roman" panose="02020603050405020304" pitchFamily="18" charset="0"/>
              </a:rPr>
              <a:t>pěstování</a:t>
            </a:r>
            <a:r>
              <a:rPr lang="en-GB" dirty="0">
                <a:solidFill>
                  <a:srgbClr val="000000"/>
                </a:solidFill>
                <a:latin typeface="Georgia" panose="02040502050405020303" pitchFamily="18" charset="0"/>
                <a:ea typeface="Times New Roman" panose="02020603050405020304" pitchFamily="18" charset="0"/>
                <a:cs typeface="Times New Roman" panose="02020603050405020304" pitchFamily="18" charset="0"/>
              </a:rPr>
              <a:t> </a:t>
            </a:r>
            <a:r>
              <a:rPr lang="en-GB" dirty="0" err="1">
                <a:solidFill>
                  <a:srgbClr val="000000"/>
                </a:solidFill>
                <a:latin typeface="Georgia" panose="02040502050405020303" pitchFamily="18" charset="0"/>
                <a:ea typeface="Times New Roman" panose="02020603050405020304" pitchFamily="18" charset="0"/>
                <a:cs typeface="Times New Roman" panose="02020603050405020304" pitchFamily="18" charset="0"/>
              </a:rPr>
              <a:t>tehdy</a:t>
            </a:r>
            <a:r>
              <a:rPr lang="en-GB" dirty="0">
                <a:solidFill>
                  <a:srgbClr val="000000"/>
                </a:solidFill>
                <a:latin typeface="Georgia" panose="02040502050405020303" pitchFamily="18" charset="0"/>
                <a:ea typeface="Times New Roman" panose="02020603050405020304" pitchFamily="18" charset="0"/>
                <a:cs typeface="Times New Roman" panose="02020603050405020304" pitchFamily="18" charset="0"/>
              </a:rPr>
              <a:t> </a:t>
            </a:r>
            <a:r>
              <a:rPr lang="en-GB" dirty="0" err="1">
                <a:solidFill>
                  <a:srgbClr val="000000"/>
                </a:solidFill>
                <a:latin typeface="Georgia" panose="02040502050405020303" pitchFamily="18" charset="0"/>
                <a:ea typeface="Times New Roman" panose="02020603050405020304" pitchFamily="18" charset="0"/>
                <a:cs typeface="Times New Roman" panose="02020603050405020304" pitchFamily="18" charset="0"/>
              </a:rPr>
              <a:t>ještě</a:t>
            </a:r>
            <a:r>
              <a:rPr lang="en-GB" dirty="0">
                <a:solidFill>
                  <a:srgbClr val="000000"/>
                </a:solidFill>
                <a:latin typeface="Georgia" panose="02040502050405020303" pitchFamily="18" charset="0"/>
                <a:ea typeface="Times New Roman" panose="02020603050405020304" pitchFamily="18" charset="0"/>
                <a:cs typeface="Times New Roman" panose="02020603050405020304" pitchFamily="18" charset="0"/>
              </a:rPr>
              <a:t> </a:t>
            </a:r>
            <a:r>
              <a:rPr lang="en-GB" dirty="0" err="1">
                <a:solidFill>
                  <a:srgbClr val="000000"/>
                </a:solidFill>
                <a:latin typeface="Georgia" panose="02040502050405020303" pitchFamily="18" charset="0"/>
                <a:ea typeface="Times New Roman" panose="02020603050405020304" pitchFamily="18" charset="0"/>
                <a:cs typeface="Times New Roman" panose="02020603050405020304" pitchFamily="18" charset="0"/>
              </a:rPr>
              <a:t>téměř</a:t>
            </a:r>
            <a:r>
              <a:rPr lang="en-GB" dirty="0">
                <a:solidFill>
                  <a:srgbClr val="000000"/>
                </a:solidFill>
                <a:latin typeface="Georgia" panose="02040502050405020303" pitchFamily="18" charset="0"/>
                <a:ea typeface="Times New Roman" panose="02020603050405020304" pitchFamily="18" charset="0"/>
                <a:cs typeface="Times New Roman" panose="02020603050405020304" pitchFamily="18" charset="0"/>
              </a:rPr>
              <a:t> </a:t>
            </a:r>
            <a:r>
              <a:rPr lang="en-GB" dirty="0" err="1">
                <a:solidFill>
                  <a:srgbClr val="000000"/>
                </a:solidFill>
                <a:latin typeface="Georgia" panose="02040502050405020303" pitchFamily="18" charset="0"/>
                <a:ea typeface="Times New Roman" panose="02020603050405020304" pitchFamily="18" charset="0"/>
                <a:cs typeface="Times New Roman" panose="02020603050405020304" pitchFamily="18" charset="0"/>
              </a:rPr>
              <a:t>neznámé</a:t>
            </a:r>
            <a:r>
              <a:rPr lang="en-GB" dirty="0">
                <a:solidFill>
                  <a:srgbClr val="000000"/>
                </a:solidFill>
                <a:latin typeface="Georgia" panose="02040502050405020303" pitchFamily="18" charset="0"/>
                <a:ea typeface="Times New Roman" panose="02020603050405020304" pitchFamily="18" charset="0"/>
                <a:cs typeface="Times New Roman" panose="02020603050405020304" pitchFamily="18" charset="0"/>
              </a:rPr>
              <a:t> </a:t>
            </a:r>
            <a:r>
              <a:rPr lang="en-GB" dirty="0" err="1">
                <a:solidFill>
                  <a:srgbClr val="000000"/>
                </a:solidFill>
                <a:latin typeface="Georgia" panose="02040502050405020303" pitchFamily="18" charset="0"/>
                <a:ea typeface="Times New Roman" panose="02020603050405020304" pitchFamily="18" charset="0"/>
                <a:cs typeface="Times New Roman" panose="02020603050405020304" pitchFamily="18" charset="0"/>
              </a:rPr>
              <a:t>hlívy</a:t>
            </a:r>
            <a:r>
              <a:rPr lang="en-GB" dirty="0">
                <a:solidFill>
                  <a:srgbClr val="000000"/>
                </a:solidFill>
                <a:latin typeface="Georgia" panose="02040502050405020303" pitchFamily="18" charset="0"/>
                <a:ea typeface="Times New Roman" panose="02020603050405020304" pitchFamily="18" charset="0"/>
                <a:cs typeface="Times New Roman" panose="02020603050405020304" pitchFamily="18" charset="0"/>
              </a:rPr>
              <a:t> </a:t>
            </a:r>
            <a:r>
              <a:rPr lang="en-GB" dirty="0" err="1">
                <a:solidFill>
                  <a:srgbClr val="000000"/>
                </a:solidFill>
                <a:latin typeface="Georgia" panose="02040502050405020303" pitchFamily="18" charset="0"/>
                <a:ea typeface="Times New Roman" panose="02020603050405020304" pitchFamily="18" charset="0"/>
                <a:cs typeface="Times New Roman" panose="02020603050405020304" pitchFamily="18" charset="0"/>
              </a:rPr>
              <a:t>ústřičné</a:t>
            </a:r>
            <a:r>
              <a:rPr lang="en-GB" dirty="0">
                <a:solidFill>
                  <a:srgbClr val="000000"/>
                </a:solidFill>
                <a:latin typeface="Georgia" panose="02040502050405020303" pitchFamily="18" charset="0"/>
                <a:ea typeface="Times New Roman" panose="02020603050405020304" pitchFamily="18" charset="0"/>
                <a:cs typeface="Times New Roman" panose="02020603050405020304" pitchFamily="18" charset="0"/>
              </a:rPr>
              <a:t>. </a:t>
            </a:r>
            <a:r>
              <a:rPr lang="en-GB" dirty="0" err="1">
                <a:solidFill>
                  <a:srgbClr val="000000"/>
                </a:solidFill>
                <a:latin typeface="Georgia" panose="02040502050405020303" pitchFamily="18" charset="0"/>
                <a:ea typeface="Times New Roman" panose="02020603050405020304" pitchFamily="18" charset="0"/>
                <a:cs typeface="Times New Roman" panose="02020603050405020304" pitchFamily="18" charset="0"/>
              </a:rPr>
              <a:t>Stali</a:t>
            </a:r>
            <a:r>
              <a:rPr lang="en-GB" dirty="0">
                <a:solidFill>
                  <a:srgbClr val="000000"/>
                </a:solidFill>
                <a:latin typeface="Georgia" panose="02040502050405020303" pitchFamily="18" charset="0"/>
                <a:ea typeface="Times New Roman" panose="02020603050405020304" pitchFamily="18" charset="0"/>
                <a:cs typeface="Times New Roman" panose="02020603050405020304" pitchFamily="18" charset="0"/>
              </a:rPr>
              <a:t> se </a:t>
            </a:r>
            <a:r>
              <a:rPr lang="en-GB" dirty="0" err="1">
                <a:solidFill>
                  <a:srgbClr val="000000"/>
                </a:solidFill>
                <a:latin typeface="Georgia" panose="02040502050405020303" pitchFamily="18" charset="0"/>
                <a:ea typeface="Times New Roman" panose="02020603050405020304" pitchFamily="18" charset="0"/>
                <a:cs typeface="Times New Roman" panose="02020603050405020304" pitchFamily="18" charset="0"/>
              </a:rPr>
              <a:t>tak</a:t>
            </a:r>
            <a:r>
              <a:rPr lang="en-GB" dirty="0">
                <a:solidFill>
                  <a:srgbClr val="000000"/>
                </a:solidFill>
                <a:latin typeface="Georgia" panose="02040502050405020303" pitchFamily="18" charset="0"/>
                <a:ea typeface="Times New Roman" panose="02020603050405020304" pitchFamily="18" charset="0"/>
                <a:cs typeface="Times New Roman" panose="02020603050405020304" pitchFamily="18" charset="0"/>
              </a:rPr>
              <a:t> u </a:t>
            </a:r>
            <a:r>
              <a:rPr lang="en-GB" dirty="0" err="1">
                <a:solidFill>
                  <a:srgbClr val="000000"/>
                </a:solidFill>
                <a:latin typeface="Georgia" panose="02040502050405020303" pitchFamily="18" charset="0"/>
                <a:ea typeface="Times New Roman" panose="02020603050405020304" pitchFamily="18" charset="0"/>
                <a:cs typeface="Times New Roman" panose="02020603050405020304" pitchFamily="18" charset="0"/>
              </a:rPr>
              <a:t>nás</a:t>
            </a:r>
            <a:r>
              <a:rPr lang="en-GB" dirty="0">
                <a:solidFill>
                  <a:srgbClr val="000000"/>
                </a:solidFill>
                <a:latin typeface="Georgia" panose="02040502050405020303" pitchFamily="18" charset="0"/>
                <a:ea typeface="Times New Roman" panose="02020603050405020304" pitchFamily="18" charset="0"/>
                <a:cs typeface="Times New Roman" panose="02020603050405020304" pitchFamily="18" charset="0"/>
              </a:rPr>
              <a:t> </a:t>
            </a:r>
            <a:r>
              <a:rPr lang="en-GB" dirty="0" err="1">
                <a:solidFill>
                  <a:srgbClr val="000000"/>
                </a:solidFill>
                <a:latin typeface="Georgia" panose="02040502050405020303" pitchFamily="18" charset="0"/>
                <a:ea typeface="Times New Roman" panose="02020603050405020304" pitchFamily="18" charset="0"/>
                <a:cs typeface="Times New Roman" panose="02020603050405020304" pitchFamily="18" charset="0"/>
              </a:rPr>
              <a:t>průkopníky</a:t>
            </a:r>
            <a:r>
              <a:rPr lang="en-GB" dirty="0">
                <a:solidFill>
                  <a:srgbClr val="000000"/>
                </a:solidFill>
                <a:latin typeface="Georgia" panose="02040502050405020303" pitchFamily="18" charset="0"/>
                <a:ea typeface="Times New Roman" panose="02020603050405020304" pitchFamily="18" charset="0"/>
                <a:cs typeface="Times New Roman" panose="02020603050405020304" pitchFamily="18" charset="0"/>
              </a:rPr>
              <a:t> v </a:t>
            </a:r>
            <a:r>
              <a:rPr lang="en-GB" dirty="0" err="1">
                <a:solidFill>
                  <a:srgbClr val="000000"/>
                </a:solidFill>
                <a:latin typeface="Georgia" panose="02040502050405020303" pitchFamily="18" charset="0"/>
                <a:ea typeface="Times New Roman" panose="02020603050405020304" pitchFamily="18" charset="0"/>
                <a:cs typeface="Times New Roman" panose="02020603050405020304" pitchFamily="18" charset="0"/>
              </a:rPr>
              <a:t>tomto</a:t>
            </a:r>
            <a:r>
              <a:rPr lang="en-GB" dirty="0">
                <a:solidFill>
                  <a:srgbClr val="000000"/>
                </a:solidFill>
                <a:latin typeface="Georgia" panose="02040502050405020303" pitchFamily="18" charset="0"/>
                <a:ea typeface="Times New Roman" panose="02020603050405020304" pitchFamily="18" charset="0"/>
                <a:cs typeface="Times New Roman" panose="02020603050405020304" pitchFamily="18" charset="0"/>
              </a:rPr>
              <a:t> </a:t>
            </a:r>
            <a:r>
              <a:rPr lang="en-GB" dirty="0" err="1">
                <a:solidFill>
                  <a:srgbClr val="000000"/>
                </a:solidFill>
                <a:latin typeface="Georgia" panose="02040502050405020303" pitchFamily="18" charset="0"/>
                <a:ea typeface="Times New Roman" panose="02020603050405020304" pitchFamily="18" charset="0"/>
                <a:cs typeface="Times New Roman" panose="02020603050405020304" pitchFamily="18" charset="0"/>
              </a:rPr>
              <a:t>odvětví</a:t>
            </a:r>
            <a:r>
              <a:rPr lang="en-GB" dirty="0">
                <a:solidFill>
                  <a:srgbClr val="000000"/>
                </a:solidFill>
                <a:latin typeface="Georgia" panose="02040502050405020303" pitchFamily="18" charset="0"/>
                <a:ea typeface="Times New Roman" panose="02020603050405020304" pitchFamily="18" charset="0"/>
                <a:cs typeface="Times New Roman" panose="02020603050405020304" pitchFamily="18" charset="0"/>
              </a:rPr>
              <a:t>.</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9052496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ChangeArrowheads="1"/>
          </p:cNvSpPr>
          <p:nvPr/>
        </p:nvSpPr>
        <p:spPr bwMode="auto">
          <a:xfrm>
            <a:off x="797054" y="304167"/>
            <a:ext cx="11599650" cy="1554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457200" algn="l"/>
              </a:tabLst>
              <a:defRPr>
                <a:solidFill>
                  <a:schemeClr val="tx1"/>
                </a:solidFill>
                <a:latin typeface="Arial" panose="020B0604020202020204" pitchFamily="34" charset="0"/>
              </a:defRPr>
            </a:lvl1pPr>
            <a:lvl2pPr eaLnBrk="0" fontAlgn="base" hangingPunct="0">
              <a:spcBef>
                <a:spcPct val="0"/>
              </a:spcBef>
              <a:spcAft>
                <a:spcPct val="0"/>
              </a:spcAft>
              <a:tabLst>
                <a:tab pos="457200" algn="l"/>
              </a:tabLst>
              <a:defRPr>
                <a:solidFill>
                  <a:schemeClr val="tx1"/>
                </a:solidFill>
                <a:latin typeface="Arial" panose="020B0604020202020204" pitchFamily="34" charset="0"/>
              </a:defRPr>
            </a:lvl2pPr>
            <a:lvl3pPr eaLnBrk="0" fontAlgn="base" hangingPunct="0">
              <a:spcBef>
                <a:spcPct val="0"/>
              </a:spcBef>
              <a:spcAft>
                <a:spcPct val="0"/>
              </a:spcAft>
              <a:tabLst>
                <a:tab pos="457200" algn="l"/>
              </a:tabLst>
              <a:defRPr>
                <a:solidFill>
                  <a:schemeClr val="tx1"/>
                </a:solidFill>
                <a:latin typeface="Arial" panose="020B0604020202020204" pitchFamily="34" charset="0"/>
              </a:defRPr>
            </a:lvl3pPr>
            <a:lvl4pPr eaLnBrk="0" fontAlgn="base" hangingPunct="0">
              <a:spcBef>
                <a:spcPct val="0"/>
              </a:spcBef>
              <a:spcAft>
                <a:spcPct val="0"/>
              </a:spcAft>
              <a:tabLst>
                <a:tab pos="457200" algn="l"/>
              </a:tabLst>
              <a:defRPr>
                <a:solidFill>
                  <a:schemeClr val="tx1"/>
                </a:solidFill>
                <a:latin typeface="Arial" panose="020B0604020202020204" pitchFamily="34" charset="0"/>
              </a:defRPr>
            </a:lvl4pPr>
            <a:lvl5pPr eaLnBrk="0" fontAlgn="base" hangingPunct="0">
              <a:spcBef>
                <a:spcPct val="0"/>
              </a:spcBef>
              <a:spcAft>
                <a:spcPct val="0"/>
              </a:spcAft>
              <a:tabLst>
                <a:tab pos="457200" algn="l"/>
              </a:tabLst>
              <a:defRPr>
                <a:solidFill>
                  <a:schemeClr val="tx1"/>
                </a:solidFill>
                <a:latin typeface="Arial" panose="020B0604020202020204" pitchFamily="34" charset="0"/>
              </a:defRPr>
            </a:lvl5pPr>
            <a:lvl6pPr eaLnBrk="0" fontAlgn="base" hangingPunct="0">
              <a:spcBef>
                <a:spcPct val="0"/>
              </a:spcBef>
              <a:spcAft>
                <a:spcPct val="0"/>
              </a:spcAft>
              <a:tabLst>
                <a:tab pos="457200" algn="l"/>
              </a:tabLst>
              <a:defRPr>
                <a:solidFill>
                  <a:schemeClr val="tx1"/>
                </a:solidFill>
                <a:latin typeface="Arial" panose="020B0604020202020204" pitchFamily="34" charset="0"/>
              </a:defRPr>
            </a:lvl6pPr>
            <a:lvl7pPr eaLnBrk="0" fontAlgn="base" hangingPunct="0">
              <a:spcBef>
                <a:spcPct val="0"/>
              </a:spcBef>
              <a:spcAft>
                <a:spcPct val="0"/>
              </a:spcAft>
              <a:tabLst>
                <a:tab pos="457200" algn="l"/>
              </a:tabLst>
              <a:defRPr>
                <a:solidFill>
                  <a:schemeClr val="tx1"/>
                </a:solidFill>
                <a:latin typeface="Arial" panose="020B0604020202020204" pitchFamily="34" charset="0"/>
              </a:defRPr>
            </a:lvl7pPr>
            <a:lvl8pPr eaLnBrk="0" fontAlgn="base" hangingPunct="0">
              <a:spcBef>
                <a:spcPct val="0"/>
              </a:spcBef>
              <a:spcAft>
                <a:spcPct val="0"/>
              </a:spcAft>
              <a:tabLst>
                <a:tab pos="457200" algn="l"/>
              </a:tabLst>
              <a:defRPr>
                <a:solidFill>
                  <a:schemeClr val="tx1"/>
                </a:solidFill>
                <a:latin typeface="Arial" panose="020B0604020202020204" pitchFamily="34" charset="0"/>
              </a:defRPr>
            </a:lvl8pPr>
            <a:lvl9pPr eaLnBrk="0" fontAlgn="base" hangingPunct="0">
              <a:spcBef>
                <a:spcPct val="0"/>
              </a:spcBef>
              <a:spcAft>
                <a:spcPct val="0"/>
              </a:spcAft>
              <a:tabLst>
                <a:tab pos="4572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en-GB" altLang="en-US" sz="2100" b="1" i="0" u="none" strike="noStrike" cap="none" normalizeH="0" baseline="0" dirty="0" err="1" smtClean="0">
                <a:ln>
                  <a:noFill/>
                </a:ln>
                <a:solidFill>
                  <a:srgbClr val="000000"/>
                </a:solidFill>
                <a:effectLst/>
                <a:latin typeface="PT Sans" charset="0"/>
                <a:ea typeface="Times New Roman" panose="02020603050405020304" pitchFamily="18" charset="0"/>
                <a:cs typeface="Times New Roman" panose="02020603050405020304" pitchFamily="18" charset="0"/>
              </a:rPr>
              <a:t>Biometan</a:t>
            </a:r>
            <a:r>
              <a:rPr kumimoji="0" lang="en-GB" altLang="en-US" sz="2100" b="1" i="0" u="none" strike="noStrike" cap="none" normalizeH="0" baseline="0" dirty="0" smtClean="0">
                <a:ln>
                  <a:noFill/>
                </a:ln>
                <a:solidFill>
                  <a:srgbClr val="000000"/>
                </a:solidFill>
                <a:effectLst/>
                <a:latin typeface="PT Sans" charset="0"/>
                <a:ea typeface="Times New Roman" panose="02020603050405020304" pitchFamily="18" charset="0"/>
                <a:cs typeface="Times New Roman" panose="02020603050405020304" pitchFamily="18" charset="0"/>
              </a:rPr>
              <a:t> z </a:t>
            </a:r>
            <a:r>
              <a:rPr kumimoji="0" lang="en-GB" altLang="en-US" sz="2100" b="1" i="0" u="none" strike="noStrike" cap="none" normalizeH="0" baseline="0" dirty="0" err="1" smtClean="0">
                <a:ln>
                  <a:noFill/>
                </a:ln>
                <a:solidFill>
                  <a:srgbClr val="000000"/>
                </a:solidFill>
                <a:effectLst/>
                <a:latin typeface="PT Sans" charset="0"/>
                <a:ea typeface="Times New Roman" panose="02020603050405020304" pitchFamily="18" charset="0"/>
                <a:cs typeface="Times New Roman" panose="02020603050405020304" pitchFamily="18" charset="0"/>
              </a:rPr>
              <a:t>Rapot</a:t>
            </a:r>
            <a:r>
              <a:rPr kumimoji="0" lang="en-GB" altLang="en-US" sz="2100" b="1" i="0" u="none" strike="noStrike" cap="none" normalizeH="0" baseline="0" dirty="0" err="1" smtClean="0">
                <a:ln>
                  <a:noFill/>
                </a:ln>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í</a:t>
            </a:r>
            <a:r>
              <a:rPr kumimoji="0" lang="en-GB" altLang="en-US" sz="2100" b="1" i="0" u="none" strike="noStrike" cap="none" normalizeH="0" baseline="0" dirty="0" err="1" smtClean="0">
                <a:ln>
                  <a:noFill/>
                </a:ln>
                <a:solidFill>
                  <a:srgbClr val="000000"/>
                </a:solidFill>
                <a:effectLst/>
                <a:latin typeface="PT Sans" charset="0"/>
                <a:ea typeface="Times New Roman" panose="02020603050405020304" pitchFamily="18" charset="0"/>
                <a:cs typeface="Times New Roman" panose="02020603050405020304" pitchFamily="18" charset="0"/>
              </a:rPr>
              <a:t>na</a:t>
            </a:r>
            <a:r>
              <a:rPr kumimoji="0" lang="en-GB" altLang="en-US" sz="2100" b="1" i="0" u="none" strike="noStrike" cap="none" normalizeH="0" baseline="0" dirty="0" smtClean="0">
                <a:ln>
                  <a:noFill/>
                </a:ln>
                <a:solidFill>
                  <a:srgbClr val="000000"/>
                </a:solidFill>
                <a:effectLst/>
                <a:latin typeface="PT Sans" charset="0"/>
                <a:ea typeface="Times New Roman" panose="02020603050405020304" pitchFamily="18" charset="0"/>
                <a:cs typeface="Times New Roman" panose="02020603050405020304" pitchFamily="18" charset="0"/>
              </a:rPr>
              <a:t> </a:t>
            </a:r>
            <a:r>
              <a:rPr kumimoji="0" lang="en-GB" altLang="en-US" sz="2100" b="1" i="0" u="none" strike="noStrike" cap="none" normalizeH="0" baseline="0" dirty="0" err="1" smtClean="0">
                <a:ln>
                  <a:noFill/>
                </a:ln>
                <a:solidFill>
                  <a:srgbClr val="000000"/>
                </a:solidFill>
                <a:effectLst/>
                <a:latin typeface="PT Sans" charset="0"/>
                <a:ea typeface="Times New Roman" panose="02020603050405020304" pitchFamily="18" charset="0"/>
                <a:cs typeface="Times New Roman" panose="02020603050405020304" pitchFamily="18" charset="0"/>
              </a:rPr>
              <a:t>putuje</a:t>
            </a:r>
            <a:r>
              <a:rPr kumimoji="0" lang="en-GB" altLang="en-US" sz="2100" b="1" i="0" u="none" strike="noStrike" cap="none" normalizeH="0" baseline="0" dirty="0" smtClean="0">
                <a:ln>
                  <a:noFill/>
                </a:ln>
                <a:solidFill>
                  <a:srgbClr val="000000"/>
                </a:solidFill>
                <a:effectLst/>
                <a:latin typeface="PT Sans" charset="0"/>
                <a:ea typeface="Times New Roman" panose="02020603050405020304" pitchFamily="18" charset="0"/>
                <a:cs typeface="Times New Roman" panose="02020603050405020304" pitchFamily="18" charset="0"/>
              </a:rPr>
              <a:t> do </a:t>
            </a:r>
            <a:r>
              <a:rPr kumimoji="0" lang="en-GB" altLang="en-US" sz="2100" b="1" i="0" u="none" strike="noStrike" cap="none" normalizeH="0" baseline="0" dirty="0" err="1" smtClean="0">
                <a:ln>
                  <a:noFill/>
                </a:ln>
                <a:solidFill>
                  <a:srgbClr val="000000"/>
                </a:solidFill>
                <a:effectLst/>
                <a:latin typeface="PT Sans" charset="0"/>
                <a:ea typeface="Times New Roman" panose="02020603050405020304" pitchFamily="18" charset="0"/>
                <a:cs typeface="Times New Roman" panose="02020603050405020304" pitchFamily="18" charset="0"/>
              </a:rPr>
              <a:t>rozvodů</a:t>
            </a:r>
            <a:r>
              <a:rPr kumimoji="0" lang="en-GB" altLang="en-US" sz="2100" b="1" i="0" u="none" strike="noStrike" cap="none" normalizeH="0" baseline="0" dirty="0" smtClean="0">
                <a:ln>
                  <a:noFill/>
                </a:ln>
                <a:solidFill>
                  <a:srgbClr val="000000"/>
                </a:solidFill>
                <a:effectLst/>
                <a:latin typeface="PT Sans" charset="0"/>
                <a:ea typeface="Times New Roman" panose="02020603050405020304" pitchFamily="18" charset="0"/>
                <a:cs typeface="Times New Roman" panose="02020603050405020304" pitchFamily="18" charset="0"/>
              </a:rPr>
              <a:t> </a:t>
            </a:r>
            <a:r>
              <a:rPr kumimoji="0" lang="en-GB" altLang="en-US" sz="2100" b="1" i="0" u="none" strike="noStrike" cap="none" normalizeH="0" baseline="0" dirty="0" err="1" smtClean="0">
                <a:ln>
                  <a:noFill/>
                </a:ln>
                <a:solidFill>
                  <a:srgbClr val="000000"/>
                </a:solidFill>
                <a:effectLst/>
                <a:latin typeface="PT Sans" charset="0"/>
                <a:ea typeface="Times New Roman" panose="02020603050405020304" pitchFamily="18" charset="0"/>
                <a:cs typeface="Times New Roman" panose="02020603050405020304" pitchFamily="18" charset="0"/>
              </a:rPr>
              <a:t>plynu</a:t>
            </a:r>
            <a:r>
              <a:rPr kumimoji="0" lang="en-GB" altLang="en-US" sz="2100" b="1" i="0" u="none" strike="noStrike" cap="none" normalizeH="0" baseline="0" dirty="0" smtClean="0">
                <a:ln>
                  <a:noFill/>
                </a:ln>
                <a:solidFill>
                  <a:srgbClr val="000000"/>
                </a:solidFill>
                <a:effectLst/>
                <a:latin typeface="PT Sans" charset="0"/>
                <a:ea typeface="Times New Roman" panose="02020603050405020304" pitchFamily="18" charset="0"/>
                <a:cs typeface="Times New Roman" panose="02020603050405020304" pitchFamily="18" charset="0"/>
              </a:rPr>
              <a:t>. </a:t>
            </a:r>
            <a:r>
              <a:rPr kumimoji="0" lang="en-GB" altLang="en-US" sz="2100" b="1" i="0" u="none" strike="noStrike" cap="none" normalizeH="0" baseline="0" dirty="0" err="1" smtClean="0">
                <a:ln>
                  <a:noFill/>
                </a:ln>
                <a:solidFill>
                  <a:srgbClr val="000000"/>
                </a:solidFill>
                <a:effectLst/>
                <a:latin typeface="PT Sans" charset="0"/>
                <a:ea typeface="Times New Roman" panose="02020603050405020304" pitchFamily="18" charset="0"/>
                <a:cs typeface="Times New Roman" panose="02020603050405020304" pitchFamily="18" charset="0"/>
              </a:rPr>
              <a:t>Jako</a:t>
            </a:r>
            <a:r>
              <a:rPr kumimoji="0" lang="en-GB" altLang="en-US" sz="2100" b="1" i="0" u="none" strike="noStrike" cap="none" normalizeH="0" baseline="0" dirty="0" smtClean="0">
                <a:ln>
                  <a:noFill/>
                </a:ln>
                <a:solidFill>
                  <a:srgbClr val="000000"/>
                </a:solidFill>
                <a:effectLst/>
                <a:latin typeface="PT Sans" charset="0"/>
                <a:ea typeface="Times New Roman" panose="02020603050405020304" pitchFamily="18" charset="0"/>
                <a:cs typeface="Times New Roman" panose="02020603050405020304" pitchFamily="18" charset="0"/>
              </a:rPr>
              <a:t> </a:t>
            </a:r>
            <a:r>
              <a:rPr kumimoji="0" lang="en-GB" altLang="en-US" sz="2100" b="1" i="0" u="none" strike="noStrike" cap="none" normalizeH="0" baseline="0" dirty="0" err="1" smtClean="0">
                <a:ln>
                  <a:noFill/>
                </a:ln>
                <a:solidFill>
                  <a:srgbClr val="000000"/>
                </a:solidFill>
                <a:effectLst/>
                <a:latin typeface="PT Sans" charset="0"/>
                <a:ea typeface="Times New Roman" panose="02020603050405020304" pitchFamily="18" charset="0"/>
                <a:cs typeface="Times New Roman" panose="02020603050405020304" pitchFamily="18" charset="0"/>
              </a:rPr>
              <a:t>prvn</a:t>
            </a:r>
            <a:r>
              <a:rPr kumimoji="0" lang="en-GB" altLang="en-US" sz="2100" b="1" i="0" u="none" strike="noStrike" cap="none" normalizeH="0" baseline="0" dirty="0" err="1" smtClean="0">
                <a:ln>
                  <a:noFill/>
                </a:ln>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í</a:t>
            </a:r>
            <a:r>
              <a:rPr kumimoji="0" lang="en-GB" altLang="en-US" sz="2100" b="1" i="0" u="none" strike="noStrike" cap="none" normalizeH="0" baseline="0" dirty="0" smtClean="0">
                <a:ln>
                  <a:noFill/>
                </a:ln>
                <a:solidFill>
                  <a:srgbClr val="000000"/>
                </a:solidFill>
                <a:effectLst/>
                <a:latin typeface="PT Sans" charset="0"/>
                <a:ea typeface="Times New Roman" panose="02020603050405020304" pitchFamily="18" charset="0"/>
                <a:cs typeface="Times New Roman" panose="02020603050405020304" pitchFamily="18" charset="0"/>
              </a:rPr>
              <a:t> v </a:t>
            </a:r>
            <a:r>
              <a:rPr kumimoji="0" lang="en-GB" altLang="en-US" sz="2100" b="1" i="0" u="none" strike="noStrike" cap="none" normalizeH="0" baseline="0" dirty="0" err="1" smtClean="0">
                <a:ln>
                  <a:noFill/>
                </a:ln>
                <a:solidFill>
                  <a:srgbClr val="000000"/>
                </a:solidFill>
                <a:effectLst/>
                <a:latin typeface="PT Sans" charset="0"/>
                <a:ea typeface="Times New Roman" panose="02020603050405020304" pitchFamily="18" charset="0"/>
                <a:cs typeface="Times New Roman" panose="02020603050405020304" pitchFamily="18" charset="0"/>
              </a:rPr>
              <a:t>Česku</a:t>
            </a:r>
            <a:endParaRPr kumimoji="0" lang="en-GB"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en-GB" altLang="en-US" sz="1100" b="1" i="0" u="none" strike="noStrike" cap="none" normalizeH="0" baseline="0" dirty="0" smtClean="0">
                <a:ln>
                  <a:noFill/>
                </a:ln>
                <a:solidFill>
                  <a:srgbClr val="61757E"/>
                </a:solidFill>
                <a:effectLst/>
                <a:latin typeface="PT Sans Narrow" charset="0"/>
                <a:ea typeface="Times New Roman" panose="02020603050405020304" pitchFamily="18" charset="0"/>
                <a:cs typeface="Times New Roman" panose="02020603050405020304" pitchFamily="18" charset="0"/>
              </a:rPr>
              <a:t>24.10.2019</a:t>
            </a:r>
            <a:endParaRPr kumimoji="0" lang="en-GB"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Kdo</a:t>
            </a:r>
            <a:r>
              <a:rPr kumimoji="0" lang="en-GB" altLang="en-US" sz="1500" b="1" i="0" u="none" strike="noStrike" cap="none" normalizeH="0" baseline="0" dirty="0" smtClean="0">
                <a:ln>
                  <a:noFill/>
                </a:ln>
                <a:solidFill>
                  <a:srgbClr val="191919"/>
                </a:solidFill>
                <a:effectLst/>
                <a:latin typeface="PT Sans" charset="0"/>
                <a:ea typeface="Times New Roman" panose="02020603050405020304" pitchFamily="18" charset="0"/>
                <a:cs typeface="Times New Roman" panose="02020603050405020304" pitchFamily="18" charset="0"/>
              </a:rPr>
              <a:t> </a:t>
            </a: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si</a:t>
            </a:r>
            <a:r>
              <a:rPr kumimoji="0" lang="en-GB" altLang="en-US" sz="1500" b="1" i="0" u="none" strike="noStrike" cap="none" normalizeH="0" baseline="0" dirty="0" smtClean="0">
                <a:ln>
                  <a:noFill/>
                </a:ln>
                <a:solidFill>
                  <a:srgbClr val="191919"/>
                </a:solidFill>
                <a:effectLst/>
                <a:latin typeface="PT Sans" charset="0"/>
                <a:ea typeface="Times New Roman" panose="02020603050405020304" pitchFamily="18" charset="0"/>
                <a:cs typeface="Times New Roman" panose="02020603050405020304" pitchFamily="18" charset="0"/>
              </a:rPr>
              <a:t> </a:t>
            </a: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bude</a:t>
            </a:r>
            <a:r>
              <a:rPr kumimoji="0" lang="en-GB" altLang="en-US" sz="1500" b="1" i="0" u="none" strike="noStrike" cap="none" normalizeH="0" baseline="0" dirty="0" smtClean="0">
                <a:ln>
                  <a:noFill/>
                </a:ln>
                <a:solidFill>
                  <a:srgbClr val="191919"/>
                </a:solidFill>
                <a:effectLst/>
                <a:latin typeface="PT Sans" charset="0"/>
                <a:ea typeface="Times New Roman" panose="02020603050405020304" pitchFamily="18" charset="0"/>
                <a:cs typeface="Times New Roman" panose="02020603050405020304" pitchFamily="18" charset="0"/>
              </a:rPr>
              <a:t> </a:t>
            </a: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na</a:t>
            </a:r>
            <a:r>
              <a:rPr kumimoji="0" lang="en-GB" altLang="en-US" sz="1500" b="1" i="0" u="none" strike="noStrike" cap="none" normalizeH="0" baseline="0" dirty="0" smtClean="0">
                <a:ln>
                  <a:noFill/>
                </a:ln>
                <a:solidFill>
                  <a:srgbClr val="191919"/>
                </a:solidFill>
                <a:effectLst/>
                <a:latin typeface="PT Sans" charset="0"/>
                <a:ea typeface="Times New Roman" panose="02020603050405020304" pitchFamily="18" charset="0"/>
                <a:cs typeface="Times New Roman" panose="02020603050405020304" pitchFamily="18" charset="0"/>
              </a:rPr>
              <a:t> </a:t>
            </a: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plynov</a:t>
            </a:r>
            <a:r>
              <a:rPr kumimoji="0" lang="en-GB" altLang="en-US" sz="1500" b="1" i="0" u="none" strike="noStrike" cap="none" normalizeH="0" baseline="0" dirty="0" err="1" smtClean="0">
                <a:ln>
                  <a:noFill/>
                </a:ln>
                <a:solidFill>
                  <a:srgbClr val="191919"/>
                </a:solidFill>
                <a:effectLst/>
                <a:latin typeface="Calibri" panose="020F0502020204030204" pitchFamily="34" charset="0"/>
                <a:ea typeface="Times New Roman" panose="02020603050405020304" pitchFamily="18" charset="0"/>
                <a:cs typeface="Times New Roman" panose="02020603050405020304" pitchFamily="18" charset="0"/>
              </a:rPr>
              <a:t>é</a:t>
            </a: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m</a:t>
            </a:r>
            <a:r>
              <a:rPr kumimoji="0" lang="en-GB" altLang="en-US" sz="1500" b="1" i="0" u="none" strike="noStrike" cap="none" normalizeH="0" baseline="0" dirty="0" smtClean="0">
                <a:ln>
                  <a:noFill/>
                </a:ln>
                <a:solidFill>
                  <a:srgbClr val="191919"/>
                </a:solidFill>
                <a:effectLst/>
                <a:latin typeface="PT Sans" charset="0"/>
                <a:ea typeface="Times New Roman" panose="02020603050405020304" pitchFamily="18" charset="0"/>
                <a:cs typeface="Times New Roman" panose="02020603050405020304" pitchFamily="18" charset="0"/>
              </a:rPr>
              <a:t> </a:t>
            </a: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spor</a:t>
            </a:r>
            <a:r>
              <a:rPr kumimoji="0" lang="en-GB" altLang="en-US" sz="1500" b="1" i="0" u="none" strike="noStrike" cap="none" normalizeH="0" baseline="0" dirty="0" err="1" smtClean="0">
                <a:ln>
                  <a:noFill/>
                </a:ln>
                <a:solidFill>
                  <a:srgbClr val="191919"/>
                </a:solidFill>
                <a:effectLst/>
                <a:latin typeface="Calibri" panose="020F0502020204030204" pitchFamily="34" charset="0"/>
                <a:ea typeface="Times New Roman" panose="02020603050405020304" pitchFamily="18" charset="0"/>
                <a:cs typeface="Times New Roman" panose="02020603050405020304" pitchFamily="18" charset="0"/>
              </a:rPr>
              <a:t>á</a:t>
            </a: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ku</a:t>
            </a:r>
            <a:r>
              <a:rPr kumimoji="0" lang="en-GB" altLang="en-US" sz="1500" b="1" i="0" u="none" strike="noStrike" cap="none" normalizeH="0" baseline="0" dirty="0" smtClean="0">
                <a:ln>
                  <a:noFill/>
                </a:ln>
                <a:solidFill>
                  <a:srgbClr val="191919"/>
                </a:solidFill>
                <a:effectLst/>
                <a:latin typeface="PT Sans" charset="0"/>
                <a:ea typeface="Times New Roman" panose="02020603050405020304" pitchFamily="18" charset="0"/>
                <a:cs typeface="Times New Roman" panose="02020603050405020304" pitchFamily="18" charset="0"/>
              </a:rPr>
              <a:t> </a:t>
            </a: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vařit</a:t>
            </a:r>
            <a:r>
              <a:rPr kumimoji="0" lang="en-GB" altLang="en-US" sz="1500" b="1" i="0" u="none" strike="noStrike" cap="none" normalizeH="0" baseline="0" dirty="0" smtClean="0">
                <a:ln>
                  <a:noFill/>
                </a:ln>
                <a:solidFill>
                  <a:srgbClr val="191919"/>
                </a:solidFill>
                <a:effectLst/>
                <a:latin typeface="PT Sans" charset="0"/>
                <a:ea typeface="Times New Roman" panose="02020603050405020304" pitchFamily="18" charset="0"/>
                <a:cs typeface="Times New Roman" panose="02020603050405020304" pitchFamily="18" charset="0"/>
              </a:rPr>
              <a:t> </a:t>
            </a: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j</a:t>
            </a:r>
            <a:r>
              <a:rPr kumimoji="0" lang="en-GB" altLang="en-US" sz="1500" b="1" i="0" u="none" strike="noStrike" cap="none" normalizeH="0" baseline="0" dirty="0" err="1" smtClean="0">
                <a:ln>
                  <a:noFill/>
                </a:ln>
                <a:solidFill>
                  <a:srgbClr val="191919"/>
                </a:solidFill>
                <a:effectLst/>
                <a:latin typeface="Calibri" panose="020F0502020204030204" pitchFamily="34" charset="0"/>
                <a:ea typeface="Times New Roman" panose="02020603050405020304" pitchFamily="18" charset="0"/>
                <a:cs typeface="Times New Roman" panose="02020603050405020304" pitchFamily="18" charset="0"/>
              </a:rPr>
              <a:t>í</a:t>
            </a: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dlo</a:t>
            </a:r>
            <a:r>
              <a:rPr kumimoji="0" lang="en-GB" altLang="en-US" sz="1500" b="1" i="0" u="none" strike="noStrike" cap="none" normalizeH="0" baseline="0" dirty="0" smtClean="0">
                <a:ln>
                  <a:noFill/>
                </a:ln>
                <a:solidFill>
                  <a:srgbClr val="191919"/>
                </a:solidFill>
                <a:effectLst/>
                <a:latin typeface="PT Sans" charset="0"/>
                <a:ea typeface="Times New Roman" panose="02020603050405020304" pitchFamily="18" charset="0"/>
                <a:cs typeface="Times New Roman" panose="02020603050405020304" pitchFamily="18" charset="0"/>
              </a:rPr>
              <a:t> </a:t>
            </a: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nebo</a:t>
            </a:r>
            <a:r>
              <a:rPr kumimoji="0" lang="en-GB" altLang="en-US" sz="1500" b="1" i="0" u="none" strike="noStrike" cap="none" normalizeH="0" baseline="0" dirty="0" smtClean="0">
                <a:ln>
                  <a:noFill/>
                </a:ln>
                <a:solidFill>
                  <a:srgbClr val="191919"/>
                </a:solidFill>
                <a:effectLst/>
                <a:latin typeface="PT Sans" charset="0"/>
                <a:ea typeface="Times New Roman" panose="02020603050405020304" pitchFamily="18" charset="0"/>
                <a:cs typeface="Times New Roman" panose="02020603050405020304" pitchFamily="18" charset="0"/>
              </a:rPr>
              <a:t> </a:t>
            </a: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topit</a:t>
            </a:r>
            <a:r>
              <a:rPr kumimoji="0" lang="en-GB" altLang="en-US" sz="1500" b="1" i="0" u="none" strike="noStrike" cap="none" normalizeH="0" baseline="0" dirty="0" smtClean="0">
                <a:ln>
                  <a:noFill/>
                </a:ln>
                <a:solidFill>
                  <a:srgbClr val="191919"/>
                </a:solidFill>
                <a:effectLst/>
                <a:latin typeface="PT Sans" charset="0"/>
                <a:ea typeface="Times New Roman" panose="02020603050405020304" pitchFamily="18" charset="0"/>
                <a:cs typeface="Times New Roman" panose="02020603050405020304" pitchFamily="18" charset="0"/>
              </a:rPr>
              <a:t> </a:t>
            </a: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plynovým</a:t>
            </a:r>
            <a:r>
              <a:rPr kumimoji="0" lang="en-GB" altLang="en-US" sz="1500" b="1" i="0" u="none" strike="noStrike" cap="none" normalizeH="0" baseline="0" dirty="0" smtClean="0">
                <a:ln>
                  <a:noFill/>
                </a:ln>
                <a:solidFill>
                  <a:srgbClr val="191919"/>
                </a:solidFill>
                <a:effectLst/>
                <a:latin typeface="PT Sans" charset="0"/>
                <a:ea typeface="Times New Roman" panose="02020603050405020304" pitchFamily="18" charset="0"/>
                <a:cs typeface="Times New Roman" panose="02020603050405020304" pitchFamily="18" charset="0"/>
              </a:rPr>
              <a:t> </a:t>
            </a: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kotlem</a:t>
            </a:r>
            <a:r>
              <a:rPr kumimoji="0" lang="en-GB" altLang="en-US" sz="1500" b="1" i="0" u="none" strike="noStrike" cap="none" normalizeH="0" baseline="0" dirty="0" smtClean="0">
                <a:ln>
                  <a:noFill/>
                </a:ln>
                <a:solidFill>
                  <a:srgbClr val="191919"/>
                </a:solidFill>
                <a:effectLst/>
                <a:latin typeface="PT Sans" charset="0"/>
                <a:ea typeface="Times New Roman" panose="02020603050405020304" pitchFamily="18" charset="0"/>
                <a:cs typeface="Times New Roman" panose="02020603050405020304" pitchFamily="18" charset="0"/>
              </a:rPr>
              <a:t>, k</a:t>
            </a:r>
            <a:r>
              <a:rPr kumimoji="0" lang="en-GB" altLang="en-US" sz="1500" b="1" i="0" u="none" strike="noStrike" cap="none" normalizeH="0" baseline="0" dirty="0" smtClean="0">
                <a:ln>
                  <a:noFill/>
                </a:ln>
                <a:solidFill>
                  <a:srgbClr val="191919"/>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tomu</a:t>
            </a:r>
            <a:r>
              <a:rPr kumimoji="0" lang="en-GB" altLang="en-US" sz="1500" b="1" i="0" u="none" strike="noStrike" cap="none" normalizeH="0" baseline="0" dirty="0" smtClean="0">
                <a:ln>
                  <a:noFill/>
                </a:ln>
                <a:solidFill>
                  <a:srgbClr val="191919"/>
                </a:solidFill>
                <a:effectLst/>
                <a:latin typeface="PT Sans" charset="0"/>
                <a:ea typeface="Times New Roman" panose="02020603050405020304" pitchFamily="18" charset="0"/>
                <a:cs typeface="Times New Roman" panose="02020603050405020304" pitchFamily="18" charset="0"/>
              </a:rPr>
              <a:t> </a:t>
            </a: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může</a:t>
            </a:r>
            <a:r>
              <a:rPr kumimoji="0" lang="en-GB" altLang="en-US" sz="1500" b="1" i="0" u="none" strike="noStrike" cap="none" normalizeH="0" baseline="0" dirty="0" smtClean="0">
                <a:ln>
                  <a:noFill/>
                </a:ln>
                <a:solidFill>
                  <a:srgbClr val="191919"/>
                </a:solidFill>
                <a:effectLst/>
                <a:latin typeface="PT Sans" charset="0"/>
                <a:ea typeface="Times New Roman" panose="02020603050405020304" pitchFamily="18" charset="0"/>
                <a:cs typeface="Times New Roman" panose="02020603050405020304" pitchFamily="18" charset="0"/>
              </a:rPr>
              <a:t> v</a:t>
            </a:r>
            <a:r>
              <a:rPr kumimoji="0" lang="en-GB" altLang="en-US" sz="1500" b="1" i="0" u="none" strike="noStrike" cap="none" normalizeH="0" baseline="0" dirty="0" smtClean="0">
                <a:ln>
                  <a:noFill/>
                </a:ln>
                <a:solidFill>
                  <a:srgbClr val="191919"/>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potrub</a:t>
            </a:r>
            <a:r>
              <a:rPr kumimoji="0" lang="en-GB" altLang="en-US" sz="1500" b="1" i="0" u="none" strike="noStrike" cap="none" normalizeH="0" baseline="0" dirty="0" err="1" smtClean="0">
                <a:ln>
                  <a:noFill/>
                </a:ln>
                <a:solidFill>
                  <a:srgbClr val="191919"/>
                </a:solidFill>
                <a:effectLst/>
                <a:latin typeface="Calibri" panose="020F0502020204030204" pitchFamily="34" charset="0"/>
                <a:ea typeface="Times New Roman" panose="02020603050405020304" pitchFamily="18" charset="0"/>
                <a:cs typeface="Times New Roman" panose="02020603050405020304" pitchFamily="18" charset="0"/>
              </a:rPr>
              <a:t>í</a:t>
            </a:r>
            <a:r>
              <a:rPr kumimoji="0" lang="en-GB" altLang="en-US" sz="1500" b="1" i="0" u="none" strike="noStrike" cap="none" normalizeH="0" baseline="0" dirty="0" smtClean="0">
                <a:ln>
                  <a:noFill/>
                </a:ln>
                <a:solidFill>
                  <a:srgbClr val="191919"/>
                </a:solidFill>
                <a:effectLst/>
                <a:latin typeface="PT Sans" charset="0"/>
                <a:ea typeface="Times New Roman" panose="02020603050405020304" pitchFamily="18" charset="0"/>
                <a:cs typeface="Times New Roman" panose="02020603050405020304" pitchFamily="18" charset="0"/>
              </a:rPr>
              <a:t> </a:t>
            </a: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doputovat</a:t>
            </a:r>
            <a:r>
              <a:rPr kumimoji="0" lang="en-GB" altLang="en-US" sz="1500" b="1" i="0" u="none" strike="noStrike" cap="none" normalizeH="0" baseline="0" dirty="0" smtClean="0">
                <a:ln>
                  <a:noFill/>
                </a:ln>
                <a:solidFill>
                  <a:srgbClr val="191919"/>
                </a:solidFill>
                <a:effectLst/>
                <a:latin typeface="PT Sans" charset="0"/>
                <a:ea typeface="Times New Roman" panose="02020603050405020304" pitchFamily="18" charset="0"/>
                <a:cs typeface="Times New Roman" panose="02020603050405020304" pitchFamily="18" charset="0"/>
              </a:rPr>
              <a:t> </a:t>
            </a: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i</a:t>
            </a:r>
            <a:r>
              <a:rPr kumimoji="0" lang="en-GB" altLang="en-US" sz="1500" b="1" i="0" u="none" strike="noStrike" cap="none" normalizeH="0" baseline="0" dirty="0" smtClean="0">
                <a:ln>
                  <a:noFill/>
                </a:ln>
                <a:solidFill>
                  <a:srgbClr val="191919"/>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palivo</a:t>
            </a:r>
            <a:r>
              <a:rPr kumimoji="0" lang="en-GB" altLang="en-US" sz="1500" b="1" i="0" u="none" strike="noStrike" cap="none" normalizeH="0" baseline="0" dirty="0" smtClean="0">
                <a:ln>
                  <a:noFill/>
                </a:ln>
                <a:solidFill>
                  <a:srgbClr val="191919"/>
                </a:solidFill>
                <a:effectLst/>
                <a:latin typeface="PT Sans" charset="0"/>
                <a:ea typeface="Times New Roman" panose="02020603050405020304" pitchFamily="18" charset="0"/>
                <a:cs typeface="Times New Roman" panose="02020603050405020304" pitchFamily="18" charset="0"/>
              </a:rPr>
              <a:t> </a:t>
            </a: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vyr</a:t>
            </a:r>
            <a:r>
              <a:rPr kumimoji="0" lang="en-GB" altLang="en-US" sz="1500" b="1" i="0" u="none" strike="noStrike" cap="none" normalizeH="0" baseline="0" dirty="0" err="1" smtClean="0">
                <a:ln>
                  <a:noFill/>
                </a:ln>
                <a:solidFill>
                  <a:srgbClr val="191919"/>
                </a:solidFill>
                <a:effectLst/>
                <a:latin typeface="Calibri" panose="020F0502020204030204" pitchFamily="34" charset="0"/>
                <a:ea typeface="Times New Roman" panose="02020603050405020304" pitchFamily="18" charset="0"/>
                <a:cs typeface="Times New Roman" panose="02020603050405020304" pitchFamily="18" charset="0"/>
              </a:rPr>
              <a:t>á</a:t>
            </a: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běn</a:t>
            </a:r>
            <a:r>
              <a:rPr kumimoji="0" lang="en-GB" altLang="en-US" sz="1500" b="1" i="0" u="none" strike="noStrike" cap="none" normalizeH="0" baseline="0" dirty="0" err="1" smtClean="0">
                <a:ln>
                  <a:noFill/>
                </a:ln>
                <a:solidFill>
                  <a:srgbClr val="191919"/>
                </a:solidFill>
                <a:effectLst/>
                <a:latin typeface="Calibri" panose="020F0502020204030204" pitchFamily="34" charset="0"/>
                <a:ea typeface="Times New Roman" panose="02020603050405020304" pitchFamily="18" charset="0"/>
                <a:cs typeface="Times New Roman" panose="02020603050405020304" pitchFamily="18" charset="0"/>
              </a:rPr>
              <a:t>é</a:t>
            </a:r>
            <a:r>
              <a:rPr kumimoji="0" lang="en-GB" altLang="en-US" sz="1500" b="1" i="0" u="none" strike="noStrike" cap="none" normalizeH="0" baseline="0" dirty="0" smtClean="0">
                <a:ln>
                  <a:noFill/>
                </a:ln>
                <a:solidFill>
                  <a:srgbClr val="191919"/>
                </a:solidFill>
                <a:effectLst/>
                <a:latin typeface="PT Sans" charset="0"/>
                <a:ea typeface="Times New Roman" panose="02020603050405020304" pitchFamily="18" charset="0"/>
                <a:cs typeface="Times New Roman" panose="02020603050405020304" pitchFamily="18" charset="0"/>
              </a:rPr>
              <a:t> </a:t>
            </a:r>
            <a:endParaRPr kumimoji="0" lang="cs-CZ" altLang="en-US" sz="1500" b="1" i="0" u="none" strike="noStrike" cap="none" normalizeH="0" baseline="0" dirty="0" smtClean="0">
              <a:ln>
                <a:noFill/>
              </a:ln>
              <a:solidFill>
                <a:srgbClr val="191919"/>
              </a:solidFill>
              <a:effectLst/>
              <a:latin typeface="PT Sans"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en-GB" altLang="en-US" sz="1500" b="1" i="0" u="none" strike="noStrike" cap="none" normalizeH="0" baseline="0" dirty="0" smtClean="0">
                <a:ln>
                  <a:noFill/>
                </a:ln>
                <a:solidFill>
                  <a:srgbClr val="191919"/>
                </a:solidFill>
                <a:effectLst/>
                <a:latin typeface="PT Sans" charset="0"/>
                <a:ea typeface="Times New Roman" panose="02020603050405020304" pitchFamily="18" charset="0"/>
                <a:cs typeface="Times New Roman" panose="02020603050405020304" pitchFamily="18" charset="0"/>
              </a:rPr>
              <a:t>v</a:t>
            </a:r>
            <a:r>
              <a:rPr kumimoji="0" lang="en-GB" altLang="en-US" sz="1500" b="1" i="0" u="none" strike="noStrike" cap="none" normalizeH="0" baseline="0" dirty="0" smtClean="0">
                <a:ln>
                  <a:noFill/>
                </a:ln>
                <a:solidFill>
                  <a:srgbClr val="191919"/>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Rapot</a:t>
            </a:r>
            <a:r>
              <a:rPr kumimoji="0" lang="en-GB" altLang="en-US" sz="1500" b="1" i="0" u="none" strike="noStrike" cap="none" normalizeH="0" baseline="0" dirty="0" err="1" smtClean="0">
                <a:ln>
                  <a:noFill/>
                </a:ln>
                <a:solidFill>
                  <a:srgbClr val="191919"/>
                </a:solidFill>
                <a:effectLst/>
                <a:latin typeface="Calibri" panose="020F0502020204030204" pitchFamily="34" charset="0"/>
                <a:ea typeface="Times New Roman" panose="02020603050405020304" pitchFamily="18" charset="0"/>
                <a:cs typeface="Times New Roman" panose="02020603050405020304" pitchFamily="18" charset="0"/>
              </a:rPr>
              <a:t>í</a:t>
            </a: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ně</a:t>
            </a:r>
            <a:r>
              <a:rPr kumimoji="0" lang="en-GB" altLang="en-US" sz="1500" b="1" i="0" u="none" strike="noStrike" cap="none" normalizeH="0" baseline="0" dirty="0" smtClean="0">
                <a:ln>
                  <a:noFill/>
                </a:ln>
                <a:solidFill>
                  <a:srgbClr val="191919"/>
                </a:solidFill>
                <a:effectLst/>
                <a:latin typeface="PT Sans" charset="0"/>
                <a:ea typeface="Times New Roman" panose="02020603050405020304" pitchFamily="18" charset="0"/>
                <a:cs typeface="Times New Roman" panose="02020603050405020304" pitchFamily="18" charset="0"/>
              </a:rPr>
              <a:t>. </a:t>
            </a: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Zdej</a:t>
            </a:r>
            <a:r>
              <a:rPr kumimoji="0" lang="en-GB" altLang="en-US" sz="1500" b="1" i="0" u="none" strike="noStrike" cap="none" normalizeH="0" baseline="0" dirty="0" err="1" smtClean="0">
                <a:ln>
                  <a:noFill/>
                </a:ln>
                <a:solidFill>
                  <a:srgbClr val="191919"/>
                </a:solidFill>
                <a:effectLst/>
                <a:latin typeface="Calibri" panose="020F0502020204030204" pitchFamily="34" charset="0"/>
                <a:ea typeface="Times New Roman" panose="02020603050405020304" pitchFamily="18" charset="0"/>
                <a:cs typeface="Times New Roman" panose="02020603050405020304" pitchFamily="18" charset="0"/>
              </a:rPr>
              <a:t>ší</a:t>
            </a:r>
            <a:r>
              <a:rPr kumimoji="0" lang="en-GB" altLang="en-US" sz="1500" b="1" i="0" u="none" strike="noStrike" cap="none" normalizeH="0" baseline="0" dirty="0" smtClean="0">
                <a:ln>
                  <a:noFill/>
                </a:ln>
                <a:solidFill>
                  <a:srgbClr val="191919"/>
                </a:solidFill>
                <a:effectLst/>
                <a:latin typeface="PT Sans" charset="0"/>
                <a:ea typeface="Times New Roman" panose="02020603050405020304" pitchFamily="18" charset="0"/>
                <a:cs typeface="Times New Roman" panose="02020603050405020304" pitchFamily="18" charset="0"/>
              </a:rPr>
              <a:t> </a:t>
            </a: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Energetick</a:t>
            </a:r>
            <a:r>
              <a:rPr kumimoji="0" lang="en-GB" altLang="en-US" sz="1500" b="1" i="0" u="none" strike="noStrike" cap="none" normalizeH="0" baseline="0" dirty="0" err="1" smtClean="0">
                <a:ln>
                  <a:noFill/>
                </a:ln>
                <a:solidFill>
                  <a:srgbClr val="191919"/>
                </a:solidFill>
                <a:effectLst/>
                <a:latin typeface="Calibri" panose="020F0502020204030204" pitchFamily="34" charset="0"/>
                <a:ea typeface="Times New Roman" panose="02020603050405020304" pitchFamily="18" charset="0"/>
                <a:cs typeface="Times New Roman" panose="02020603050405020304" pitchFamily="18" charset="0"/>
              </a:rPr>
              <a:t>é</a:t>
            </a:r>
            <a:r>
              <a:rPr kumimoji="0" lang="en-GB" altLang="en-US" sz="1500" b="1" i="0" u="none" strike="noStrike" cap="none" normalizeH="0" baseline="0" dirty="0" smtClean="0">
                <a:ln>
                  <a:noFill/>
                </a:ln>
                <a:solidFill>
                  <a:srgbClr val="191919"/>
                </a:solidFill>
                <a:effectLst/>
                <a:latin typeface="PT Sans" charset="0"/>
                <a:ea typeface="Times New Roman" panose="02020603050405020304" pitchFamily="18" charset="0"/>
                <a:cs typeface="Times New Roman" panose="02020603050405020304" pitchFamily="18" charset="0"/>
              </a:rPr>
              <a:t> centrum </a:t>
            </a: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recyklace</a:t>
            </a:r>
            <a:r>
              <a:rPr kumimoji="0" lang="en-GB" altLang="en-US" sz="1500" b="1" i="0" u="none" strike="noStrike" cap="none" normalizeH="0" baseline="0" dirty="0" smtClean="0">
                <a:ln>
                  <a:noFill/>
                </a:ln>
                <a:solidFill>
                  <a:srgbClr val="191919"/>
                </a:solidFill>
                <a:effectLst/>
                <a:latin typeface="PT Sans" charset="0"/>
                <a:ea typeface="Times New Roman" panose="02020603050405020304" pitchFamily="18" charset="0"/>
                <a:cs typeface="Times New Roman" panose="02020603050405020304" pitchFamily="18" charset="0"/>
              </a:rPr>
              <a:t> </a:t>
            </a: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uvedlo</a:t>
            </a:r>
            <a:r>
              <a:rPr kumimoji="0" lang="en-GB" altLang="en-US" sz="1500" b="1" i="0" u="none" strike="noStrike" cap="none" normalizeH="0" baseline="0" dirty="0" smtClean="0">
                <a:ln>
                  <a:noFill/>
                </a:ln>
                <a:solidFill>
                  <a:srgbClr val="191919"/>
                </a:solidFill>
                <a:effectLst/>
                <a:latin typeface="PT Sans" charset="0"/>
                <a:ea typeface="Times New Roman" panose="02020603050405020304" pitchFamily="18" charset="0"/>
                <a:cs typeface="Times New Roman" panose="02020603050405020304" pitchFamily="18" charset="0"/>
              </a:rPr>
              <a:t> do </a:t>
            </a: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provozu</a:t>
            </a:r>
            <a:r>
              <a:rPr kumimoji="0" lang="en-GB" altLang="en-US" sz="1500" b="1" i="0" u="none" strike="noStrike" cap="none" normalizeH="0" baseline="0" dirty="0" smtClean="0">
                <a:ln>
                  <a:noFill/>
                </a:ln>
                <a:solidFill>
                  <a:srgbClr val="191919"/>
                </a:solidFill>
                <a:effectLst/>
                <a:latin typeface="PT Sans" charset="0"/>
                <a:ea typeface="Times New Roman" panose="02020603050405020304" pitchFamily="18" charset="0"/>
                <a:cs typeface="Times New Roman" panose="02020603050405020304" pitchFamily="18" charset="0"/>
              </a:rPr>
              <a:t> </a:t>
            </a: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technologii</a:t>
            </a:r>
            <a:r>
              <a:rPr kumimoji="0" lang="en-GB" altLang="en-US" sz="1500" b="1" i="0" u="none" strike="noStrike" cap="none" normalizeH="0" baseline="0" dirty="0" smtClean="0">
                <a:ln>
                  <a:noFill/>
                </a:ln>
                <a:solidFill>
                  <a:srgbClr val="191919"/>
                </a:solidFill>
                <a:effectLst/>
                <a:latin typeface="PT Sans" charset="0"/>
                <a:ea typeface="Times New Roman" panose="02020603050405020304" pitchFamily="18" charset="0"/>
                <a:cs typeface="Times New Roman" panose="02020603050405020304" pitchFamily="18" charset="0"/>
              </a:rPr>
              <a:t> </a:t>
            </a:r>
            <a:r>
              <a:rPr kumimoji="0" lang="en-GB" altLang="en-US" sz="1500" b="1" i="0" u="none" strike="noStrike" cap="none" normalizeH="0" baseline="0" dirty="0" err="1" smtClean="0">
                <a:ln>
                  <a:noFill/>
                </a:ln>
                <a:solidFill>
                  <a:srgbClr val="191919"/>
                </a:solidFill>
                <a:effectLst/>
                <a:latin typeface="Calibri" panose="020F0502020204030204" pitchFamily="34" charset="0"/>
                <a:ea typeface="Times New Roman" panose="02020603050405020304" pitchFamily="18" charset="0"/>
                <a:cs typeface="Times New Roman" panose="02020603050405020304" pitchFamily="18" charset="0"/>
              </a:rPr>
              <a:t>ú</a:t>
            </a: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pravy</a:t>
            </a:r>
            <a:r>
              <a:rPr kumimoji="0" lang="en-GB" altLang="en-US" sz="1500" b="1" i="0" u="none" strike="noStrike" cap="none" normalizeH="0" baseline="0" dirty="0" smtClean="0">
                <a:ln>
                  <a:noFill/>
                </a:ln>
                <a:solidFill>
                  <a:srgbClr val="191919"/>
                </a:solidFill>
                <a:effectLst/>
                <a:latin typeface="PT Sans" charset="0"/>
                <a:ea typeface="Times New Roman" panose="02020603050405020304" pitchFamily="18" charset="0"/>
                <a:cs typeface="Times New Roman" panose="02020603050405020304" pitchFamily="18" charset="0"/>
              </a:rPr>
              <a:t> </a:t>
            </a: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bioplynu</a:t>
            </a:r>
            <a:r>
              <a:rPr kumimoji="0" lang="en-GB" altLang="en-US" sz="1500" b="1" i="0" u="none" strike="noStrike" cap="none" normalizeH="0" baseline="0" dirty="0" smtClean="0">
                <a:ln>
                  <a:noFill/>
                </a:ln>
                <a:solidFill>
                  <a:srgbClr val="191919"/>
                </a:solidFill>
                <a:effectLst/>
                <a:latin typeface="PT Sans" charset="0"/>
                <a:ea typeface="Times New Roman" panose="02020603050405020304" pitchFamily="18" charset="0"/>
                <a:cs typeface="Times New Roman" panose="02020603050405020304" pitchFamily="18" charset="0"/>
              </a:rPr>
              <a:t> </a:t>
            </a: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na</a:t>
            </a:r>
            <a:r>
              <a:rPr kumimoji="0" lang="en-GB" altLang="en-US" sz="1500" b="1" i="0" u="none" strike="noStrike" cap="none" normalizeH="0" baseline="0" dirty="0" smtClean="0">
                <a:ln>
                  <a:noFill/>
                </a:ln>
                <a:solidFill>
                  <a:srgbClr val="191919"/>
                </a:solidFill>
                <a:effectLst/>
                <a:latin typeface="PT Sans" charset="0"/>
                <a:ea typeface="Times New Roman" panose="02020603050405020304" pitchFamily="18" charset="0"/>
                <a:cs typeface="Times New Roman" panose="02020603050405020304" pitchFamily="18" charset="0"/>
              </a:rPr>
              <a:t> </a:t>
            </a: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biometan</a:t>
            </a:r>
            <a:r>
              <a:rPr kumimoji="0" lang="en-GB" altLang="en-US" sz="1500" b="1" i="0" u="none" strike="noStrike" cap="none" normalizeH="0" baseline="0" dirty="0" smtClean="0">
                <a:ln>
                  <a:noFill/>
                </a:ln>
                <a:solidFill>
                  <a:srgbClr val="191919"/>
                </a:solidFill>
                <a:effectLst/>
                <a:latin typeface="PT Sans" charset="0"/>
                <a:ea typeface="Times New Roman" panose="02020603050405020304" pitchFamily="18" charset="0"/>
                <a:cs typeface="Times New Roman" panose="02020603050405020304" pitchFamily="18" charset="0"/>
              </a:rPr>
              <a:t>.</a:t>
            </a:r>
            <a:endParaRPr kumimoji="0" lang="cs-CZ" altLang="en-US" sz="1500" b="1" i="0" u="none" strike="noStrike" cap="none" normalizeH="0" baseline="0" dirty="0" smtClean="0">
              <a:ln>
                <a:noFill/>
              </a:ln>
              <a:solidFill>
                <a:srgbClr val="191919"/>
              </a:solidFill>
              <a:effectLst/>
              <a:latin typeface="PT Sans"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en-GB" altLang="en-US" sz="1500" b="1" i="0" u="none" strike="noStrike" cap="none" normalizeH="0" baseline="0" dirty="0" smtClean="0">
                <a:ln>
                  <a:noFill/>
                </a:ln>
                <a:solidFill>
                  <a:srgbClr val="191919"/>
                </a:solidFill>
                <a:effectLst/>
                <a:latin typeface="PT Sans" charset="0"/>
                <a:ea typeface="Times New Roman" panose="02020603050405020304" pitchFamily="18" charset="0"/>
                <a:cs typeface="Times New Roman" panose="02020603050405020304" pitchFamily="18" charset="0"/>
              </a:rPr>
              <a:t> Ten </a:t>
            </a: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pak</a:t>
            </a:r>
            <a:r>
              <a:rPr kumimoji="0" lang="en-GB" altLang="en-US" sz="1500" b="1" i="0" u="none" strike="noStrike" cap="none" normalizeH="0" baseline="0" dirty="0" smtClean="0">
                <a:ln>
                  <a:noFill/>
                </a:ln>
                <a:solidFill>
                  <a:srgbClr val="191919"/>
                </a:solidFill>
                <a:effectLst/>
                <a:latin typeface="PT Sans" charset="0"/>
                <a:ea typeface="Times New Roman" panose="02020603050405020304" pitchFamily="18" charset="0"/>
                <a:cs typeface="Times New Roman" panose="02020603050405020304" pitchFamily="18" charset="0"/>
              </a:rPr>
              <a:t> </a:t>
            </a: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vtl</a:t>
            </a:r>
            <a:r>
              <a:rPr kumimoji="0" lang="en-GB" altLang="en-US" sz="1500" b="1" i="0" u="none" strike="noStrike" cap="none" normalizeH="0" baseline="0" dirty="0" err="1" smtClean="0">
                <a:ln>
                  <a:noFill/>
                </a:ln>
                <a:solidFill>
                  <a:srgbClr val="191919"/>
                </a:solidFill>
                <a:effectLst/>
                <a:latin typeface="Calibri" panose="020F0502020204030204" pitchFamily="34" charset="0"/>
                <a:ea typeface="Times New Roman" panose="02020603050405020304" pitchFamily="18" charset="0"/>
                <a:cs typeface="Times New Roman" panose="02020603050405020304" pitchFamily="18" charset="0"/>
              </a:rPr>
              <a:t>á</a:t>
            </a: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č</a:t>
            </a:r>
            <a:r>
              <a:rPr kumimoji="0" lang="en-GB" altLang="en-US" sz="1500" b="1" i="0" u="none" strike="noStrike" cap="none" normalizeH="0" baseline="0" dirty="0" err="1" smtClean="0">
                <a:ln>
                  <a:noFill/>
                </a:ln>
                <a:solidFill>
                  <a:srgbClr val="191919"/>
                </a:solidFill>
                <a:effectLst/>
                <a:latin typeface="Calibri" panose="020F0502020204030204" pitchFamily="34" charset="0"/>
                <a:ea typeface="Times New Roman" panose="02020603050405020304" pitchFamily="18" charset="0"/>
                <a:cs typeface="Times New Roman" panose="02020603050405020304" pitchFamily="18" charset="0"/>
              </a:rPr>
              <a:t>í</a:t>
            </a:r>
            <a:r>
              <a:rPr kumimoji="0" lang="en-GB" altLang="en-US" sz="1500" b="1" i="0" u="none" strike="noStrike" cap="none" normalizeH="0" baseline="0" dirty="0" smtClean="0">
                <a:ln>
                  <a:noFill/>
                </a:ln>
                <a:solidFill>
                  <a:srgbClr val="191919"/>
                </a:solidFill>
                <a:effectLst/>
                <a:latin typeface="PT Sans" charset="0"/>
                <a:ea typeface="Times New Roman" panose="02020603050405020304" pitchFamily="18" charset="0"/>
                <a:cs typeface="Times New Roman" panose="02020603050405020304" pitchFamily="18" charset="0"/>
              </a:rPr>
              <a:t> do </a:t>
            </a: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plyn</a:t>
            </a:r>
            <a:r>
              <a:rPr kumimoji="0" lang="en-GB" altLang="en-US" sz="1500" b="1" i="0" u="none" strike="noStrike" cap="none" normalizeH="0" baseline="0" dirty="0" err="1" smtClean="0">
                <a:ln>
                  <a:noFill/>
                </a:ln>
                <a:solidFill>
                  <a:srgbClr val="191919"/>
                </a:solidFill>
                <a:effectLst/>
                <a:latin typeface="Calibri" panose="020F0502020204030204" pitchFamily="34" charset="0"/>
                <a:ea typeface="Times New Roman" panose="02020603050405020304" pitchFamily="18" charset="0"/>
                <a:cs typeface="Times New Roman" panose="02020603050405020304" pitchFamily="18" charset="0"/>
              </a:rPr>
              <a:t>á</a:t>
            </a: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rensk</a:t>
            </a:r>
            <a:r>
              <a:rPr kumimoji="0" lang="en-GB" altLang="en-US" sz="1500" b="1" i="0" u="none" strike="noStrike" cap="none" normalizeH="0" baseline="0" dirty="0" err="1" smtClean="0">
                <a:ln>
                  <a:noFill/>
                </a:ln>
                <a:solidFill>
                  <a:srgbClr val="191919"/>
                </a:solidFill>
                <a:effectLst/>
                <a:latin typeface="Calibri" panose="020F0502020204030204" pitchFamily="34" charset="0"/>
                <a:ea typeface="Times New Roman" panose="02020603050405020304" pitchFamily="18" charset="0"/>
                <a:cs typeface="Times New Roman" panose="02020603050405020304" pitchFamily="18" charset="0"/>
              </a:rPr>
              <a:t>é</a:t>
            </a:r>
            <a:r>
              <a:rPr kumimoji="0" lang="en-GB" altLang="en-US" sz="1500" b="1" i="0" u="none" strike="noStrike" cap="none" normalizeH="0" baseline="0" dirty="0" smtClean="0">
                <a:ln>
                  <a:noFill/>
                </a:ln>
                <a:solidFill>
                  <a:srgbClr val="191919"/>
                </a:solidFill>
                <a:effectLst/>
                <a:latin typeface="PT Sans" charset="0"/>
                <a:ea typeface="Times New Roman" panose="02020603050405020304" pitchFamily="18" charset="0"/>
                <a:cs typeface="Times New Roman" panose="02020603050405020304" pitchFamily="18" charset="0"/>
              </a:rPr>
              <a:t> </a:t>
            </a: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distribučn</a:t>
            </a:r>
            <a:r>
              <a:rPr kumimoji="0" lang="en-GB" altLang="en-US" sz="1500" b="1" i="0" u="none" strike="noStrike" cap="none" normalizeH="0" baseline="0" dirty="0" err="1" smtClean="0">
                <a:ln>
                  <a:noFill/>
                </a:ln>
                <a:solidFill>
                  <a:srgbClr val="191919"/>
                </a:solidFill>
                <a:effectLst/>
                <a:latin typeface="Calibri" panose="020F0502020204030204" pitchFamily="34" charset="0"/>
                <a:ea typeface="Times New Roman" panose="02020603050405020304" pitchFamily="18" charset="0"/>
                <a:cs typeface="Times New Roman" panose="02020603050405020304" pitchFamily="18" charset="0"/>
              </a:rPr>
              <a:t>í</a:t>
            </a:r>
            <a:r>
              <a:rPr kumimoji="0" lang="en-GB" altLang="en-US" sz="1500" b="1" i="0" u="none" strike="noStrike" cap="none" normalizeH="0" baseline="0" dirty="0" smtClean="0">
                <a:ln>
                  <a:noFill/>
                </a:ln>
                <a:solidFill>
                  <a:srgbClr val="191919"/>
                </a:solidFill>
                <a:effectLst/>
                <a:latin typeface="PT Sans" charset="0"/>
                <a:ea typeface="Times New Roman" panose="02020603050405020304" pitchFamily="18" charset="0"/>
                <a:cs typeface="Times New Roman" panose="02020603050405020304" pitchFamily="18" charset="0"/>
              </a:rPr>
              <a:t> </a:t>
            </a: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s</a:t>
            </a:r>
            <a:r>
              <a:rPr kumimoji="0" lang="en-GB" altLang="en-US" sz="1500" b="1" i="0" u="none" strike="noStrike" cap="none" normalizeH="0" baseline="0" dirty="0" err="1" smtClean="0">
                <a:ln>
                  <a:noFill/>
                </a:ln>
                <a:solidFill>
                  <a:srgbClr val="191919"/>
                </a:solidFill>
                <a:effectLst/>
                <a:latin typeface="Calibri" panose="020F0502020204030204" pitchFamily="34" charset="0"/>
                <a:ea typeface="Times New Roman" panose="02020603050405020304" pitchFamily="18" charset="0"/>
                <a:cs typeface="Times New Roman" panose="02020603050405020304" pitchFamily="18" charset="0"/>
              </a:rPr>
              <a:t>í</a:t>
            </a: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tě</a:t>
            </a:r>
            <a:r>
              <a:rPr kumimoji="0" lang="en-GB" altLang="en-US" sz="1500" b="1" i="0" u="none" strike="noStrike" cap="none" normalizeH="0" baseline="0" dirty="0" smtClean="0">
                <a:ln>
                  <a:noFill/>
                </a:ln>
                <a:solidFill>
                  <a:srgbClr val="191919"/>
                </a:solidFill>
                <a:effectLst/>
                <a:latin typeface="PT Sans" charset="0"/>
                <a:ea typeface="Times New Roman" panose="02020603050405020304" pitchFamily="18" charset="0"/>
                <a:cs typeface="Times New Roman" panose="02020603050405020304" pitchFamily="18" charset="0"/>
              </a:rPr>
              <a:t>. </a:t>
            </a: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Projekt</a:t>
            </a:r>
            <a:r>
              <a:rPr kumimoji="0" lang="en-GB" altLang="en-US" sz="1500" b="1" i="0" u="none" strike="noStrike" cap="none" normalizeH="0" baseline="0" dirty="0" smtClean="0">
                <a:ln>
                  <a:noFill/>
                </a:ln>
                <a:solidFill>
                  <a:srgbClr val="191919"/>
                </a:solidFill>
                <a:effectLst/>
                <a:latin typeface="PT Sans" charset="0"/>
                <a:ea typeface="Times New Roman" panose="02020603050405020304" pitchFamily="18" charset="0"/>
                <a:cs typeface="Times New Roman" panose="02020603050405020304" pitchFamily="18" charset="0"/>
              </a:rPr>
              <a:t> v</a:t>
            </a:r>
            <a:r>
              <a:rPr kumimoji="0" lang="en-GB" altLang="en-US" sz="1500" b="1" i="0" u="none" strike="noStrike" cap="none" normalizeH="0" baseline="0" dirty="0" smtClean="0">
                <a:ln>
                  <a:noFill/>
                </a:ln>
                <a:solidFill>
                  <a:srgbClr val="191919"/>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hodnotě</a:t>
            </a:r>
            <a:r>
              <a:rPr kumimoji="0" lang="en-GB" altLang="en-US" sz="1500" b="1" i="0" u="none" strike="noStrike" cap="none" normalizeH="0" baseline="0" dirty="0" smtClean="0">
                <a:ln>
                  <a:noFill/>
                </a:ln>
                <a:solidFill>
                  <a:srgbClr val="191919"/>
                </a:solidFill>
                <a:effectLst/>
                <a:latin typeface="PT Sans" charset="0"/>
                <a:ea typeface="Times New Roman" panose="02020603050405020304" pitchFamily="18" charset="0"/>
                <a:cs typeface="Times New Roman" panose="02020603050405020304" pitchFamily="18" charset="0"/>
              </a:rPr>
              <a:t> 45</a:t>
            </a:r>
            <a:r>
              <a:rPr kumimoji="0" lang="en-GB" altLang="en-US" sz="1500" b="1" i="0" u="none" strike="noStrike" cap="none" normalizeH="0" baseline="0" dirty="0" smtClean="0">
                <a:ln>
                  <a:noFill/>
                </a:ln>
                <a:solidFill>
                  <a:srgbClr val="191919"/>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milionů</a:t>
            </a:r>
            <a:r>
              <a:rPr kumimoji="0" lang="en-GB" altLang="en-US" sz="1500" b="1" i="0" u="none" strike="noStrike" cap="none" normalizeH="0" baseline="0" dirty="0" smtClean="0">
                <a:ln>
                  <a:noFill/>
                </a:ln>
                <a:solidFill>
                  <a:srgbClr val="191919"/>
                </a:solidFill>
                <a:effectLst/>
                <a:latin typeface="PT Sans" charset="0"/>
                <a:ea typeface="Times New Roman" panose="02020603050405020304" pitchFamily="18" charset="0"/>
                <a:cs typeface="Times New Roman" panose="02020603050405020304" pitchFamily="18" charset="0"/>
              </a:rPr>
              <a:t> </a:t>
            </a: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korun</a:t>
            </a:r>
            <a:r>
              <a:rPr kumimoji="0" lang="en-GB" altLang="en-US" sz="1500" b="1" i="0" u="none" strike="noStrike" cap="none" normalizeH="0" baseline="0" dirty="0" smtClean="0">
                <a:ln>
                  <a:noFill/>
                </a:ln>
                <a:solidFill>
                  <a:srgbClr val="191919"/>
                </a:solidFill>
                <a:effectLst/>
                <a:latin typeface="PT Sans" charset="0"/>
                <a:ea typeface="Times New Roman" panose="02020603050405020304" pitchFamily="18" charset="0"/>
                <a:cs typeface="Times New Roman" panose="02020603050405020304" pitchFamily="18" charset="0"/>
              </a:rPr>
              <a:t> je </a:t>
            </a: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prvn</a:t>
            </a:r>
            <a:r>
              <a:rPr kumimoji="0" lang="en-GB" altLang="en-US" sz="1500" b="1" i="0" u="none" strike="noStrike" cap="none" normalizeH="0" baseline="0" dirty="0" err="1" smtClean="0">
                <a:ln>
                  <a:noFill/>
                </a:ln>
                <a:solidFill>
                  <a:srgbClr val="191919"/>
                </a:solidFill>
                <a:effectLst/>
                <a:latin typeface="Calibri" panose="020F0502020204030204" pitchFamily="34" charset="0"/>
                <a:ea typeface="Times New Roman" panose="02020603050405020304" pitchFamily="18" charset="0"/>
                <a:cs typeface="Times New Roman" panose="02020603050405020304" pitchFamily="18" charset="0"/>
              </a:rPr>
              <a:t>í</a:t>
            </a:r>
            <a:r>
              <a:rPr kumimoji="0" lang="en-GB" altLang="en-US" sz="1500" b="1" i="0" u="none" strike="noStrike" cap="none" normalizeH="0" baseline="0" dirty="0" smtClean="0">
                <a:ln>
                  <a:noFill/>
                </a:ln>
                <a:solidFill>
                  <a:srgbClr val="191919"/>
                </a:solidFill>
                <a:effectLst/>
                <a:latin typeface="PT Sans" charset="0"/>
                <a:ea typeface="Times New Roman" panose="02020603050405020304" pitchFamily="18" charset="0"/>
                <a:cs typeface="Times New Roman" panose="02020603050405020304" pitchFamily="18" charset="0"/>
              </a:rPr>
              <a:t> v</a:t>
            </a:r>
            <a:r>
              <a:rPr kumimoji="0" lang="en-GB" altLang="en-US" sz="1500" b="1" i="0" u="none" strike="noStrike" cap="none" normalizeH="0" baseline="0" dirty="0" smtClean="0">
                <a:ln>
                  <a:noFill/>
                </a:ln>
                <a:solidFill>
                  <a:srgbClr val="191919"/>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r</a:t>
            </a:r>
            <a:r>
              <a:rPr kumimoji="0" lang="en-GB" altLang="en-US" sz="1500" b="1" i="0" u="none" strike="noStrike" cap="none" normalizeH="0" baseline="0" dirty="0" err="1" smtClean="0">
                <a:ln>
                  <a:noFill/>
                </a:ln>
                <a:solidFill>
                  <a:srgbClr val="191919"/>
                </a:solidFill>
                <a:effectLst/>
                <a:latin typeface="Calibri" panose="020F0502020204030204" pitchFamily="34" charset="0"/>
                <a:ea typeface="Times New Roman" panose="02020603050405020304" pitchFamily="18" charset="0"/>
                <a:cs typeface="Times New Roman" panose="02020603050405020304" pitchFamily="18" charset="0"/>
              </a:rPr>
              <a:t>á</a:t>
            </a: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mci</a:t>
            </a:r>
            <a:r>
              <a:rPr kumimoji="0" lang="en-GB" altLang="en-US" sz="1500" b="1" i="0" u="none" strike="noStrike" cap="none" normalizeH="0" baseline="0" dirty="0" smtClean="0">
                <a:ln>
                  <a:noFill/>
                </a:ln>
                <a:solidFill>
                  <a:srgbClr val="191919"/>
                </a:solidFill>
                <a:effectLst/>
                <a:latin typeface="PT Sans" charset="0"/>
                <a:ea typeface="Times New Roman" panose="02020603050405020304" pitchFamily="18" charset="0"/>
                <a:cs typeface="Times New Roman" panose="02020603050405020304" pitchFamily="18" charset="0"/>
              </a:rPr>
              <a:t> </a:t>
            </a: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cel</a:t>
            </a:r>
            <a:r>
              <a:rPr kumimoji="0" lang="en-GB" altLang="en-US" sz="1500" b="1" i="0" u="none" strike="noStrike" cap="none" normalizeH="0" baseline="0" dirty="0" err="1" smtClean="0">
                <a:ln>
                  <a:noFill/>
                </a:ln>
                <a:solidFill>
                  <a:srgbClr val="191919"/>
                </a:solidFill>
                <a:effectLst/>
                <a:latin typeface="Calibri" panose="020F0502020204030204" pitchFamily="34" charset="0"/>
                <a:ea typeface="Times New Roman" panose="02020603050405020304" pitchFamily="18" charset="0"/>
                <a:cs typeface="Times New Roman" panose="02020603050405020304" pitchFamily="18" charset="0"/>
              </a:rPr>
              <a:t>é</a:t>
            </a:r>
            <a:r>
              <a:rPr kumimoji="0" lang="en-GB" altLang="en-US" sz="1500" b="1" i="0" u="none" strike="noStrike" cap="none" normalizeH="0" baseline="0" dirty="0" smtClean="0">
                <a:ln>
                  <a:noFill/>
                </a:ln>
                <a:solidFill>
                  <a:srgbClr val="191919"/>
                </a:solidFill>
                <a:effectLst/>
                <a:latin typeface="PT Sans" charset="0"/>
                <a:ea typeface="Times New Roman" panose="02020603050405020304" pitchFamily="18" charset="0"/>
                <a:cs typeface="Times New Roman" panose="02020603050405020304" pitchFamily="18" charset="0"/>
              </a:rPr>
              <a:t> </a:t>
            </a:r>
            <a:r>
              <a:rPr kumimoji="0" lang="en-GB" altLang="en-US" sz="1500" b="1" i="0" u="none" strike="noStrike" cap="none" normalizeH="0" baseline="0" dirty="0" err="1" smtClean="0">
                <a:ln>
                  <a:noFill/>
                </a:ln>
                <a:solidFill>
                  <a:srgbClr val="191919"/>
                </a:solidFill>
                <a:effectLst/>
                <a:latin typeface="PT Sans" charset="0"/>
                <a:ea typeface="Times New Roman" panose="02020603050405020304" pitchFamily="18" charset="0"/>
                <a:cs typeface="Times New Roman" panose="02020603050405020304" pitchFamily="18" charset="0"/>
              </a:rPr>
              <a:t>republiky</a:t>
            </a:r>
            <a:r>
              <a:rPr kumimoji="0" lang="en-GB" altLang="en-US" sz="1500" b="1" i="0" u="none" strike="noStrike" cap="none" normalizeH="0" baseline="0" dirty="0" smtClean="0">
                <a:ln>
                  <a:noFill/>
                </a:ln>
                <a:solidFill>
                  <a:srgbClr val="191919"/>
                </a:solidFill>
                <a:effectLst/>
                <a:latin typeface="PT Sans" charset="0"/>
                <a:ea typeface="Times New Roman" panose="02020603050405020304" pitchFamily="18" charset="0"/>
                <a:cs typeface="Times New Roman" panose="02020603050405020304" pitchFamily="18" charset="0"/>
              </a:rPr>
              <a:t>.</a:t>
            </a:r>
            <a:endParaRPr kumimoji="0" lang="en-GB"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endParaRPr kumimoji="0" lang="en-GB" altLang="en-US" sz="1800" b="0" i="0" u="none" strike="noStrike" cap="none" normalizeH="0" baseline="0" dirty="0" smtClean="0">
              <a:ln>
                <a:noFill/>
              </a:ln>
              <a:solidFill>
                <a:schemeClr val="tx1"/>
              </a:solidFill>
              <a:effectLst/>
              <a:latin typeface="Arial" panose="020B0604020202020204" pitchFamily="34" charset="0"/>
            </a:endParaRPr>
          </a:p>
        </p:txBody>
      </p:sp>
      <p:pic>
        <p:nvPicPr>
          <p:cNvPr id="1030" name="Obrázek 5" descr="lupa-plu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6328" y="2600037"/>
            <a:ext cx="746125" cy="746125"/>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8"/>
          <p:cNvSpPr>
            <a:spLocks noChangeArrowheads="1"/>
          </p:cNvSpPr>
          <p:nvPr/>
        </p:nvSpPr>
        <p:spPr bwMode="auto">
          <a:xfrm>
            <a:off x="286328" y="2044970"/>
            <a:ext cx="10372436" cy="49244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300" b="0" i="0" u="none" strike="noStrike" cap="none" normalizeH="0" baseline="0" dirty="0" smtClean="0">
                <a:ln>
                  <a:noFill/>
                </a:ln>
                <a:solidFill>
                  <a:schemeClr val="tx1"/>
                </a:solidFill>
                <a:effectLst/>
                <a:latin typeface="PT Sans" charset="0"/>
                <a:ea typeface="Times New Roman" panose="02020603050405020304" pitchFamily="18" charset="0"/>
                <a:cs typeface="Times New Roman" panose="02020603050405020304" pitchFamily="18" charset="0"/>
              </a:rPr>
              <a:t>Pro </a:t>
            </a:r>
            <a:r>
              <a:rPr kumimoji="0" lang="en-GB" altLang="en-US" sz="1300" b="0" i="0" u="none" strike="noStrike" cap="none" normalizeH="0" baseline="0" dirty="0" err="1" smtClean="0">
                <a:ln>
                  <a:noFill/>
                </a:ln>
                <a:solidFill>
                  <a:schemeClr val="tx1"/>
                </a:solidFill>
                <a:effectLst/>
                <a:latin typeface="PT Sans" charset="0"/>
                <a:ea typeface="Times New Roman" panose="02020603050405020304" pitchFamily="18" charset="0"/>
                <a:cs typeface="Times New Roman" panose="02020603050405020304" pitchFamily="18" charset="0"/>
              </a:rPr>
              <a:t>výrobu</a:t>
            </a:r>
            <a:r>
              <a:rPr kumimoji="0" lang="en-GB" altLang="en-US" sz="1300" b="0" i="0" u="none" strike="noStrike" cap="none" normalizeH="0" baseline="0" dirty="0" smtClean="0">
                <a:ln>
                  <a:noFill/>
                </a:ln>
                <a:solidFill>
                  <a:schemeClr val="tx1"/>
                </a:solidFill>
                <a:effectLst/>
                <a:latin typeface="PT Sans" charset="0"/>
                <a:ea typeface="Times New Roman" panose="02020603050405020304" pitchFamily="18" charset="0"/>
                <a:cs typeface="Times New Roman" panose="02020603050405020304" pitchFamily="18" charset="0"/>
              </a:rPr>
              <a:t> </a:t>
            </a:r>
            <a:r>
              <a:rPr kumimoji="0" lang="en-GB" altLang="en-US" sz="1300" b="0" i="0" u="none" strike="noStrike" cap="none" normalizeH="0" baseline="0" dirty="0" err="1" smtClean="0">
                <a:ln>
                  <a:noFill/>
                </a:ln>
                <a:solidFill>
                  <a:schemeClr val="tx1"/>
                </a:solidFill>
                <a:effectLst/>
                <a:latin typeface="PT Sans" charset="0"/>
                <a:ea typeface="Times New Roman" panose="02020603050405020304" pitchFamily="18" charset="0"/>
                <a:cs typeface="Times New Roman" panose="02020603050405020304" pitchFamily="18" charset="0"/>
              </a:rPr>
              <a:t>bioplynu</a:t>
            </a:r>
            <a:r>
              <a:rPr kumimoji="0" lang="en-GB" altLang="en-US" sz="1300" b="0" i="0" u="none" strike="noStrike" cap="none" normalizeH="0" baseline="0" dirty="0" smtClean="0">
                <a:ln>
                  <a:noFill/>
                </a:ln>
                <a:solidFill>
                  <a:schemeClr val="tx1"/>
                </a:solidFill>
                <a:effectLst/>
                <a:latin typeface="PT Sans" charset="0"/>
                <a:ea typeface="Times New Roman" panose="02020603050405020304" pitchFamily="18" charset="0"/>
                <a:cs typeface="Times New Roman" panose="02020603050405020304" pitchFamily="18" charset="0"/>
              </a:rPr>
              <a:t> </a:t>
            </a:r>
            <a:r>
              <a:rPr kumimoji="0" lang="en-GB" altLang="en-US" sz="1300" b="0" i="0" u="none" strike="noStrike" cap="none" normalizeH="0" baseline="0" dirty="0" err="1" smtClean="0">
                <a:ln>
                  <a:noFill/>
                </a:ln>
                <a:solidFill>
                  <a:schemeClr val="tx1"/>
                </a:solidFill>
                <a:effectLst/>
                <a:latin typeface="PT Sans" charset="0"/>
                <a:ea typeface="Times New Roman" panose="02020603050405020304" pitchFamily="18" charset="0"/>
                <a:cs typeface="Times New Roman" panose="02020603050405020304" pitchFamily="18" charset="0"/>
              </a:rPr>
              <a:t>lze</a:t>
            </a:r>
            <a:r>
              <a:rPr kumimoji="0" lang="en-GB" altLang="en-US" sz="1300" b="0" i="0" u="none" strike="noStrike" cap="none" normalizeH="0" baseline="0" dirty="0" smtClean="0">
                <a:ln>
                  <a:noFill/>
                </a:ln>
                <a:solidFill>
                  <a:schemeClr val="tx1"/>
                </a:solidFill>
                <a:effectLst/>
                <a:latin typeface="PT Sans" charset="0"/>
                <a:ea typeface="Times New Roman" panose="02020603050405020304" pitchFamily="18" charset="0"/>
                <a:cs typeface="Times New Roman" panose="02020603050405020304" pitchFamily="18" charset="0"/>
              </a:rPr>
              <a:t> </a:t>
            </a:r>
            <a:r>
              <a:rPr kumimoji="0" lang="en-GB" altLang="en-US" sz="1300" b="0" i="0" u="none" strike="noStrike" cap="none" normalizeH="0" baseline="0" dirty="0" err="1" smtClean="0">
                <a:ln>
                  <a:noFill/>
                </a:ln>
                <a:solidFill>
                  <a:schemeClr val="tx1"/>
                </a:solidFill>
                <a:effectLst/>
                <a:latin typeface="PT Sans" charset="0"/>
                <a:ea typeface="Times New Roman" panose="02020603050405020304" pitchFamily="18" charset="0"/>
                <a:cs typeface="Times New Roman" panose="02020603050405020304" pitchFamily="18" charset="0"/>
              </a:rPr>
              <a:t>použ</a:t>
            </a:r>
            <a:r>
              <a:rPr kumimoji="0" lang="en-GB" altLang="en-US" sz="13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í</a:t>
            </a:r>
            <a:r>
              <a:rPr kumimoji="0" lang="en-GB" altLang="en-US" sz="1300" b="0" i="0" u="none" strike="noStrike" cap="none" normalizeH="0" baseline="0" dirty="0" err="1" smtClean="0">
                <a:ln>
                  <a:noFill/>
                </a:ln>
                <a:solidFill>
                  <a:schemeClr val="tx1"/>
                </a:solidFill>
                <a:effectLst/>
                <a:latin typeface="PT Sans" charset="0"/>
                <a:ea typeface="Times New Roman" panose="02020603050405020304" pitchFamily="18" charset="0"/>
                <a:cs typeface="Times New Roman" panose="02020603050405020304" pitchFamily="18" charset="0"/>
              </a:rPr>
              <a:t>t</a:t>
            </a:r>
            <a:r>
              <a:rPr kumimoji="0" lang="en-GB" altLang="en-US" sz="1300" b="0" i="0" u="none" strike="noStrike" cap="none" normalizeH="0" baseline="0" dirty="0" smtClean="0">
                <a:ln>
                  <a:noFill/>
                </a:ln>
                <a:solidFill>
                  <a:schemeClr val="tx1"/>
                </a:solidFill>
                <a:effectLst/>
                <a:latin typeface="PT Sans" charset="0"/>
                <a:ea typeface="Times New Roman" panose="02020603050405020304" pitchFamily="18" charset="0"/>
                <a:cs typeface="Times New Roman" panose="02020603050405020304" pitchFamily="18" charset="0"/>
              </a:rPr>
              <a:t> </a:t>
            </a:r>
            <a:r>
              <a:rPr kumimoji="0" lang="en-GB" altLang="en-US" sz="1300" b="0" i="0" u="none" strike="noStrike" cap="none" normalizeH="0" baseline="0" dirty="0" err="1" smtClean="0">
                <a:ln>
                  <a:noFill/>
                </a:ln>
                <a:solidFill>
                  <a:schemeClr val="tx1"/>
                </a:solidFill>
                <a:effectLst/>
                <a:latin typeface="PT Sans" charset="0"/>
                <a:ea typeface="Times New Roman" panose="02020603050405020304" pitchFamily="18" charset="0"/>
                <a:cs typeface="Times New Roman" panose="02020603050405020304" pitchFamily="18" charset="0"/>
              </a:rPr>
              <a:t>nejrůzněj</a:t>
            </a:r>
            <a:r>
              <a:rPr kumimoji="0" lang="en-GB" altLang="en-US" sz="13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ší</a:t>
            </a:r>
            <a:r>
              <a:rPr kumimoji="0" lang="en-GB" altLang="en-US" sz="1300" b="0" i="0" u="none" strike="noStrike" cap="none" normalizeH="0" baseline="0" dirty="0" smtClean="0">
                <a:ln>
                  <a:noFill/>
                </a:ln>
                <a:solidFill>
                  <a:schemeClr val="tx1"/>
                </a:solidFill>
                <a:effectLst/>
                <a:latin typeface="PT Sans" charset="0"/>
                <a:ea typeface="Times New Roman" panose="02020603050405020304" pitchFamily="18" charset="0"/>
                <a:cs typeface="Times New Roman" panose="02020603050405020304" pitchFamily="18" charset="0"/>
              </a:rPr>
              <a:t> </a:t>
            </a:r>
            <a:r>
              <a:rPr kumimoji="0" lang="en-GB" altLang="en-US" sz="1300" b="0" i="0" u="none" strike="noStrike" cap="none" normalizeH="0" baseline="0" dirty="0" err="1" smtClean="0">
                <a:ln>
                  <a:noFill/>
                </a:ln>
                <a:solidFill>
                  <a:schemeClr val="tx1"/>
                </a:solidFill>
                <a:effectLst/>
                <a:latin typeface="PT Sans" charset="0"/>
                <a:ea typeface="Times New Roman" panose="02020603050405020304" pitchFamily="18" charset="0"/>
                <a:cs typeface="Times New Roman" panose="02020603050405020304" pitchFamily="18" charset="0"/>
              </a:rPr>
              <a:t>biologicky</a:t>
            </a:r>
            <a:r>
              <a:rPr kumimoji="0" lang="en-GB" altLang="en-US" sz="1300" b="0" i="0" u="none" strike="noStrike" cap="none" normalizeH="0" baseline="0" dirty="0" smtClean="0">
                <a:ln>
                  <a:noFill/>
                </a:ln>
                <a:solidFill>
                  <a:schemeClr val="tx1"/>
                </a:solidFill>
                <a:effectLst/>
                <a:latin typeface="PT Sans" charset="0"/>
                <a:ea typeface="Times New Roman" panose="02020603050405020304" pitchFamily="18" charset="0"/>
                <a:cs typeface="Times New Roman" panose="02020603050405020304" pitchFamily="18" charset="0"/>
              </a:rPr>
              <a:t> </a:t>
            </a:r>
            <a:r>
              <a:rPr kumimoji="0" lang="en-GB" altLang="en-US" sz="1300" b="0" i="0" u="none" strike="noStrike" cap="none" normalizeH="0" baseline="0" dirty="0" err="1" smtClean="0">
                <a:ln>
                  <a:noFill/>
                </a:ln>
                <a:solidFill>
                  <a:schemeClr val="tx1"/>
                </a:solidFill>
                <a:effectLst/>
                <a:latin typeface="PT Sans" charset="0"/>
                <a:ea typeface="Times New Roman" panose="02020603050405020304" pitchFamily="18" charset="0"/>
                <a:cs typeface="Times New Roman" panose="02020603050405020304" pitchFamily="18" charset="0"/>
              </a:rPr>
              <a:t>rozložiteln</a:t>
            </a:r>
            <a:r>
              <a:rPr kumimoji="0" lang="en-GB" altLang="en-US" sz="13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é</a:t>
            </a:r>
            <a:r>
              <a:rPr kumimoji="0" lang="en-GB" altLang="en-US" sz="1300" b="0" i="0" u="none" strike="noStrike" cap="none" normalizeH="0" baseline="0" dirty="0" smtClean="0">
                <a:ln>
                  <a:noFill/>
                </a:ln>
                <a:solidFill>
                  <a:schemeClr val="tx1"/>
                </a:solidFill>
                <a:effectLst/>
                <a:latin typeface="PT Sans" charset="0"/>
                <a:ea typeface="Times New Roman" panose="02020603050405020304" pitchFamily="18" charset="0"/>
                <a:cs typeface="Times New Roman" panose="02020603050405020304" pitchFamily="18" charset="0"/>
              </a:rPr>
              <a:t> </a:t>
            </a:r>
            <a:r>
              <a:rPr kumimoji="0" lang="en-GB" altLang="en-US" sz="1300" b="0" i="0" u="none" strike="noStrike" cap="none" normalizeH="0" baseline="0" dirty="0" err="1" smtClean="0">
                <a:ln>
                  <a:noFill/>
                </a:ln>
                <a:solidFill>
                  <a:schemeClr val="tx1"/>
                </a:solidFill>
                <a:effectLst/>
                <a:latin typeface="PT Sans" charset="0"/>
                <a:ea typeface="Times New Roman" panose="02020603050405020304" pitchFamily="18" charset="0"/>
                <a:cs typeface="Times New Roman" panose="02020603050405020304" pitchFamily="18" charset="0"/>
              </a:rPr>
              <a:t>odpady</a:t>
            </a:r>
            <a:r>
              <a:rPr kumimoji="0" lang="en-GB" altLang="en-US" sz="1300" b="0" i="0" u="none" strike="noStrike" cap="none" normalizeH="0" baseline="0" dirty="0" smtClean="0">
                <a:ln>
                  <a:noFill/>
                </a:ln>
                <a:solidFill>
                  <a:schemeClr val="tx1"/>
                </a:solidFill>
                <a:effectLst/>
                <a:latin typeface="PT Sans" charset="0"/>
                <a:ea typeface="Times New Roman" panose="02020603050405020304" pitchFamily="18" charset="0"/>
                <a:cs typeface="Times New Roman" panose="02020603050405020304" pitchFamily="18" charset="0"/>
              </a:rPr>
              <a:t>, </a:t>
            </a:r>
            <a:r>
              <a:rPr kumimoji="0" lang="en-GB" altLang="en-US" sz="1300" b="0" i="0" u="none" strike="noStrike" cap="none" normalizeH="0" baseline="0" dirty="0" err="1" smtClean="0">
                <a:ln>
                  <a:noFill/>
                </a:ln>
                <a:solidFill>
                  <a:schemeClr val="tx1"/>
                </a:solidFill>
                <a:effectLst/>
                <a:latin typeface="PT Sans" charset="0"/>
                <a:ea typeface="Times New Roman" panose="02020603050405020304" pitchFamily="18" charset="0"/>
                <a:cs typeface="Times New Roman" panose="02020603050405020304" pitchFamily="18" charset="0"/>
              </a:rPr>
              <a:t>jako</a:t>
            </a:r>
            <a:r>
              <a:rPr kumimoji="0" lang="en-GB" altLang="en-US" sz="1300" b="0" i="0" u="none" strike="noStrike" cap="none" normalizeH="0" baseline="0" dirty="0" smtClean="0">
                <a:ln>
                  <a:noFill/>
                </a:ln>
                <a:solidFill>
                  <a:schemeClr val="tx1"/>
                </a:solidFill>
                <a:effectLst/>
                <a:latin typeface="PT Sans" charset="0"/>
                <a:ea typeface="Times New Roman" panose="02020603050405020304" pitchFamily="18" charset="0"/>
                <a:cs typeface="Times New Roman" panose="02020603050405020304" pitchFamily="18" charset="0"/>
              </a:rPr>
              <a:t> </a:t>
            </a:r>
            <a:r>
              <a:rPr kumimoji="0" lang="en-GB" altLang="en-US" sz="1300" b="0" i="0" u="none" strike="noStrike" cap="none" normalizeH="0" baseline="0" dirty="0" err="1" smtClean="0">
                <a:ln>
                  <a:noFill/>
                </a:ln>
                <a:solidFill>
                  <a:schemeClr val="tx1"/>
                </a:solidFill>
                <a:effectLst/>
                <a:latin typeface="PT Sans" charset="0"/>
                <a:ea typeface="Times New Roman" panose="02020603050405020304" pitchFamily="18" charset="0"/>
                <a:cs typeface="Times New Roman" panose="02020603050405020304" pitchFamily="18" charset="0"/>
              </a:rPr>
              <a:t>jsou</a:t>
            </a:r>
            <a:r>
              <a:rPr kumimoji="0" lang="en-GB" altLang="en-US" sz="1300" b="0" i="0" u="none" strike="noStrike" cap="none" normalizeH="0" baseline="0" dirty="0" smtClean="0">
                <a:ln>
                  <a:noFill/>
                </a:ln>
                <a:solidFill>
                  <a:schemeClr val="tx1"/>
                </a:solidFill>
                <a:effectLst/>
                <a:latin typeface="PT Sans" charset="0"/>
                <a:ea typeface="Times New Roman" panose="02020603050405020304" pitchFamily="18" charset="0"/>
                <a:cs typeface="Times New Roman" panose="02020603050405020304" pitchFamily="18" charset="0"/>
              </a:rPr>
              <a:t> </a:t>
            </a:r>
            <a:r>
              <a:rPr kumimoji="0" lang="en-GB" altLang="en-US" sz="1300" b="0" i="0" u="none" strike="noStrike" cap="none" normalizeH="0" baseline="0" dirty="0" err="1" smtClean="0">
                <a:ln>
                  <a:noFill/>
                </a:ln>
                <a:solidFill>
                  <a:schemeClr val="tx1"/>
                </a:solidFill>
                <a:effectLst/>
                <a:latin typeface="PT Sans" charset="0"/>
                <a:ea typeface="Times New Roman" panose="02020603050405020304" pitchFamily="18" charset="0"/>
                <a:cs typeface="Times New Roman" panose="02020603050405020304" pitchFamily="18" charset="0"/>
              </a:rPr>
              <a:t>odpady</a:t>
            </a:r>
            <a:r>
              <a:rPr kumimoji="0" lang="en-GB" altLang="en-US" sz="1300" b="0" i="0" u="none" strike="noStrike" cap="none" normalizeH="0" baseline="0" dirty="0" smtClean="0">
                <a:ln>
                  <a:noFill/>
                </a:ln>
                <a:solidFill>
                  <a:schemeClr val="tx1"/>
                </a:solidFill>
                <a:effectLst/>
                <a:latin typeface="PT Sans" charset="0"/>
                <a:ea typeface="Times New Roman" panose="02020603050405020304" pitchFamily="18" charset="0"/>
                <a:cs typeface="Times New Roman" panose="02020603050405020304" pitchFamily="18" charset="0"/>
              </a:rPr>
              <a:t> z</a:t>
            </a:r>
            <a:r>
              <a:rPr kumimoji="0" lang="en-GB" altLang="en-US" sz="13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en-GB" altLang="en-US" sz="1300" b="0" i="0" u="none" strike="noStrike" cap="none" normalizeH="0" baseline="0" dirty="0" err="1" smtClean="0">
                <a:ln>
                  <a:noFill/>
                </a:ln>
                <a:solidFill>
                  <a:schemeClr val="tx1"/>
                </a:solidFill>
                <a:effectLst/>
                <a:latin typeface="PT Sans" charset="0"/>
                <a:ea typeface="Times New Roman" panose="02020603050405020304" pitchFamily="18" charset="0"/>
                <a:cs typeface="Times New Roman" panose="02020603050405020304" pitchFamily="18" charset="0"/>
              </a:rPr>
              <a:t>potravin</a:t>
            </a:r>
            <a:r>
              <a:rPr kumimoji="0" lang="en-GB" altLang="en-US" sz="13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á</a:t>
            </a:r>
            <a:r>
              <a:rPr kumimoji="0" lang="en-GB" altLang="en-US" sz="1300" b="0" i="0" u="none" strike="noStrike" cap="none" normalizeH="0" baseline="0" dirty="0" err="1" smtClean="0">
                <a:ln>
                  <a:noFill/>
                </a:ln>
                <a:solidFill>
                  <a:schemeClr val="tx1"/>
                </a:solidFill>
                <a:effectLst/>
                <a:latin typeface="PT Sans" charset="0"/>
                <a:ea typeface="Times New Roman" panose="02020603050405020304" pitchFamily="18" charset="0"/>
                <a:cs typeface="Times New Roman" panose="02020603050405020304" pitchFamily="18" charset="0"/>
              </a:rPr>
              <a:t>řských</a:t>
            </a:r>
            <a:r>
              <a:rPr kumimoji="0" lang="en-GB" altLang="en-US" sz="1300" b="0" i="0" u="none" strike="noStrike" cap="none" normalizeH="0" baseline="0" dirty="0" smtClean="0">
                <a:ln>
                  <a:noFill/>
                </a:ln>
                <a:solidFill>
                  <a:schemeClr val="tx1"/>
                </a:solidFill>
                <a:effectLst/>
                <a:latin typeface="PT Sans" charset="0"/>
                <a:ea typeface="Times New Roman" panose="02020603050405020304" pitchFamily="18" charset="0"/>
                <a:cs typeface="Times New Roman" panose="02020603050405020304" pitchFamily="18" charset="0"/>
              </a:rPr>
              <a:t> </a:t>
            </a:r>
            <a:r>
              <a:rPr kumimoji="0" lang="en-GB" altLang="en-US" sz="1300" b="0" i="0" u="none" strike="noStrike" cap="none" normalizeH="0" baseline="0" dirty="0" err="1" smtClean="0">
                <a:ln>
                  <a:noFill/>
                </a:ln>
                <a:solidFill>
                  <a:schemeClr val="tx1"/>
                </a:solidFill>
                <a:effectLst/>
                <a:latin typeface="PT Sans" charset="0"/>
                <a:ea typeface="Times New Roman" panose="02020603050405020304" pitchFamily="18" charset="0"/>
                <a:cs typeface="Times New Roman" panose="02020603050405020304" pitchFamily="18" charset="0"/>
              </a:rPr>
              <a:t>provozů</a:t>
            </a:r>
            <a:r>
              <a:rPr kumimoji="0" lang="en-GB" altLang="en-US" sz="1300" b="0" i="0" u="none" strike="noStrike" cap="none" normalizeH="0" baseline="0" dirty="0" smtClean="0">
                <a:ln>
                  <a:noFill/>
                </a:ln>
                <a:solidFill>
                  <a:schemeClr val="tx1"/>
                </a:solidFill>
                <a:effectLst/>
                <a:latin typeface="PT Sans" charset="0"/>
                <a:ea typeface="Times New Roman" panose="02020603050405020304" pitchFamily="18" charset="0"/>
                <a:cs typeface="Times New Roman" panose="02020603050405020304" pitchFamily="18" charset="0"/>
              </a:rPr>
              <a:t>, </a:t>
            </a:r>
            <a:r>
              <a:rPr kumimoji="0" lang="en-GB" altLang="en-US" sz="1300" b="0" i="0" u="none" strike="noStrike" cap="none" normalizeH="0" baseline="0" dirty="0" err="1" smtClean="0">
                <a:ln>
                  <a:noFill/>
                </a:ln>
                <a:solidFill>
                  <a:schemeClr val="tx1"/>
                </a:solidFill>
                <a:effectLst/>
                <a:latin typeface="PT Sans" charset="0"/>
                <a:ea typeface="Times New Roman" panose="02020603050405020304" pitchFamily="18" charset="0"/>
                <a:cs typeface="Times New Roman" panose="02020603050405020304" pitchFamily="18" charset="0"/>
              </a:rPr>
              <a:t>kaly</a:t>
            </a:r>
            <a:r>
              <a:rPr kumimoji="0" lang="en-GB" altLang="en-US" sz="1300" b="0" i="0" u="none" strike="noStrike" cap="none" normalizeH="0" baseline="0" dirty="0" smtClean="0">
                <a:ln>
                  <a:noFill/>
                </a:ln>
                <a:solidFill>
                  <a:schemeClr val="tx1"/>
                </a:solidFill>
                <a:effectLst/>
                <a:latin typeface="PT Sans" charset="0"/>
                <a:ea typeface="Times New Roman" panose="02020603050405020304" pitchFamily="18" charset="0"/>
                <a:cs typeface="Times New Roman" panose="02020603050405020304" pitchFamily="18" charset="0"/>
              </a:rPr>
              <a:t> z</a:t>
            </a:r>
            <a:r>
              <a:rPr kumimoji="0" lang="en-GB" altLang="en-US" sz="13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en-GB" altLang="en-US" sz="1300" b="0" i="0" u="none" strike="noStrike" cap="none" normalizeH="0" baseline="0" dirty="0" err="1" smtClean="0">
                <a:ln>
                  <a:noFill/>
                </a:ln>
                <a:solidFill>
                  <a:schemeClr val="tx1"/>
                </a:solidFill>
                <a:effectLst/>
                <a:latin typeface="PT Sans" charset="0"/>
                <a:ea typeface="Times New Roman" panose="02020603050405020304" pitchFamily="18" charset="0"/>
                <a:cs typeface="Times New Roman" panose="02020603050405020304" pitchFamily="18" charset="0"/>
              </a:rPr>
              <a:t>čist</a:t>
            </a:r>
            <a:r>
              <a:rPr kumimoji="0" lang="en-GB" altLang="en-US" sz="13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í</a:t>
            </a:r>
            <a:r>
              <a:rPr kumimoji="0" lang="en-GB" altLang="en-US" sz="1300" b="0" i="0" u="none" strike="noStrike" cap="none" normalizeH="0" baseline="0" dirty="0" err="1" smtClean="0">
                <a:ln>
                  <a:noFill/>
                </a:ln>
                <a:solidFill>
                  <a:schemeClr val="tx1"/>
                </a:solidFill>
                <a:effectLst/>
                <a:latin typeface="PT Sans" charset="0"/>
                <a:ea typeface="Times New Roman" panose="02020603050405020304" pitchFamily="18" charset="0"/>
                <a:cs typeface="Times New Roman" panose="02020603050405020304" pitchFamily="18" charset="0"/>
              </a:rPr>
              <a:t>ren</a:t>
            </a:r>
            <a:r>
              <a:rPr kumimoji="0" lang="en-GB" altLang="en-US" sz="13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en-GB" altLang="en-US" sz="1200" b="0" i="0" u="none" strike="noStrike" cap="none" normalizeH="0" baseline="0" dirty="0" err="1" smtClean="0">
                <a:ln>
                  <a:noFill/>
                </a:ln>
                <a:solidFill>
                  <a:schemeClr val="tx1"/>
                </a:solidFill>
                <a:effectLst/>
                <a:latin typeface="PT Sans" charset="0"/>
                <a:ea typeface="Times New Roman" panose="02020603050405020304" pitchFamily="18" charset="0"/>
                <a:cs typeface="Times New Roman" panose="02020603050405020304" pitchFamily="18" charset="0"/>
                <a:hlinkClick r:id="rId3"/>
              </a:rPr>
              <a:t>odpadn</a:t>
            </a:r>
            <a:r>
              <a:rPr kumimoji="0" lang="en-GB" altLang="en-US" sz="12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hlinkClick r:id="rId3"/>
              </a:rPr>
              <a:t>í</a:t>
            </a:r>
            <a:r>
              <a:rPr kumimoji="0" lang="en-GB" altLang="en-US" sz="1200" b="0" i="0" u="none" strike="noStrike" cap="none" normalizeH="0" baseline="0" dirty="0" err="1" smtClean="0">
                <a:ln>
                  <a:noFill/>
                </a:ln>
                <a:solidFill>
                  <a:schemeClr val="tx1"/>
                </a:solidFill>
                <a:effectLst/>
                <a:latin typeface="PT Sans" charset="0"/>
                <a:ea typeface="Times New Roman" panose="02020603050405020304" pitchFamily="18" charset="0"/>
                <a:cs typeface="Times New Roman" panose="02020603050405020304" pitchFamily="18" charset="0"/>
                <a:hlinkClick r:id="rId3"/>
              </a:rPr>
              <a:t>ch</a:t>
            </a:r>
            <a:r>
              <a:rPr kumimoji="0" lang="en-GB" altLang="en-US" sz="13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en-GB" altLang="en-US" sz="1300" b="0" i="0" u="none" strike="noStrike" cap="none" normalizeH="0" baseline="0" dirty="0" err="1" smtClean="0">
                <a:ln>
                  <a:noFill/>
                </a:ln>
                <a:solidFill>
                  <a:schemeClr val="tx1"/>
                </a:solidFill>
                <a:effectLst/>
                <a:latin typeface="PT Sans" charset="0"/>
                <a:ea typeface="Times New Roman" panose="02020603050405020304" pitchFamily="18" charset="0"/>
                <a:cs typeface="Times New Roman" panose="02020603050405020304" pitchFamily="18" charset="0"/>
              </a:rPr>
              <a:t>vod</a:t>
            </a:r>
            <a:r>
              <a:rPr kumimoji="0" lang="en-GB" altLang="en-US" sz="1300" b="0" i="0" u="none" strike="noStrike" cap="none" normalizeH="0" baseline="0" dirty="0" smtClean="0">
                <a:ln>
                  <a:noFill/>
                </a:ln>
                <a:solidFill>
                  <a:schemeClr val="tx1"/>
                </a:solidFill>
                <a:effectLst/>
                <a:latin typeface="PT Sans" charset="0"/>
                <a:ea typeface="Times New Roman" panose="02020603050405020304" pitchFamily="18" charset="0"/>
                <a:cs typeface="Times New Roman" panose="02020603050405020304" pitchFamily="18" charset="0"/>
              </a:rPr>
              <a:t> </a:t>
            </a:r>
            <a:r>
              <a:rPr kumimoji="0" lang="en-GB" altLang="en-US" sz="1300" b="0" i="0" u="none" strike="noStrike" cap="none" normalizeH="0" baseline="0" dirty="0" err="1" smtClean="0">
                <a:ln>
                  <a:noFill/>
                </a:ln>
                <a:solidFill>
                  <a:schemeClr val="tx1"/>
                </a:solidFill>
                <a:effectLst/>
                <a:latin typeface="PT Sans" charset="0"/>
                <a:ea typeface="Times New Roman" panose="02020603050405020304" pitchFamily="18" charset="0"/>
                <a:cs typeface="Times New Roman" panose="02020603050405020304" pitchFamily="18" charset="0"/>
              </a:rPr>
              <a:t>či</a:t>
            </a:r>
            <a:r>
              <a:rPr kumimoji="0" lang="en-GB" altLang="en-US" sz="1300" b="0" i="0" u="none" strike="noStrike" cap="none" normalizeH="0" baseline="0" dirty="0" smtClean="0">
                <a:ln>
                  <a:noFill/>
                </a:ln>
                <a:solidFill>
                  <a:schemeClr val="tx1"/>
                </a:solidFill>
                <a:effectLst/>
                <a:latin typeface="PT Sans" charset="0"/>
                <a:ea typeface="Times New Roman" panose="02020603050405020304" pitchFamily="18" charset="0"/>
                <a:cs typeface="Times New Roman" panose="02020603050405020304" pitchFamily="18" charset="0"/>
              </a:rPr>
              <a:t> </a:t>
            </a:r>
            <a:r>
              <a:rPr kumimoji="0" lang="en-GB" altLang="en-US" sz="1300" b="0" i="0" u="none" strike="noStrike" cap="none" normalizeH="0" baseline="0" dirty="0" err="1" smtClean="0">
                <a:ln>
                  <a:noFill/>
                </a:ln>
                <a:solidFill>
                  <a:schemeClr val="tx1"/>
                </a:solidFill>
                <a:effectLst/>
                <a:latin typeface="PT Sans" charset="0"/>
                <a:ea typeface="Times New Roman" panose="02020603050405020304" pitchFamily="18" charset="0"/>
                <a:cs typeface="Times New Roman" panose="02020603050405020304" pitchFamily="18" charset="0"/>
              </a:rPr>
              <a:t>rostlinn</a:t>
            </a:r>
            <a:r>
              <a:rPr kumimoji="0" lang="en-GB" altLang="en-US" sz="13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é</a:t>
            </a:r>
            <a:r>
              <a:rPr kumimoji="0" lang="en-GB" altLang="en-US" sz="1300" b="0" i="0" u="none" strike="noStrike" cap="none" normalizeH="0" baseline="0" dirty="0" smtClean="0">
                <a:ln>
                  <a:noFill/>
                </a:ln>
                <a:solidFill>
                  <a:schemeClr val="tx1"/>
                </a:solidFill>
                <a:effectLst/>
                <a:latin typeface="PT Sans" charset="0"/>
                <a:ea typeface="Times New Roman" panose="02020603050405020304" pitchFamily="18" charset="0"/>
                <a:cs typeface="Times New Roman" panose="02020603050405020304" pitchFamily="18" charset="0"/>
              </a:rPr>
              <a:t> </a:t>
            </a:r>
            <a:r>
              <a:rPr kumimoji="0" lang="en-GB" altLang="en-US" sz="1300" b="0" i="0" u="none" strike="noStrike" cap="none" normalizeH="0" baseline="0" dirty="0" err="1" smtClean="0">
                <a:ln>
                  <a:noFill/>
                </a:ln>
                <a:solidFill>
                  <a:schemeClr val="tx1"/>
                </a:solidFill>
                <a:effectLst/>
                <a:latin typeface="PT Sans" charset="0"/>
                <a:ea typeface="Times New Roman" panose="02020603050405020304" pitchFamily="18" charset="0"/>
                <a:cs typeface="Times New Roman" panose="02020603050405020304" pitchFamily="18" charset="0"/>
              </a:rPr>
              <a:t>zbytky</a:t>
            </a:r>
            <a:r>
              <a:rPr kumimoji="0" lang="en-GB" altLang="en-US" sz="1300" b="0" i="0" u="none" strike="noStrike" cap="none" normalizeH="0" baseline="0" dirty="0" smtClean="0">
                <a:ln>
                  <a:noFill/>
                </a:ln>
                <a:solidFill>
                  <a:schemeClr val="tx1"/>
                </a:solidFill>
                <a:effectLst/>
                <a:latin typeface="PT Sans" charset="0"/>
                <a:ea typeface="Times New Roman" panose="02020603050405020304" pitchFamily="18" charset="0"/>
                <a:cs typeface="Times New Roman" panose="02020603050405020304" pitchFamily="18" charset="0"/>
              </a:rPr>
              <a:t>, </a:t>
            </a:r>
            <a:r>
              <a:rPr kumimoji="0" lang="en-GB" altLang="en-US" sz="1300" b="0" i="0" u="none" strike="noStrike" cap="none" normalizeH="0" baseline="0" dirty="0" err="1" smtClean="0">
                <a:ln>
                  <a:noFill/>
                </a:ln>
                <a:solidFill>
                  <a:schemeClr val="tx1"/>
                </a:solidFill>
                <a:effectLst/>
                <a:latin typeface="PT Sans" charset="0"/>
                <a:ea typeface="Times New Roman" panose="02020603050405020304" pitchFamily="18" charset="0"/>
                <a:cs typeface="Times New Roman" panose="02020603050405020304" pitchFamily="18" charset="0"/>
              </a:rPr>
              <a:t>kter</a:t>
            </a:r>
            <a:r>
              <a:rPr kumimoji="0" lang="en-GB" altLang="en-US" sz="13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é</a:t>
            </a:r>
            <a:r>
              <a:rPr kumimoji="0" lang="en-GB" altLang="en-US" sz="1300" b="0" i="0" u="none" strike="noStrike" cap="none" normalizeH="0" baseline="0" dirty="0" smtClean="0">
                <a:ln>
                  <a:noFill/>
                </a:ln>
                <a:solidFill>
                  <a:schemeClr val="tx1"/>
                </a:solidFill>
                <a:effectLst/>
                <a:latin typeface="PT Sans" charset="0"/>
                <a:ea typeface="Times New Roman" panose="02020603050405020304" pitchFamily="18" charset="0"/>
                <a:cs typeface="Times New Roman" panose="02020603050405020304" pitchFamily="18" charset="0"/>
              </a:rPr>
              <a:t> </a:t>
            </a:r>
            <a:r>
              <a:rPr kumimoji="0" lang="en-GB" altLang="en-US" sz="1300" b="0" i="0" u="none" strike="noStrike" cap="none" normalizeH="0" baseline="0" dirty="0" err="1" smtClean="0">
                <a:ln>
                  <a:noFill/>
                </a:ln>
                <a:solidFill>
                  <a:schemeClr val="tx1"/>
                </a:solidFill>
                <a:effectLst/>
                <a:latin typeface="PT Sans" charset="0"/>
                <a:ea typeface="Times New Roman" panose="02020603050405020304" pitchFamily="18" charset="0"/>
                <a:cs typeface="Times New Roman" panose="02020603050405020304" pitchFamily="18" charset="0"/>
              </a:rPr>
              <a:t>lid</a:t>
            </a:r>
            <a:r>
              <a:rPr kumimoji="0" lang="en-GB" altLang="en-US" sz="13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é</a:t>
            </a:r>
            <a:r>
              <a:rPr kumimoji="0" lang="en-GB" altLang="en-US" sz="1300" b="0" i="0" u="none" strike="noStrike" cap="none" normalizeH="0" baseline="0" dirty="0" smtClean="0">
                <a:ln>
                  <a:noFill/>
                </a:ln>
                <a:solidFill>
                  <a:schemeClr val="tx1"/>
                </a:solidFill>
                <a:effectLst/>
                <a:latin typeface="PT Sans" charset="0"/>
                <a:ea typeface="Times New Roman" panose="02020603050405020304" pitchFamily="18" charset="0"/>
                <a:cs typeface="Times New Roman" panose="02020603050405020304" pitchFamily="18" charset="0"/>
              </a:rPr>
              <a:t> </a:t>
            </a:r>
            <a:r>
              <a:rPr kumimoji="0" lang="en-GB" altLang="en-US" sz="1300" b="0" i="0" u="none" strike="noStrike" cap="none" normalizeH="0" baseline="0" dirty="0" err="1" smtClean="0">
                <a:ln>
                  <a:noFill/>
                </a:ln>
                <a:solidFill>
                  <a:schemeClr val="tx1"/>
                </a:solidFill>
                <a:effectLst/>
                <a:latin typeface="PT Sans" charset="0"/>
                <a:ea typeface="Times New Roman" panose="02020603050405020304" pitchFamily="18" charset="0"/>
                <a:cs typeface="Times New Roman" panose="02020603050405020304" pitchFamily="18" charset="0"/>
              </a:rPr>
              <a:t>odkl</a:t>
            </a:r>
            <a:r>
              <a:rPr kumimoji="0" lang="en-GB" altLang="en-US" sz="13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á</a:t>
            </a:r>
            <a:r>
              <a:rPr kumimoji="0" lang="en-GB" altLang="en-US" sz="1300" b="0" i="0" u="none" strike="noStrike" cap="none" normalizeH="0" baseline="0" dirty="0" err="1" smtClean="0">
                <a:ln>
                  <a:noFill/>
                </a:ln>
                <a:solidFill>
                  <a:schemeClr val="tx1"/>
                </a:solidFill>
                <a:effectLst/>
                <a:latin typeface="PT Sans" charset="0"/>
                <a:ea typeface="Times New Roman" panose="02020603050405020304" pitchFamily="18" charset="0"/>
                <a:cs typeface="Times New Roman" panose="02020603050405020304" pitchFamily="18" charset="0"/>
              </a:rPr>
              <a:t>daj</a:t>
            </a:r>
            <a:r>
              <a:rPr kumimoji="0" lang="en-GB" altLang="en-US" sz="13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í</a:t>
            </a:r>
            <a:r>
              <a:rPr kumimoji="0" lang="en-GB" altLang="en-US" sz="1300" b="0" i="0" u="none" strike="noStrike" cap="none" normalizeH="0" baseline="0" dirty="0" smtClean="0">
                <a:ln>
                  <a:noFill/>
                </a:ln>
                <a:solidFill>
                  <a:schemeClr val="tx1"/>
                </a:solidFill>
                <a:effectLst/>
                <a:latin typeface="PT Sans" charset="0"/>
                <a:ea typeface="Times New Roman" panose="02020603050405020304" pitchFamily="18" charset="0"/>
                <a:cs typeface="Times New Roman" panose="02020603050405020304" pitchFamily="18" charset="0"/>
              </a:rPr>
              <a:t> do </a:t>
            </a:r>
            <a:r>
              <a:rPr kumimoji="0" lang="en-GB" altLang="en-US" sz="1300" b="0" i="0" u="none" strike="noStrike" cap="none" normalizeH="0" baseline="0" dirty="0" err="1" smtClean="0">
                <a:ln>
                  <a:noFill/>
                </a:ln>
                <a:solidFill>
                  <a:schemeClr val="tx1"/>
                </a:solidFill>
                <a:effectLst/>
                <a:latin typeface="PT Sans" charset="0"/>
                <a:ea typeface="Times New Roman" panose="02020603050405020304" pitchFamily="18" charset="0"/>
                <a:cs typeface="Times New Roman" panose="02020603050405020304" pitchFamily="18" charset="0"/>
              </a:rPr>
              <a:t>hnědých</a:t>
            </a:r>
            <a:r>
              <a:rPr kumimoji="0" lang="en-GB" altLang="en-US" sz="1300" b="0" i="0" u="none" strike="noStrike" cap="none" normalizeH="0" baseline="0" dirty="0" smtClean="0">
                <a:ln>
                  <a:noFill/>
                </a:ln>
                <a:solidFill>
                  <a:schemeClr val="tx1"/>
                </a:solidFill>
                <a:effectLst/>
                <a:latin typeface="PT Sans" charset="0"/>
                <a:ea typeface="Times New Roman" panose="02020603050405020304" pitchFamily="18" charset="0"/>
                <a:cs typeface="Times New Roman" panose="02020603050405020304" pitchFamily="18" charset="0"/>
              </a:rPr>
              <a:t> </a:t>
            </a:r>
            <a:r>
              <a:rPr kumimoji="0" lang="en-GB" altLang="en-US" sz="1300" b="0" i="0" u="none" strike="noStrike" cap="none" normalizeH="0" baseline="0" dirty="0" err="1" smtClean="0">
                <a:ln>
                  <a:noFill/>
                </a:ln>
                <a:solidFill>
                  <a:schemeClr val="tx1"/>
                </a:solidFill>
                <a:effectLst/>
                <a:latin typeface="PT Sans" charset="0"/>
                <a:ea typeface="Times New Roman" panose="02020603050405020304" pitchFamily="18" charset="0"/>
                <a:cs typeface="Times New Roman" panose="02020603050405020304" pitchFamily="18" charset="0"/>
              </a:rPr>
              <a:t>kontejnerů</a:t>
            </a:r>
            <a:endParaRPr kumimoji="0" lang="en-GB" altLang="en-US" sz="1800" b="0" i="0" u="none" strike="noStrike" cap="none" normalizeH="0" baseline="0" dirty="0" smtClean="0">
              <a:ln>
                <a:noFill/>
              </a:ln>
              <a:solidFill>
                <a:schemeClr val="tx1"/>
              </a:solidFill>
              <a:effectLst/>
              <a:latin typeface="Arial" panose="020B0604020202020204" pitchFamily="34" charset="0"/>
            </a:endParaRPr>
          </a:p>
        </p:txBody>
      </p:sp>
      <p:pic>
        <p:nvPicPr>
          <p:cNvPr id="7" name="Obrázek 6"/>
          <p:cNvPicPr>
            <a:picLocks noChangeAspect="1"/>
          </p:cNvPicPr>
          <p:nvPr/>
        </p:nvPicPr>
        <p:blipFill>
          <a:blip r:embed="rId4"/>
          <a:stretch>
            <a:fillRect/>
          </a:stretch>
        </p:blipFill>
        <p:spPr>
          <a:xfrm>
            <a:off x="2249765" y="3497081"/>
            <a:ext cx="5761219" cy="3231160"/>
          </a:xfrm>
          <a:prstGeom prst="rect">
            <a:avLst/>
          </a:prstGeom>
        </p:spPr>
      </p:pic>
      <p:sp>
        <p:nvSpPr>
          <p:cNvPr id="8" name="Obdélník 7"/>
          <p:cNvSpPr/>
          <p:nvPr/>
        </p:nvSpPr>
        <p:spPr>
          <a:xfrm>
            <a:off x="8316267" y="3346162"/>
            <a:ext cx="2231893" cy="532903"/>
          </a:xfrm>
          <a:prstGeom prst="rect">
            <a:avLst/>
          </a:prstGeom>
        </p:spPr>
        <p:txBody>
          <a:bodyPr wrap="none">
            <a:spAutoFit/>
          </a:bodyPr>
          <a:lstStyle/>
          <a:p>
            <a:pPr>
              <a:lnSpc>
                <a:spcPct val="107000"/>
              </a:lnSpc>
              <a:spcAft>
                <a:spcPts val="600"/>
              </a:spcAft>
            </a:pPr>
            <a:r>
              <a:rPr lang="cs-CZ" sz="1000" dirty="0" smtClean="0">
                <a:latin typeface="Calibri" panose="020F0502020204030204" pitchFamily="34" charset="0"/>
                <a:ea typeface="Calibri" panose="020F0502020204030204" pitchFamily="34" charset="0"/>
                <a:cs typeface="Times New Roman" panose="02020603050405020304" pitchFamily="18" charset="0"/>
              </a:rPr>
              <a:t> </a:t>
            </a:r>
            <a:r>
              <a:rPr lang="cs-CZ" sz="2800" dirty="0" smtClean="0">
                <a:latin typeface="Calibri" panose="020F0502020204030204" pitchFamily="34" charset="0"/>
                <a:ea typeface="Calibri" panose="020F0502020204030204" pitchFamily="34" charset="0"/>
                <a:cs typeface="Times New Roman" panose="02020603050405020304" pitchFamily="18" charset="0"/>
              </a:rPr>
              <a:t>Duální traktor</a:t>
            </a:r>
            <a:endParaRPr lang="en-GB" sz="28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508718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952776" y="2091137"/>
            <a:ext cx="10650071" cy="3104183"/>
          </a:xfrm>
          <a:prstGeom prst="rect">
            <a:avLst/>
          </a:prstGeom>
        </p:spPr>
        <p:txBody>
          <a:bodyPr wrap="square">
            <a:spAutoFit/>
          </a:bodyPr>
          <a:lstStyle/>
          <a:p>
            <a:pPr>
              <a:lnSpc>
                <a:spcPct val="107000"/>
              </a:lnSpc>
              <a:spcAft>
                <a:spcPts val="750"/>
              </a:spcAft>
            </a:pPr>
            <a:r>
              <a:rPr lang="cs-CZ"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cs-CZ" dirty="0">
                <a:solidFill>
                  <a:srgbClr val="666666"/>
                </a:solidFill>
                <a:latin typeface="Times New Roman" panose="02020603050405020304" pitchFamily="18" charset="0"/>
                <a:ea typeface="Times New Roman" panose="02020603050405020304" pitchFamily="18" charset="0"/>
                <a:cs typeface="Times New Roman" panose="02020603050405020304" pitchFamily="18" charset="0"/>
              </a:rPr>
              <a:t>25.01.2020 </a:t>
            </a:r>
            <a:endParaRPr lang="cs-CZ" dirty="0" smtClean="0">
              <a:solidFill>
                <a:srgbClr val="666666"/>
              </a:solidFill>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750"/>
              </a:spcAft>
            </a:pPr>
            <a:r>
              <a:rPr lang="cs-CZ" dirty="0"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Zhruba </a:t>
            </a:r>
            <a:r>
              <a:rPr lang="cs-CZ"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polovina evropských států zavedla zálohování PET láhví. Co všechno takové opatření obnáší a pomůže i Česku, podobně jako jiným zemím, zbavit se plastového znečištění</a:t>
            </a:r>
            <a:r>
              <a:rPr lang="cs-CZ" dirty="0"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a:t>
            </a:r>
          </a:p>
          <a:p>
            <a:pPr>
              <a:lnSpc>
                <a:spcPct val="107000"/>
              </a:lnSpc>
              <a:spcAft>
                <a:spcPts val="750"/>
              </a:spcAft>
            </a:pPr>
            <a:endParaRPr lang="cs-CZ" sz="1600" dirty="0">
              <a:solidFill>
                <a:srgbClr val="333333"/>
              </a:solidFill>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750"/>
              </a:spcAft>
            </a:pPr>
            <a:r>
              <a:rPr lang="cs-CZ" dirty="0"/>
              <a:t>Každou vteřinu se na světě prodá okolo 20 tisíc plastových láhví, každou minutu se jich do oběhu dostane přes milion – a jen každá třetí se vrátí do popelnic. </a:t>
            </a:r>
            <a:r>
              <a:rPr lang="cs-CZ" b="1" dirty="0"/>
              <a:t>V oceánech jich pak každoročně končí přes devět milionů tun, přičemž jedna jediná se rozkládá i 200 let. Z obsahu žlutých popelnic se vytřídí asi jen 70 %, zbylých 30 % skončí na skládkách, ve spalovnách nebo pohozených v přírodě.</a:t>
            </a:r>
            <a:endParaRPr lang="en-GB" dirty="0"/>
          </a:p>
          <a:p>
            <a:pPr>
              <a:lnSpc>
                <a:spcPct val="107000"/>
              </a:lnSpc>
              <a:spcAft>
                <a:spcPts val="750"/>
              </a:spcAft>
            </a:pP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Obdélník 2"/>
          <p:cNvSpPr/>
          <p:nvPr/>
        </p:nvSpPr>
        <p:spPr>
          <a:xfrm>
            <a:off x="1210536" y="1072434"/>
            <a:ext cx="8580735" cy="388696"/>
          </a:xfrm>
          <a:prstGeom prst="rect">
            <a:avLst/>
          </a:prstGeom>
        </p:spPr>
        <p:txBody>
          <a:bodyPr wrap="square">
            <a:spAutoFit/>
          </a:bodyPr>
          <a:lstStyle/>
          <a:p>
            <a:pPr>
              <a:lnSpc>
                <a:spcPct val="107000"/>
              </a:lnSpc>
              <a:spcAft>
                <a:spcPts val="0"/>
              </a:spcAft>
            </a:pPr>
            <a:r>
              <a:rPr lang="cs-CZ" b="1" dirty="0">
                <a:solidFill>
                  <a:srgbClr val="005A91"/>
                </a:solidFill>
                <a:highlight>
                  <a:srgbClr val="FFFF00"/>
                </a:highlight>
                <a:latin typeface="Montserrat-Bold"/>
                <a:ea typeface="Calibri" panose="020F0502020204030204" pitchFamily="34" charset="0"/>
                <a:cs typeface="Montserrat-Bold"/>
              </a:rPr>
              <a:t>Zálohované PET lahve výroba nových z recyklovaného plastu</a:t>
            </a:r>
            <a:endParaRPr lang="en-GB" sz="28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9301622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1264024" y="557057"/>
            <a:ext cx="10927976" cy="5938164"/>
          </a:xfrm>
          <a:prstGeom prst="rect">
            <a:avLst/>
          </a:prstGeom>
        </p:spPr>
        <p:txBody>
          <a:bodyPr wrap="square">
            <a:spAutoFit/>
          </a:bodyPr>
          <a:lstStyle/>
          <a:p>
            <a:pPr>
              <a:lnSpc>
                <a:spcPct val="107000"/>
              </a:lnSpc>
              <a:spcAft>
                <a:spcPts val="0"/>
              </a:spcAft>
            </a:pPr>
            <a:r>
              <a:rPr lang="cs-CZ" b="1" dirty="0">
                <a:solidFill>
                  <a:srgbClr val="005A91"/>
                </a:solidFill>
                <a:highlight>
                  <a:srgbClr val="FFFF00"/>
                </a:highlight>
                <a:latin typeface="Montserrat-Bold"/>
                <a:ea typeface="Calibri" panose="020F0502020204030204" pitchFamily="34" charset="0"/>
                <a:cs typeface="Montserrat-Bold"/>
              </a:rPr>
              <a:t>Zálohované PET lahve výroba nových z recyklovaného plastu</a:t>
            </a:r>
            <a:endParaRPr lang="en-GB" sz="28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cs-CZ" b="1" dirty="0">
                <a:solidFill>
                  <a:srgbClr val="005A91"/>
                </a:solidFill>
                <a:latin typeface="Montserrat-Bold"/>
                <a:ea typeface="Calibri" panose="020F0502020204030204" pitchFamily="34" charset="0"/>
                <a:cs typeface="Montserrat-Bold"/>
              </a:rPr>
              <a:t> </a:t>
            </a:r>
            <a:endParaRPr lang="en-GB" sz="28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cs-CZ" b="1" dirty="0">
                <a:solidFill>
                  <a:srgbClr val="005A91"/>
                </a:solidFill>
                <a:latin typeface="Montserrat-Bold"/>
                <a:ea typeface="Calibri" panose="020F0502020204030204" pitchFamily="34" charset="0"/>
                <a:cs typeface="Montserrat-Bold"/>
              </a:rPr>
              <a:t> </a:t>
            </a:r>
            <a:r>
              <a:rPr lang="cs-CZ" b="1" dirty="0" smtClean="0">
                <a:solidFill>
                  <a:srgbClr val="005A91"/>
                </a:solidFill>
                <a:latin typeface="Montserrat-Bold"/>
                <a:ea typeface="Calibri" panose="020F0502020204030204" pitchFamily="34" charset="0"/>
                <a:cs typeface="Montserrat-Bold"/>
              </a:rPr>
              <a:t>Karlovarské </a:t>
            </a:r>
            <a:r>
              <a:rPr lang="cs-CZ" b="1" dirty="0">
                <a:solidFill>
                  <a:srgbClr val="005A91"/>
                </a:solidFill>
                <a:latin typeface="Montserrat-Bold"/>
                <a:ea typeface="Calibri" panose="020F0502020204030204" pitchFamily="34" charset="0"/>
                <a:cs typeface="Montserrat-Bold"/>
              </a:rPr>
              <a:t>minerální vody (KMV) v roce 2018 zahájily</a:t>
            </a:r>
            <a:endParaRPr lang="en-GB" sz="28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cs-CZ" b="1" dirty="0">
                <a:solidFill>
                  <a:srgbClr val="005A91"/>
                </a:solidFill>
                <a:latin typeface="Montserrat-Bold"/>
                <a:ea typeface="Calibri" panose="020F0502020204030204" pitchFamily="34" charset="0"/>
                <a:cs typeface="Montserrat-Bold"/>
              </a:rPr>
              <a:t>projekt Zálohujme?, který hledá nejefektivnější</a:t>
            </a:r>
            <a:endParaRPr lang="en-GB" sz="28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cs-CZ" b="1" dirty="0">
                <a:solidFill>
                  <a:srgbClr val="005A91"/>
                </a:solidFill>
                <a:latin typeface="Montserrat-Bold"/>
                <a:ea typeface="Calibri" panose="020F0502020204030204" pitchFamily="34" charset="0"/>
                <a:cs typeface="Montserrat-Bold"/>
              </a:rPr>
              <a:t>cesty, jak dostat zpět k recyklaci maximum PET</a:t>
            </a:r>
            <a:endParaRPr lang="en-GB" sz="28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cs-CZ" b="1" dirty="0">
                <a:solidFill>
                  <a:srgbClr val="005A91"/>
                </a:solidFill>
                <a:latin typeface="Montserrat-Bold"/>
                <a:ea typeface="Calibri" panose="020F0502020204030204" pitchFamily="34" charset="0"/>
                <a:cs typeface="Montserrat-Bold"/>
              </a:rPr>
              <a:t>lahví, v nichž KMV a další výrobci prodávají balenou</a:t>
            </a:r>
            <a:endParaRPr lang="en-GB" sz="28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cs-CZ" b="1" dirty="0">
                <a:solidFill>
                  <a:srgbClr val="005A91"/>
                </a:solidFill>
                <a:latin typeface="Montserrat-Bold"/>
                <a:ea typeface="Calibri" panose="020F0502020204030204" pitchFamily="34" charset="0"/>
                <a:cs typeface="Montserrat-Bold"/>
              </a:rPr>
              <a:t>vodu. Společnost KMV rovněž v květnu 2018 představila</a:t>
            </a:r>
            <a:endParaRPr lang="en-GB" sz="28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cs-CZ" b="1" dirty="0">
                <a:solidFill>
                  <a:srgbClr val="005A91"/>
                </a:solidFill>
                <a:latin typeface="Montserrat-Bold"/>
                <a:ea typeface="Calibri" panose="020F0502020204030204" pitchFamily="34" charset="0"/>
                <a:cs typeface="Montserrat-Bold"/>
              </a:rPr>
              <a:t>novou PET lahev vyrobenou z 50 % z recyklovaného</a:t>
            </a:r>
            <a:endParaRPr lang="en-GB" sz="28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cs-CZ" b="1" dirty="0">
                <a:solidFill>
                  <a:srgbClr val="005A91"/>
                </a:solidFill>
                <a:latin typeface="Montserrat-Bold"/>
                <a:ea typeface="Calibri" panose="020F0502020204030204" pitchFamily="34" charset="0"/>
                <a:cs typeface="Montserrat-Bold"/>
              </a:rPr>
              <a:t>plastu. Cílem projektu je právě zajištění dostatečného</a:t>
            </a:r>
            <a:endParaRPr lang="en-GB" sz="28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s-CZ" b="1" dirty="0">
                <a:solidFill>
                  <a:srgbClr val="005A91"/>
                </a:solidFill>
                <a:latin typeface="Montserrat-Bold"/>
                <a:ea typeface="Calibri" panose="020F0502020204030204" pitchFamily="34" charset="0"/>
                <a:cs typeface="Montserrat-Bold"/>
              </a:rPr>
              <a:t>množství druhotných surovin, které </a:t>
            </a:r>
            <a:r>
              <a:rPr lang="cs-CZ" b="1" dirty="0" smtClean="0">
                <a:solidFill>
                  <a:srgbClr val="005A91"/>
                </a:solidFill>
                <a:latin typeface="Montserrat-Bold"/>
                <a:ea typeface="Calibri" panose="020F0502020204030204" pitchFamily="34" charset="0"/>
                <a:cs typeface="Montserrat-Bold"/>
              </a:rPr>
              <a:t>jsou</a:t>
            </a:r>
          </a:p>
          <a:p>
            <a:pPr>
              <a:lnSpc>
                <a:spcPct val="107000"/>
              </a:lnSpc>
              <a:spcAft>
                <a:spcPts val="800"/>
              </a:spcAft>
            </a:pPr>
            <a:endParaRPr lang="cs-CZ" sz="2800" b="1" dirty="0">
              <a:solidFill>
                <a:srgbClr val="005A91"/>
              </a:solidFill>
              <a:effectLst/>
              <a:latin typeface="Montserrat-Bold"/>
              <a:ea typeface="Calibri" panose="020F0502020204030204" pitchFamily="34" charset="0"/>
              <a:cs typeface="Times New Roman" panose="02020603050405020304" pitchFamily="18" charset="0"/>
            </a:endParaRPr>
          </a:p>
          <a:p>
            <a:r>
              <a:rPr lang="cs-CZ" b="1" dirty="0" smtClean="0"/>
              <a:t>Sněmovna </a:t>
            </a:r>
            <a:r>
              <a:rPr lang="cs-CZ" b="1" dirty="0"/>
              <a:t>se neshodla na otázce zálohování plastových obalů a lahví</a:t>
            </a:r>
            <a:endParaRPr lang="en-GB" b="1" dirty="0"/>
          </a:p>
          <a:p>
            <a:r>
              <a:rPr lang="cs-CZ" dirty="0"/>
              <a:t>31.1.2020</a:t>
            </a:r>
            <a:endParaRPr lang="en-GB" dirty="0"/>
          </a:p>
          <a:p>
            <a:r>
              <a:rPr lang="cs-CZ" dirty="0"/>
              <a:t>Sněmovnu čeká v rámci novely o obalech, kterou poslanci v prvním kole projednávání podpořili, spor o možné zálohování PET lahví. Ministerstvo životního prostředí s povinným zavedením záloh nepočítá. Podle Pirátů pak ale Česko nesplní unijní limit pro třídění plastů. Novelou se budou před dalším schvalováním zabývat sněmovní výbory. Dolní komora jim na to dala zhruba tři měsíce.</a:t>
            </a:r>
            <a:endParaRPr lang="en-GB" dirty="0"/>
          </a:p>
          <a:p>
            <a:r>
              <a:rPr lang="cs-CZ" i="1" dirty="0"/>
              <a:t>„Nezakazujeme zálohování obalů, jenom ho nechceme povinně přikazovat všem,“</a:t>
            </a:r>
            <a:r>
              <a:rPr lang="cs-CZ" dirty="0"/>
              <a:t> řekl poslancům ministr životního prostředí Richard Brabec (ANO). </a:t>
            </a:r>
            <a:endParaRPr lang="en-GB" sz="2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1894863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2501153" y="450847"/>
            <a:ext cx="6096000" cy="685059"/>
          </a:xfrm>
          <a:prstGeom prst="rect">
            <a:avLst/>
          </a:prstGeom>
        </p:spPr>
        <p:txBody>
          <a:bodyPr>
            <a:spAutoFit/>
          </a:bodyPr>
          <a:lstStyle/>
          <a:p>
            <a:pPr>
              <a:lnSpc>
                <a:spcPct val="107000"/>
              </a:lnSpc>
              <a:spcAft>
                <a:spcPts val="0"/>
              </a:spcAft>
            </a:pPr>
            <a:r>
              <a:rPr lang="cs-CZ" b="1" kern="1800" cap="all"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OOZOO PRAHA ZAČALA ZPRACOVÁVAT KOMPOSTOVATELNÉ NÁDOBÍ</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Obdélník 2"/>
          <p:cNvSpPr/>
          <p:nvPr/>
        </p:nvSpPr>
        <p:spPr>
          <a:xfrm>
            <a:off x="1084729" y="1322680"/>
            <a:ext cx="10461812" cy="4822539"/>
          </a:xfrm>
          <a:prstGeom prst="rect">
            <a:avLst/>
          </a:prstGeom>
        </p:spPr>
        <p:txBody>
          <a:bodyPr wrap="square">
            <a:spAutoFit/>
          </a:bodyPr>
          <a:lstStyle/>
          <a:p>
            <a:pPr>
              <a:lnSpc>
                <a:spcPct val="107000"/>
              </a:lnSpc>
              <a:spcAft>
                <a:spcPts val="750"/>
              </a:spcAft>
            </a:pPr>
            <a:r>
              <a:rPr lang="cs-CZ" sz="2400" dirty="0">
                <a:solidFill>
                  <a:srgbClr val="505050"/>
                </a:solidFill>
                <a:latin typeface="Arial" panose="020B0604020202020204" pitchFamily="34" charset="0"/>
                <a:ea typeface="Times New Roman" panose="02020603050405020304" pitchFamily="18" charset="0"/>
                <a:cs typeface="Times New Roman" panose="02020603050405020304" pitchFamily="18" charset="0"/>
              </a:rPr>
              <a:t> </a:t>
            </a:r>
            <a:r>
              <a:rPr lang="cs-CZ" b="1" dirty="0" smtClean="0">
                <a:solidFill>
                  <a:srgbClr val="505050"/>
                </a:solidFill>
                <a:latin typeface="Arial" panose="020B0604020202020204" pitchFamily="34" charset="0"/>
                <a:ea typeface="Times New Roman" panose="02020603050405020304" pitchFamily="18" charset="0"/>
              </a:rPr>
              <a:t>Zoo </a:t>
            </a:r>
            <a:r>
              <a:rPr lang="cs-CZ" b="1" dirty="0">
                <a:solidFill>
                  <a:srgbClr val="505050"/>
                </a:solidFill>
                <a:latin typeface="Arial" panose="020B0604020202020204" pitchFamily="34" charset="0"/>
                <a:ea typeface="Times New Roman" panose="02020603050405020304" pitchFamily="18" charset="0"/>
              </a:rPr>
              <a:t>Praha postupně nahradila veškeré plastové nádobí nádobím zcela kompostovatelným, které se vyrábí ze škrobu, spustila osvětovou kampaň mezi návštěvníky a jako první z českých zoologických zahrad zavedla linku na zpracování kompostovatelného odpadu. Unikátní metodu dnes zástupci Zoo Praha a společnosti IPODEC-ČISTÉ MĚSTO, a. s. – provozovatele elektrického kompostéru </a:t>
            </a:r>
            <a:r>
              <a:rPr lang="cs-CZ" b="1" dirty="0" err="1">
                <a:solidFill>
                  <a:srgbClr val="505050"/>
                </a:solidFill>
                <a:latin typeface="Arial" panose="020B0604020202020204" pitchFamily="34" charset="0"/>
                <a:ea typeface="Times New Roman" panose="02020603050405020304" pitchFamily="18" charset="0"/>
              </a:rPr>
              <a:t>GreenGood</a:t>
            </a:r>
            <a:r>
              <a:rPr lang="cs-CZ" b="1" dirty="0">
                <a:solidFill>
                  <a:srgbClr val="505050"/>
                </a:solidFill>
                <a:latin typeface="Arial" panose="020B0604020202020204" pitchFamily="34" charset="0"/>
                <a:ea typeface="Times New Roman" panose="02020603050405020304" pitchFamily="18" charset="0"/>
              </a:rPr>
              <a:t> </a:t>
            </a:r>
            <a:endParaRPr lang="cs-CZ" b="1" dirty="0" smtClean="0">
              <a:solidFill>
                <a:srgbClr val="505050"/>
              </a:solidFill>
              <a:latin typeface="Arial" panose="020B0604020202020204" pitchFamily="34" charset="0"/>
              <a:ea typeface="Times New Roman" panose="02020603050405020304" pitchFamily="18" charset="0"/>
            </a:endParaRPr>
          </a:p>
          <a:p>
            <a:endParaRPr lang="cs-CZ" b="1" dirty="0">
              <a:solidFill>
                <a:srgbClr val="505050"/>
              </a:solidFill>
              <a:latin typeface="Arial" panose="020B0604020202020204" pitchFamily="34" charset="0"/>
            </a:endParaRPr>
          </a:p>
          <a:p>
            <a:r>
              <a:rPr lang="cs-CZ" i="1" dirty="0"/>
              <a:t>Zoologické zahrady by svým ekologickým chováním měly jít příkladem, proto realizujeme tento pilotní projekt,“</a:t>
            </a:r>
            <a:r>
              <a:rPr lang="cs-CZ" dirty="0"/>
              <a:t> uvedl ředitel Zoo Praha Miroslav Bobek.</a:t>
            </a:r>
            <a:r>
              <a:rPr lang="cs-CZ" i="1" dirty="0"/>
              <a:t> „Jde mimo jiné o 800 000 kelímků či 200 000 brček ročně. Apelujeme na návštěvníky, aby opravdu důkladně třídili a správně používali označené odpadkové koše, neboť bez toho není možné kompostování bez problémů provádět.“</a:t>
            </a:r>
            <a:endParaRPr lang="en-GB" dirty="0"/>
          </a:p>
          <a:p>
            <a:endParaRPr lang="cs-CZ" dirty="0" smtClean="0"/>
          </a:p>
          <a:p>
            <a:r>
              <a:rPr lang="cs-CZ" dirty="0"/>
              <a:t>Nejprve od pracovníků Zoo Praha přeberou svezený odpad z kompostovatelných plastů jako součásti gastronomických služeb poskytovaných v areálu zoo (jednorázové kelímky, talíře, misky, tácky, příbory či brčka). Ten pak ručně roztřídí, nechají rozdrtit v drtiči a nakonec spolu s </a:t>
            </a:r>
            <a:r>
              <a:rPr lang="cs-CZ" dirty="0" err="1"/>
              <a:t>gastroodpadem</a:t>
            </a:r>
            <a:r>
              <a:rPr lang="cs-CZ" dirty="0"/>
              <a:t> (nejčastěji zbytky po čištění zeleniny) vsypou do elektrického kompostéru, kde se při teplotě 60 °C rozloží ve výsledný substrát.</a:t>
            </a:r>
            <a:endParaRPr lang="en-GB" dirty="0"/>
          </a:p>
          <a:p>
            <a:endParaRPr lang="en-GB" dirty="0"/>
          </a:p>
        </p:txBody>
      </p:sp>
    </p:spTree>
    <p:extLst>
      <p:ext uri="{BB962C8B-B14F-4D97-AF65-F5344CB8AC3E}">
        <p14:creationId xmlns:p14="http://schemas.microsoft.com/office/powerpoint/2010/main" val="324243011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3206384" y="150794"/>
            <a:ext cx="4416594" cy="388696"/>
          </a:xfrm>
          <a:prstGeom prst="rect">
            <a:avLst/>
          </a:prstGeom>
        </p:spPr>
        <p:txBody>
          <a:bodyPr wrap="none">
            <a:spAutoFit/>
          </a:bodyPr>
          <a:lstStyle/>
          <a:p>
            <a:pPr>
              <a:lnSpc>
                <a:spcPct val="107000"/>
              </a:lnSpc>
              <a:spcAft>
                <a:spcPts val="600"/>
              </a:spcAft>
            </a:pPr>
            <a:r>
              <a:rPr lang="cs-CZ" kern="1800" dirty="0">
                <a:solidFill>
                  <a:srgbClr val="262626"/>
                </a:solidFill>
                <a:latin typeface="proxima_nova_rgbold"/>
                <a:ea typeface="Times New Roman" panose="02020603050405020304" pitchFamily="18" charset="0"/>
                <a:cs typeface="Times New Roman" panose="02020603050405020304" pitchFamily="18" charset="0"/>
              </a:rPr>
              <a:t>Třídění odpadu s využitím čárového kódu</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Obdélník 2"/>
          <p:cNvSpPr/>
          <p:nvPr/>
        </p:nvSpPr>
        <p:spPr>
          <a:xfrm>
            <a:off x="1072540" y="735015"/>
            <a:ext cx="9663953" cy="4467890"/>
          </a:xfrm>
          <a:prstGeom prst="rect">
            <a:avLst/>
          </a:prstGeom>
        </p:spPr>
        <p:txBody>
          <a:bodyPr wrap="square">
            <a:spAutoFit/>
          </a:bodyPr>
          <a:lstStyle/>
          <a:p>
            <a:pPr>
              <a:lnSpc>
                <a:spcPts val="2250"/>
              </a:lnSpc>
              <a:spcBef>
                <a:spcPts val="1800"/>
              </a:spcBef>
              <a:spcAft>
                <a:spcPts val="750"/>
              </a:spcAft>
            </a:pPr>
            <a:r>
              <a:rPr lang="cs-CZ" dirty="0">
                <a:solidFill>
                  <a:schemeClr val="accent2">
                    <a:lumMod val="75000"/>
                  </a:schemeClr>
                </a:solidFill>
              </a:rPr>
              <a:t>- Od roku 2024 totiž nebude v České republice možné ukládat </a:t>
            </a:r>
            <a:r>
              <a:rPr lang="cs-CZ" b="1" dirty="0">
                <a:solidFill>
                  <a:schemeClr val="accent2">
                    <a:lumMod val="75000"/>
                  </a:schemeClr>
                </a:solidFill>
              </a:rPr>
              <a:t>komunální odpad</a:t>
            </a:r>
            <a:r>
              <a:rPr lang="cs-CZ" dirty="0">
                <a:solidFill>
                  <a:schemeClr val="accent2">
                    <a:lumMod val="75000"/>
                  </a:schemeClr>
                </a:solidFill>
              </a:rPr>
              <a:t> na skládky. </a:t>
            </a:r>
            <a:endParaRPr lang="cs-CZ" b="1" dirty="0" smtClean="0">
              <a:solidFill>
                <a:schemeClr val="accent2">
                  <a:lumMod val="75000"/>
                </a:schemeClr>
              </a:solidFill>
              <a:latin typeface="PT Sans"/>
              <a:ea typeface="Times New Roman" panose="02020603050405020304" pitchFamily="18" charset="0"/>
            </a:endParaRPr>
          </a:p>
          <a:p>
            <a:pPr>
              <a:lnSpc>
                <a:spcPts val="2250"/>
              </a:lnSpc>
              <a:spcBef>
                <a:spcPts val="1800"/>
              </a:spcBef>
              <a:spcAft>
                <a:spcPts val="750"/>
              </a:spcAft>
            </a:pPr>
            <a:r>
              <a:rPr lang="cs-CZ" b="1" dirty="0" smtClean="0">
                <a:solidFill>
                  <a:srgbClr val="191919"/>
                </a:solidFill>
                <a:latin typeface="PT Sans"/>
                <a:ea typeface="Times New Roman" panose="02020603050405020304" pitchFamily="18" charset="0"/>
              </a:rPr>
              <a:t>Lovčičky </a:t>
            </a:r>
            <a:r>
              <a:rPr lang="cs-CZ" b="1" dirty="0">
                <a:solidFill>
                  <a:srgbClr val="191919"/>
                </a:solidFill>
                <a:latin typeface="PT Sans"/>
                <a:ea typeface="Times New Roman" panose="02020603050405020304" pitchFamily="18" charset="0"/>
              </a:rPr>
              <a:t>– Rodina Oldřicha Cigánka z Lovčiček odpad třídí dlouhodobě. Nově však trochu jiným způsobem, než je běžné v ostatních obcích Vyškovska: do pytlů, které olepují čárovými kódy. Lovčičky totiž jako první v regionu zkouší nový systém sběru tříděného odpadu. Obyvatelům má mimo jiné šetřit peněženky</a:t>
            </a:r>
            <a:r>
              <a:rPr lang="cs-CZ" b="1" dirty="0" smtClean="0">
                <a:solidFill>
                  <a:srgbClr val="191919"/>
                </a:solidFill>
                <a:latin typeface="PT Sans"/>
                <a:ea typeface="Times New Roman" panose="02020603050405020304" pitchFamily="18" charset="0"/>
              </a:rPr>
              <a:t>.</a:t>
            </a:r>
          </a:p>
          <a:p>
            <a:r>
              <a:rPr lang="cs-CZ" dirty="0" smtClean="0"/>
              <a:t>Novinka </a:t>
            </a:r>
            <a:r>
              <a:rPr lang="cs-CZ" dirty="0"/>
              <a:t>se vztahuje na plasty, </a:t>
            </a:r>
            <a:r>
              <a:rPr lang="cs-CZ" u="sng" dirty="0">
                <a:hlinkClick r:id="rId2"/>
              </a:rPr>
              <a:t>papír</a:t>
            </a:r>
            <a:r>
              <a:rPr lang="cs-CZ" dirty="0"/>
              <a:t> a konzervy. „Kdo má plný pytel o správné váze, dá ho každý pátek před dům a obecní zaměstnanci ho odvezou. My ho zvážíme a pak dál předáváme svozové firmě. </a:t>
            </a:r>
            <a:r>
              <a:rPr lang="cs-CZ" u="sng" dirty="0">
                <a:hlinkClick r:id="rId3"/>
              </a:rPr>
              <a:t>Domácnosti</a:t>
            </a:r>
            <a:r>
              <a:rPr lang="cs-CZ" dirty="0"/>
              <a:t> dostaly vlastní čárové kódy. Těmi pytel olepují, takže máme přehled o tom, kolik kdo jakého odpadu vytřídil," informoval starosta vesnice Martin Bartoš.</a:t>
            </a:r>
            <a:endParaRPr lang="en-GB" dirty="0"/>
          </a:p>
          <a:p>
            <a:r>
              <a:rPr lang="cs-CZ" dirty="0"/>
              <a:t>Čárové kódy mají i popelnice. „Svozová firma bude každou načítat. Díky tomu zjistíme, kolik směsného odpadu obec vyprodukuje. Zatím nám svoz zajišťuje brněnská </a:t>
            </a:r>
            <a:r>
              <a:rPr lang="cs-CZ" dirty="0" err="1"/>
              <a:t>Sita</a:t>
            </a:r>
            <a:r>
              <a:rPr lang="cs-CZ" dirty="0"/>
              <a:t>, ale od prosince přejdeme zpět k vyškovskému </a:t>
            </a:r>
            <a:r>
              <a:rPr lang="cs-CZ" dirty="0" err="1"/>
              <a:t>Responu</a:t>
            </a:r>
            <a:r>
              <a:rPr lang="cs-CZ" dirty="0"/>
              <a:t>," přiblížil starosta.</a:t>
            </a:r>
            <a:endParaRPr lang="en-GB" dirty="0"/>
          </a:p>
          <a:p>
            <a:pPr>
              <a:lnSpc>
                <a:spcPts val="2250"/>
              </a:lnSpc>
              <a:spcBef>
                <a:spcPts val="1800"/>
              </a:spcBef>
              <a:spcAft>
                <a:spcPts val="750"/>
              </a:spcAft>
            </a:pPr>
            <a:endParaRPr lang="en-GB" dirty="0">
              <a:latin typeface="Times New Roman" panose="02020603050405020304" pitchFamily="18" charset="0"/>
              <a:ea typeface="Times New Roman" panose="02020603050405020304" pitchFamily="18" charset="0"/>
            </a:endParaRPr>
          </a:p>
        </p:txBody>
      </p:sp>
      <p:pic>
        <p:nvPicPr>
          <p:cNvPr id="4" name="Obrázek 3"/>
          <p:cNvPicPr>
            <a:picLocks noChangeAspect="1"/>
          </p:cNvPicPr>
          <p:nvPr/>
        </p:nvPicPr>
        <p:blipFill>
          <a:blip r:embed="rId4"/>
          <a:stretch>
            <a:fillRect/>
          </a:stretch>
        </p:blipFill>
        <p:spPr>
          <a:xfrm>
            <a:off x="7843915" y="4618120"/>
            <a:ext cx="3985610" cy="2239880"/>
          </a:xfrm>
          <a:prstGeom prst="rect">
            <a:avLst/>
          </a:prstGeom>
        </p:spPr>
      </p:pic>
      <p:sp>
        <p:nvSpPr>
          <p:cNvPr id="5" name="Obdélník 4"/>
          <p:cNvSpPr/>
          <p:nvPr/>
        </p:nvSpPr>
        <p:spPr>
          <a:xfrm>
            <a:off x="1072540" y="5202905"/>
            <a:ext cx="6096000" cy="1200329"/>
          </a:xfrm>
          <a:prstGeom prst="rect">
            <a:avLst/>
          </a:prstGeom>
        </p:spPr>
        <p:txBody>
          <a:bodyPr>
            <a:spAutoFit/>
          </a:bodyPr>
          <a:lstStyle/>
          <a:p>
            <a:pPr marL="95250" marR="190500">
              <a:spcAft>
                <a:spcPts val="2250"/>
              </a:spcAft>
            </a:pPr>
            <a:r>
              <a:rPr lang="cs-CZ" b="1" dirty="0">
                <a:solidFill>
                  <a:srgbClr val="333333"/>
                </a:solidFill>
                <a:latin typeface="PT Sans"/>
                <a:ea typeface="Times New Roman" panose="02020603050405020304" pitchFamily="18" charset="0"/>
              </a:rPr>
              <a:t>Třídění v pytlích</a:t>
            </a:r>
            <a:r>
              <a:rPr lang="cs-CZ" dirty="0">
                <a:solidFill>
                  <a:srgbClr val="333333"/>
                </a:solidFill>
                <a:latin typeface="PT Sans"/>
                <a:ea typeface="Times New Roman" panose="02020603050405020304" pitchFamily="18" charset="0"/>
              </a:rPr>
              <a:t/>
            </a:r>
            <a:br>
              <a:rPr lang="cs-CZ" dirty="0">
                <a:solidFill>
                  <a:srgbClr val="333333"/>
                </a:solidFill>
                <a:latin typeface="PT Sans"/>
                <a:ea typeface="Times New Roman" panose="02020603050405020304" pitchFamily="18" charset="0"/>
              </a:rPr>
            </a:br>
            <a:r>
              <a:rPr lang="cs-CZ" dirty="0">
                <a:solidFill>
                  <a:srgbClr val="333333"/>
                </a:solidFill>
                <a:latin typeface="PT Sans"/>
                <a:ea typeface="Times New Roman" panose="02020603050405020304" pitchFamily="18" charset="0"/>
              </a:rPr>
              <a:t>Pytle, které domácnosti odevzdávají, musí splňovat minimální váhu, aby se vyplatily. Plast tak musí vážit 2,5 až 4,5 kilogramu, papír pak pět až deset kilogramů.</a:t>
            </a:r>
            <a:endParaRPr lang="en-GB" sz="1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2948110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905434" y="1264948"/>
            <a:ext cx="9000565" cy="923330"/>
          </a:xfrm>
          <a:prstGeom prst="rect">
            <a:avLst/>
          </a:prstGeom>
        </p:spPr>
        <p:txBody>
          <a:bodyPr wrap="square">
            <a:spAutoFit/>
          </a:bodyPr>
          <a:lstStyle/>
          <a:p>
            <a:r>
              <a:rPr lang="cs-CZ" dirty="0">
                <a:solidFill>
                  <a:srgbClr val="333333"/>
                </a:solidFill>
                <a:latin typeface="PT Sans"/>
                <a:ea typeface="Calibri" panose="020F0502020204030204" pitchFamily="34" charset="0"/>
                <a:cs typeface="Times New Roman" panose="02020603050405020304" pitchFamily="18" charset="0"/>
              </a:rPr>
              <a:t>Pytlový sběr odpadů ale </a:t>
            </a:r>
            <a:r>
              <a:rPr lang="cs-CZ" dirty="0" err="1">
                <a:solidFill>
                  <a:srgbClr val="333333"/>
                </a:solidFill>
                <a:latin typeface="PT Sans"/>
                <a:ea typeface="Calibri" panose="020F0502020204030204" pitchFamily="34" charset="0"/>
                <a:cs typeface="Times New Roman" panose="02020603050405020304" pitchFamily="18" charset="0"/>
              </a:rPr>
              <a:t>Respono</a:t>
            </a:r>
            <a:r>
              <a:rPr lang="cs-CZ" dirty="0">
                <a:solidFill>
                  <a:srgbClr val="333333"/>
                </a:solidFill>
                <a:latin typeface="PT Sans"/>
                <a:ea typeface="Calibri" panose="020F0502020204030204" pitchFamily="34" charset="0"/>
                <a:cs typeface="Times New Roman" panose="02020603050405020304" pitchFamily="18" charset="0"/>
              </a:rPr>
              <a:t> stále vnímá jen jako doplňkový. „Není možné ho využít v každé vesnici. Předpokládáme totiž, že část z nich bude chtít i nadále využívat systém odkládání odpadů do kontejnerů umístěných na sběrných hnízdech,</a:t>
            </a:r>
            <a:endParaRPr lang="en-GB" dirty="0"/>
          </a:p>
        </p:txBody>
      </p:sp>
      <p:sp>
        <p:nvSpPr>
          <p:cNvPr id="3" name="Obdélník 2"/>
          <p:cNvSpPr/>
          <p:nvPr/>
        </p:nvSpPr>
        <p:spPr>
          <a:xfrm>
            <a:off x="1192306" y="2985265"/>
            <a:ext cx="6096000" cy="1477328"/>
          </a:xfrm>
          <a:prstGeom prst="rect">
            <a:avLst/>
          </a:prstGeom>
        </p:spPr>
        <p:txBody>
          <a:bodyPr>
            <a:spAutoFit/>
          </a:bodyPr>
          <a:lstStyle/>
          <a:p>
            <a:r>
              <a:rPr lang="cs-CZ" dirty="0">
                <a:solidFill>
                  <a:srgbClr val="333333"/>
                </a:solidFill>
                <a:latin typeface="PT Sans"/>
                <a:ea typeface="Calibri" panose="020F0502020204030204" pitchFamily="34" charset="0"/>
                <a:cs typeface="Times New Roman" panose="02020603050405020304" pitchFamily="18" charset="0"/>
              </a:rPr>
              <a:t>I proto klasické kontejnery z Lovčiček nezmizí. Jak však podotkl, obec díky novince výrazně omezí jejich přeplněnost. </a:t>
            </a:r>
            <a:endParaRPr lang="cs-CZ" dirty="0" smtClean="0">
              <a:solidFill>
                <a:srgbClr val="333333"/>
              </a:solidFill>
              <a:latin typeface="PT Sans"/>
              <a:ea typeface="Calibri" panose="020F0502020204030204" pitchFamily="34" charset="0"/>
              <a:cs typeface="Times New Roman" panose="02020603050405020304" pitchFamily="18" charset="0"/>
            </a:endParaRPr>
          </a:p>
          <a:p>
            <a:endParaRPr lang="cs-CZ" dirty="0">
              <a:solidFill>
                <a:srgbClr val="333333"/>
              </a:solidFill>
              <a:cs typeface="Times New Roman" panose="02020603050405020304" pitchFamily="18" charset="0"/>
            </a:endParaRPr>
          </a:p>
          <a:p>
            <a:r>
              <a:rPr lang="cs-CZ" dirty="0" smtClean="0">
                <a:solidFill>
                  <a:srgbClr val="333333"/>
                </a:solidFill>
                <a:cs typeface="Times New Roman" panose="02020603050405020304" pitchFamily="18" charset="0"/>
              </a:rPr>
              <a:t> Přerov, Náchod, Hustopeče</a:t>
            </a:r>
            <a:endParaRPr lang="en-GB" dirty="0"/>
          </a:p>
        </p:txBody>
      </p:sp>
      <p:sp>
        <p:nvSpPr>
          <p:cNvPr id="4" name="Obdélník 3"/>
          <p:cNvSpPr/>
          <p:nvPr/>
        </p:nvSpPr>
        <p:spPr>
          <a:xfrm>
            <a:off x="3313962" y="467961"/>
            <a:ext cx="4416594" cy="388696"/>
          </a:xfrm>
          <a:prstGeom prst="rect">
            <a:avLst/>
          </a:prstGeom>
        </p:spPr>
        <p:txBody>
          <a:bodyPr wrap="none">
            <a:spAutoFit/>
          </a:bodyPr>
          <a:lstStyle/>
          <a:p>
            <a:pPr>
              <a:lnSpc>
                <a:spcPct val="107000"/>
              </a:lnSpc>
              <a:spcAft>
                <a:spcPts val="600"/>
              </a:spcAft>
            </a:pPr>
            <a:r>
              <a:rPr lang="cs-CZ" kern="1800" dirty="0">
                <a:solidFill>
                  <a:srgbClr val="262626"/>
                </a:solidFill>
                <a:latin typeface="proxima_nova_rgbold"/>
                <a:ea typeface="Times New Roman" panose="02020603050405020304" pitchFamily="18" charset="0"/>
                <a:cs typeface="Times New Roman" panose="02020603050405020304" pitchFamily="18" charset="0"/>
              </a:rPr>
              <a:t>Třídění odpadu s využitím čárového kódu</a:t>
            </a:r>
            <a:endParaRPr lang="en-GB" sz="10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2927276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délník 2"/>
          <p:cNvSpPr/>
          <p:nvPr/>
        </p:nvSpPr>
        <p:spPr>
          <a:xfrm>
            <a:off x="1021674" y="1893918"/>
            <a:ext cx="10094964" cy="2463238"/>
          </a:xfrm>
          <a:prstGeom prst="rect">
            <a:avLst/>
          </a:prstGeom>
        </p:spPr>
        <p:txBody>
          <a:bodyPr wrap="square">
            <a:spAutoFit/>
          </a:bodyPr>
          <a:lstStyle/>
          <a:p>
            <a:pPr>
              <a:lnSpc>
                <a:spcPct val="107000"/>
              </a:lnSpc>
              <a:spcAft>
                <a:spcPts val="1440"/>
              </a:spcAft>
            </a:pPr>
            <a:r>
              <a:rPr lang="cs-CZ" dirty="0">
                <a:solidFill>
                  <a:srgbClr val="4C4B4B"/>
                </a:solidFill>
                <a:latin typeface="Arial" panose="020B0604020202020204" pitchFamily="34" charset="0"/>
                <a:ea typeface="Times New Roman" panose="02020603050405020304" pitchFamily="18" charset="0"/>
                <a:cs typeface="Times New Roman" panose="02020603050405020304" pitchFamily="18" charset="0"/>
              </a:rPr>
              <a:t>Možnosti patrně jsou i při současné nabídce a poptávce. Čerpání </a:t>
            </a:r>
            <a:r>
              <a:rPr lang="cs-CZ" dirty="0">
                <a:solidFill>
                  <a:srgbClr val="128CB5"/>
                </a:solidFill>
                <a:latin typeface="Arial" panose="020B0604020202020204" pitchFamily="34" charset="0"/>
                <a:ea typeface="Times New Roman" panose="02020603050405020304" pitchFamily="18" charset="0"/>
                <a:cs typeface="Times New Roman" panose="02020603050405020304" pitchFamily="18" charset="0"/>
                <a:hlinkClick r:id="rId2" tooltip="Odkaz: Sláma"/>
              </a:rPr>
              <a:t>slámy</a:t>
            </a:r>
            <a:r>
              <a:rPr lang="cs-CZ" dirty="0">
                <a:solidFill>
                  <a:srgbClr val="4C4B4B"/>
                </a:solidFill>
                <a:latin typeface="Arial" panose="020B0604020202020204" pitchFamily="34" charset="0"/>
                <a:ea typeface="Times New Roman" panose="02020603050405020304" pitchFamily="18" charset="0"/>
                <a:cs typeface="Times New Roman" panose="02020603050405020304" pitchFamily="18" charset="0"/>
              </a:rPr>
              <a:t> z polí nesporně má své meze. Řada expertů se však shoduje na tom, že 10 % z produkce </a:t>
            </a:r>
            <a:r>
              <a:rPr lang="cs-CZ" dirty="0">
                <a:solidFill>
                  <a:srgbClr val="128CB5"/>
                </a:solidFill>
                <a:latin typeface="Arial" panose="020B0604020202020204" pitchFamily="34" charset="0"/>
                <a:ea typeface="Times New Roman" panose="02020603050405020304" pitchFamily="18" charset="0"/>
                <a:cs typeface="Times New Roman" panose="02020603050405020304" pitchFamily="18" charset="0"/>
                <a:hlinkClick r:id="rId2" tooltip="Odkaz: Sláma"/>
              </a:rPr>
              <a:t>slámy</a:t>
            </a:r>
            <a:r>
              <a:rPr lang="cs-CZ" dirty="0">
                <a:solidFill>
                  <a:srgbClr val="4C4B4B"/>
                </a:solidFill>
                <a:latin typeface="Arial" panose="020B0604020202020204" pitchFamily="34" charset="0"/>
                <a:ea typeface="Times New Roman" panose="02020603050405020304" pitchFamily="18" charset="0"/>
                <a:cs typeface="Times New Roman" panose="02020603050405020304" pitchFamily="18" charset="0"/>
              </a:rPr>
              <a:t> lze pro energetiku využít bez rizika ztráty kvality půdy. Mělo by však jít o vysoce účinné zpracování, které neplýtvá palivem. V úvahu by rozhodně nemělo připadat </a:t>
            </a:r>
            <a:r>
              <a:rPr lang="cs-CZ" dirty="0">
                <a:solidFill>
                  <a:srgbClr val="128CB5"/>
                </a:solidFill>
                <a:latin typeface="Arial" panose="020B0604020202020204" pitchFamily="34" charset="0"/>
                <a:ea typeface="Times New Roman" panose="02020603050405020304" pitchFamily="18" charset="0"/>
                <a:cs typeface="Times New Roman" panose="02020603050405020304" pitchFamily="18" charset="0"/>
                <a:hlinkClick r:id="rId3" tooltip="Encyklopedie: Spalování"/>
              </a:rPr>
              <a:t>spalování</a:t>
            </a:r>
            <a:r>
              <a:rPr lang="cs-CZ" dirty="0">
                <a:solidFill>
                  <a:srgbClr val="4C4B4B"/>
                </a:solidFill>
                <a:latin typeface="Arial" panose="020B0604020202020204" pitchFamily="34" charset="0"/>
                <a:ea typeface="Times New Roman" panose="02020603050405020304" pitchFamily="18" charset="0"/>
                <a:cs typeface="Times New Roman" panose="02020603050405020304" pitchFamily="18" charset="0"/>
              </a:rPr>
              <a:t> v </a:t>
            </a:r>
            <a:r>
              <a:rPr lang="cs-CZ" dirty="0" err="1">
                <a:solidFill>
                  <a:srgbClr val="4C4B4B"/>
                </a:solidFill>
                <a:latin typeface="Arial" panose="020B0604020202020204" pitchFamily="34" charset="0"/>
                <a:ea typeface="Times New Roman" panose="02020603050405020304" pitchFamily="18" charset="0"/>
                <a:cs typeface="Times New Roman" panose="02020603050405020304" pitchFamily="18" charset="0"/>
              </a:rPr>
              <a:t>nízkoúčinných</a:t>
            </a:r>
            <a:r>
              <a:rPr lang="cs-CZ" dirty="0">
                <a:solidFill>
                  <a:srgbClr val="4C4B4B"/>
                </a:solidFill>
                <a:latin typeface="Arial" panose="020B0604020202020204" pitchFamily="34" charset="0"/>
                <a:ea typeface="Times New Roman" panose="02020603050405020304" pitchFamily="18" charset="0"/>
                <a:cs typeface="Times New Roman" panose="02020603050405020304" pitchFamily="18" charset="0"/>
              </a:rPr>
              <a:t> kondenzačních zdrojích. Především bude potřeba nové projekty cílevědomě soustředit na menší zdroje </a:t>
            </a:r>
            <a:r>
              <a:rPr lang="cs-CZ" dirty="0">
                <a:solidFill>
                  <a:srgbClr val="128CB5"/>
                </a:solidFill>
                <a:latin typeface="Arial" panose="020B0604020202020204" pitchFamily="34" charset="0"/>
                <a:ea typeface="Times New Roman" panose="02020603050405020304" pitchFamily="18" charset="0"/>
                <a:cs typeface="Times New Roman" panose="02020603050405020304" pitchFamily="18" charset="0"/>
                <a:hlinkClick r:id="rId4" tooltip="Encyklopedie: Teplo"/>
              </a:rPr>
              <a:t>tepla</a:t>
            </a:r>
            <a:r>
              <a:rPr lang="cs-CZ" dirty="0">
                <a:solidFill>
                  <a:srgbClr val="4C4B4B"/>
                </a:solidFill>
                <a:latin typeface="Arial" panose="020B0604020202020204" pitchFamily="34" charset="0"/>
                <a:ea typeface="Times New Roman" panose="02020603050405020304" pitchFamily="18" charset="0"/>
                <a:cs typeface="Times New Roman" panose="02020603050405020304" pitchFamily="18" charset="0"/>
              </a:rPr>
              <a:t>, jejichž spotřeba rozumně odpovídá dostupným možnostem v regionu. Větší koncentrované poptávky by podkopávaly trh, překážely smysluplným záměrům a hlavně bránily oboustranně prospěšnému soužití péče o ornou půdu s bioenergetikou.</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TextovéPole 3"/>
          <p:cNvSpPr txBox="1"/>
          <p:nvPr/>
        </p:nvSpPr>
        <p:spPr>
          <a:xfrm>
            <a:off x="2330824" y="609600"/>
            <a:ext cx="851515" cy="369332"/>
          </a:xfrm>
          <a:prstGeom prst="rect">
            <a:avLst/>
          </a:prstGeom>
          <a:noFill/>
        </p:spPr>
        <p:txBody>
          <a:bodyPr wrap="none" rtlCol="0">
            <a:spAutoFit/>
          </a:bodyPr>
          <a:lstStyle/>
          <a:p>
            <a:r>
              <a:rPr lang="cs-CZ" dirty="0" smtClean="0"/>
              <a:t>SLÁMA</a:t>
            </a:r>
            <a:endParaRPr lang="en-GB" dirty="0"/>
          </a:p>
        </p:txBody>
      </p:sp>
    </p:spTree>
    <p:extLst>
      <p:ext uri="{BB962C8B-B14F-4D97-AF65-F5344CB8AC3E}">
        <p14:creationId xmlns:p14="http://schemas.microsoft.com/office/powerpoint/2010/main" val="362888328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1151208" y="781403"/>
            <a:ext cx="10434917" cy="3953005"/>
          </a:xfrm>
          <a:prstGeom prst="rect">
            <a:avLst/>
          </a:prstGeom>
        </p:spPr>
        <p:txBody>
          <a:bodyPr wrap="square">
            <a:spAutoFit/>
          </a:bodyPr>
          <a:lstStyle/>
          <a:p>
            <a:pPr>
              <a:lnSpc>
                <a:spcPct val="107000"/>
              </a:lnSpc>
              <a:spcBef>
                <a:spcPts val="2400"/>
              </a:spcBef>
              <a:spcAft>
                <a:spcPts val="1200"/>
              </a:spcAft>
            </a:pPr>
            <a:r>
              <a:rPr lang="cs-CZ" sz="2800" b="1" kern="1800" dirty="0">
                <a:solidFill>
                  <a:srgbClr val="55A554"/>
                </a:solidFill>
                <a:latin typeface="Arial" panose="020B0604020202020204" pitchFamily="34" charset="0"/>
                <a:ea typeface="Times New Roman" panose="02020603050405020304" pitchFamily="18" charset="0"/>
                <a:cs typeface="Times New Roman" panose="02020603050405020304" pitchFamily="18" charset="0"/>
              </a:rPr>
              <a:t>Svět decentralizované teplárenské soustavy</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s-CZ" b="1" u="sng" dirty="0">
                <a:solidFill>
                  <a:srgbClr val="128CB5"/>
                </a:solidFill>
                <a:latin typeface="Arial" panose="020B0604020202020204" pitchFamily="34" charset="0"/>
                <a:ea typeface="Times New Roman" panose="02020603050405020304" pitchFamily="18" charset="0"/>
                <a:cs typeface="Times New Roman" panose="02020603050405020304" pitchFamily="18" charset="0"/>
                <a:hlinkClick r:id="rId2"/>
              </a:rPr>
              <a:t>CZ Biom</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440"/>
              </a:spcAft>
            </a:pPr>
            <a:r>
              <a:rPr lang="cs-CZ"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Od roku 2012 provozuje akciová společnost IVORY </a:t>
            </a:r>
            <a:r>
              <a:rPr lang="cs-CZ"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Energy</a:t>
            </a:r>
            <a:r>
              <a:rPr lang="cs-CZ"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vlastní decentralizovanou teplárenskou soustavu a specializuje se na management tepelného hospodářství pro malé i velké odběratele. Aktuálně čítá více než 25 tepelných zdrojů s konsolidovaným výkonem přesahujícím 15 MW. „Naše kotelny využívají primárně obnovitelné zdroje, konkrétně dřevní </a:t>
            </a:r>
            <a:r>
              <a:rPr lang="cs-CZ" u="sng" dirty="0">
                <a:solidFill>
                  <a:srgbClr val="128CB5"/>
                </a:solidFill>
                <a:latin typeface="Arial" panose="020B0604020202020204" pitchFamily="34" charset="0"/>
                <a:ea typeface="Times New Roman" panose="02020603050405020304" pitchFamily="18" charset="0"/>
                <a:cs typeface="Times New Roman" panose="02020603050405020304" pitchFamily="18" charset="0"/>
                <a:hlinkClick r:id="rId3" tooltip="Odkaz: Pelety"/>
              </a:rPr>
              <a:t>pelety</a:t>
            </a:r>
            <a:r>
              <a:rPr lang="cs-CZ"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Jsme přesvědčeni, že jsou nejlepší odpovědí na stále se zvyšující potřebu chránit životní prostředí a snižovat ekonomickou náročnost produkce </a:t>
            </a:r>
            <a:r>
              <a:rPr lang="cs-CZ" u="sng" dirty="0">
                <a:solidFill>
                  <a:srgbClr val="128CB5"/>
                </a:solidFill>
                <a:latin typeface="Arial" panose="020B0604020202020204" pitchFamily="34" charset="0"/>
                <a:ea typeface="Times New Roman" panose="02020603050405020304" pitchFamily="18" charset="0"/>
                <a:cs typeface="Times New Roman" panose="02020603050405020304" pitchFamily="18" charset="0"/>
                <a:hlinkClick r:id="rId4" tooltip="Encyklopedie: Teplo"/>
              </a:rPr>
              <a:t>tepla</a:t>
            </a:r>
            <a:r>
              <a:rPr lang="cs-CZ"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říká v rozhovoru pro BIOM Petr Mach, předseda představenstva IVORY </a:t>
            </a:r>
            <a:r>
              <a:rPr lang="cs-CZ"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Energy</a:t>
            </a:r>
            <a:r>
              <a:rPr lang="cs-CZ"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a.s</a:t>
            </a:r>
            <a:r>
              <a:rPr lang="cs-CZ" dirty="0" smtClean="0">
                <a:solidFill>
                  <a:srgbClr val="000000"/>
                </a:solidFill>
                <a:latin typeface="Arial" panose="020B0604020202020204" pitchFamily="34" charset="0"/>
                <a:ea typeface="Times New Roman" panose="02020603050405020304" pitchFamily="18" charset="0"/>
                <a:cs typeface="Times New Roman" panose="02020603050405020304" pitchFamily="18" charset="0"/>
              </a:rPr>
              <a:t>.</a:t>
            </a:r>
          </a:p>
          <a:p>
            <a:pPr>
              <a:lnSpc>
                <a:spcPct val="107000"/>
              </a:lnSpc>
              <a:spcAft>
                <a:spcPts val="1440"/>
              </a:spcAft>
            </a:pPr>
            <a:r>
              <a:rPr lang="cs-CZ" dirty="0"/>
              <a:t>Od začátku se věnujeme projektování, výstavbě, stoprocentnímu financování a provozu tepelných zdrojů, zejména se specializací na </a:t>
            </a:r>
            <a:r>
              <a:rPr lang="cs-CZ" u="sng" dirty="0">
                <a:hlinkClick r:id="rId5" tooltip="Odkaz: Biomasa"/>
              </a:rPr>
              <a:t>biomasu</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900439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564776" y="1470247"/>
            <a:ext cx="9637058" cy="1815882"/>
          </a:xfrm>
          <a:prstGeom prst="rect">
            <a:avLst/>
          </a:prstGeom>
        </p:spPr>
        <p:txBody>
          <a:bodyPr wrap="square">
            <a:spAutoFit/>
          </a:bodyPr>
          <a:lstStyle/>
          <a:p>
            <a:r>
              <a:rPr lang="cs-CZ" sz="2800" b="1" dirty="0" smtClean="0"/>
              <a:t>Energetická bezpečnost </a:t>
            </a:r>
          </a:p>
          <a:p>
            <a:r>
              <a:rPr lang="cs-CZ" sz="2800" b="1" dirty="0" smtClean="0"/>
              <a:t>Zmírnění Klimatické změny -  C02 neutralita</a:t>
            </a:r>
          </a:p>
          <a:p>
            <a:r>
              <a:rPr lang="cs-CZ" sz="2800" b="1" dirty="0" smtClean="0"/>
              <a:t>Ekonomický růst a nová pracovní místa</a:t>
            </a:r>
            <a:endParaRPr lang="en-GB" sz="2800" b="1" dirty="0" smtClean="0"/>
          </a:p>
          <a:p>
            <a:r>
              <a:rPr lang="cs-CZ" sz="2800" b="1" dirty="0" smtClean="0"/>
              <a:t>Nasycení  </a:t>
            </a:r>
            <a:r>
              <a:rPr lang="cs-CZ" sz="2800" b="1" dirty="0"/>
              <a:t>světové populace </a:t>
            </a:r>
            <a:r>
              <a:rPr lang="cs-CZ" sz="2800" b="1" dirty="0" smtClean="0"/>
              <a:t> </a:t>
            </a:r>
            <a:endParaRPr lang="en-GB" sz="2800" dirty="0"/>
          </a:p>
        </p:txBody>
      </p:sp>
      <p:sp>
        <p:nvSpPr>
          <p:cNvPr id="3" name="AutoShape 2" descr="Image result for udržitelný rozvoj obráze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Obrázek 3"/>
          <p:cNvPicPr>
            <a:picLocks noChangeAspect="1"/>
          </p:cNvPicPr>
          <p:nvPr/>
        </p:nvPicPr>
        <p:blipFill rotWithShape="1">
          <a:blip r:embed="rId2"/>
          <a:srcRect t="5859"/>
          <a:stretch/>
        </p:blipFill>
        <p:spPr>
          <a:xfrm>
            <a:off x="6308215" y="1237129"/>
            <a:ext cx="5761219" cy="5423647"/>
          </a:xfrm>
          <a:prstGeom prst="rect">
            <a:avLst/>
          </a:prstGeom>
        </p:spPr>
      </p:pic>
      <p:sp>
        <p:nvSpPr>
          <p:cNvPr id="6" name="Obdélník 5"/>
          <p:cNvSpPr/>
          <p:nvPr/>
        </p:nvSpPr>
        <p:spPr>
          <a:xfrm>
            <a:off x="3743063" y="476526"/>
            <a:ext cx="3938899" cy="584775"/>
          </a:xfrm>
          <a:prstGeom prst="rect">
            <a:avLst/>
          </a:prstGeom>
        </p:spPr>
        <p:txBody>
          <a:bodyPr wrap="none">
            <a:spAutoFit/>
          </a:bodyPr>
          <a:lstStyle/>
          <a:p>
            <a:r>
              <a:rPr lang="cs-CZ" sz="3200" b="1" dirty="0"/>
              <a:t>SLIBY </a:t>
            </a:r>
            <a:r>
              <a:rPr lang="cs-CZ" sz="3200" b="1" dirty="0" smtClean="0"/>
              <a:t>BIOEKONOMIKY</a:t>
            </a:r>
            <a:endParaRPr lang="en-GB" sz="3200" dirty="0"/>
          </a:p>
        </p:txBody>
      </p:sp>
    </p:spTree>
    <p:extLst>
      <p:ext uri="{BB962C8B-B14F-4D97-AF65-F5344CB8AC3E}">
        <p14:creationId xmlns:p14="http://schemas.microsoft.com/office/powerpoint/2010/main" val="329555039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959727" y="362361"/>
            <a:ext cx="9197788" cy="2594941"/>
          </a:xfrm>
          <a:prstGeom prst="rect">
            <a:avLst/>
          </a:prstGeom>
        </p:spPr>
        <p:txBody>
          <a:bodyPr wrap="square">
            <a:spAutoFit/>
          </a:bodyPr>
          <a:lstStyle/>
          <a:p>
            <a:pPr>
              <a:lnSpc>
                <a:spcPct val="107000"/>
              </a:lnSpc>
              <a:spcAft>
                <a:spcPts val="800"/>
              </a:spcAft>
            </a:pPr>
            <a:r>
              <a:rPr lang="cs-CZ" sz="2800" b="1" dirty="0">
                <a:solidFill>
                  <a:srgbClr val="5C5C5C"/>
                </a:solidFill>
                <a:latin typeface="Arial" panose="020B0604020202020204" pitchFamily="34" charset="0"/>
                <a:ea typeface="Times New Roman" panose="02020603050405020304" pitchFamily="18" charset="0"/>
                <a:cs typeface="Times New Roman" panose="02020603050405020304" pitchFamily="18" charset="0"/>
              </a:rPr>
              <a:t>O značce </a:t>
            </a:r>
            <a:r>
              <a:rPr lang="cs-CZ" sz="2800" b="1" dirty="0" err="1">
                <a:solidFill>
                  <a:srgbClr val="5C5C5C"/>
                </a:solidFill>
                <a:latin typeface="Arial" panose="020B0604020202020204" pitchFamily="34" charset="0"/>
                <a:ea typeface="Times New Roman" panose="02020603050405020304" pitchFamily="18" charset="0"/>
                <a:cs typeface="Times New Roman" panose="02020603050405020304" pitchFamily="18" charset="0"/>
              </a:rPr>
              <a:t>HBABio</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r>
              <a:rPr lang="cs-CZ" dirty="0" err="1">
                <a:solidFill>
                  <a:srgbClr val="5C5C5C"/>
                </a:solidFill>
                <a:latin typeface="Arial" panose="020B0604020202020204" pitchFamily="34" charset="0"/>
                <a:ea typeface="Times New Roman" panose="02020603050405020304" pitchFamily="18" charset="0"/>
              </a:rPr>
              <a:t>HBABio</a:t>
            </a:r>
            <a:r>
              <a:rPr lang="cs-CZ" dirty="0">
                <a:solidFill>
                  <a:srgbClr val="5C5C5C"/>
                </a:solidFill>
                <a:latin typeface="Arial" panose="020B0604020202020204" pitchFamily="34" charset="0"/>
                <a:ea typeface="Times New Roman" panose="02020603050405020304" pitchFamily="18" charset="0"/>
              </a:rPr>
              <a:t>, firma, která stojí </a:t>
            </a:r>
            <a:r>
              <a:rPr lang="cs-CZ" b="1" dirty="0">
                <a:solidFill>
                  <a:srgbClr val="5C5C5C"/>
                </a:solidFill>
                <a:latin typeface="Arial" panose="020B0604020202020204" pitchFamily="34" charset="0"/>
                <a:ea typeface="Times New Roman" panose="02020603050405020304" pitchFamily="18" charset="0"/>
              </a:rPr>
              <a:t>za projektem Kompostuj.cz</a:t>
            </a:r>
            <a:r>
              <a:rPr lang="cs-CZ" dirty="0">
                <a:solidFill>
                  <a:srgbClr val="5C5C5C"/>
                </a:solidFill>
                <a:latin typeface="Arial" panose="020B0604020202020204" pitchFamily="34" charset="0"/>
                <a:ea typeface="Times New Roman" panose="02020603050405020304" pitchFamily="18" charset="0"/>
              </a:rPr>
              <a:t>, se snaží lidem ukázat jak jednoduše recyklovat cenný </a:t>
            </a:r>
            <a:r>
              <a:rPr lang="cs-CZ" dirty="0" err="1">
                <a:solidFill>
                  <a:srgbClr val="5C5C5C"/>
                </a:solidFill>
                <a:latin typeface="Arial" panose="020B0604020202020204" pitchFamily="34" charset="0"/>
                <a:ea typeface="Times New Roman" panose="02020603050405020304" pitchFamily="18" charset="0"/>
              </a:rPr>
              <a:t>biomateriál</a:t>
            </a:r>
            <a:r>
              <a:rPr lang="cs-CZ" dirty="0">
                <a:solidFill>
                  <a:srgbClr val="5C5C5C"/>
                </a:solidFill>
                <a:latin typeface="Arial" panose="020B0604020202020204" pitchFamily="34" charset="0"/>
                <a:ea typeface="Times New Roman" panose="02020603050405020304" pitchFamily="18" charset="0"/>
              </a:rPr>
              <a:t>, který v ČR tvoří asi 40 % směsného komunálního odpadu. Jejím cílem je jednoduše snížit množství bioodpadu, které končí bez užitku na skládkách a využít ho ve prospěch životního prostředí, kvality potravin a zdraví lidí. Činí to jak výrobou a prodejem kompostovacích pomůcek </a:t>
            </a:r>
            <a:r>
              <a:rPr lang="cs-CZ" dirty="0">
                <a:solidFill>
                  <a:srgbClr val="5C5C5C"/>
                </a:solidFill>
                <a:highlight>
                  <a:srgbClr val="FFFF00"/>
                </a:highlight>
                <a:latin typeface="Arial" panose="020B0604020202020204" pitchFamily="34" charset="0"/>
                <a:ea typeface="Times New Roman" panose="02020603050405020304" pitchFamily="18" charset="0"/>
              </a:rPr>
              <a:t>včetně </a:t>
            </a:r>
            <a:r>
              <a:rPr lang="cs-CZ" dirty="0" err="1">
                <a:solidFill>
                  <a:srgbClr val="5C5C5C"/>
                </a:solidFill>
                <a:highlight>
                  <a:srgbClr val="FFFF00"/>
                </a:highlight>
                <a:latin typeface="Arial" panose="020B0604020202020204" pitchFamily="34" charset="0"/>
                <a:ea typeface="Times New Roman" panose="02020603050405020304" pitchFamily="18" charset="0"/>
              </a:rPr>
              <a:t>biorozložitelných</a:t>
            </a:r>
            <a:r>
              <a:rPr lang="cs-CZ" dirty="0">
                <a:solidFill>
                  <a:srgbClr val="5C5C5C"/>
                </a:solidFill>
                <a:highlight>
                  <a:srgbClr val="FFFF00"/>
                </a:highlight>
                <a:latin typeface="Arial" panose="020B0604020202020204" pitchFamily="34" charset="0"/>
                <a:ea typeface="Times New Roman" panose="02020603050405020304" pitchFamily="18" charset="0"/>
              </a:rPr>
              <a:t> sáčků</a:t>
            </a:r>
            <a:r>
              <a:rPr lang="cs-CZ" dirty="0">
                <a:solidFill>
                  <a:srgbClr val="5C5C5C"/>
                </a:solidFill>
                <a:latin typeface="Arial" panose="020B0604020202020204" pitchFamily="34" charset="0"/>
                <a:ea typeface="Times New Roman" panose="02020603050405020304" pitchFamily="18" charset="0"/>
              </a:rPr>
              <a:t>, tak i vzděláváním a spoluprací přímo s obcemi, firmami, školami i zemědělci</a:t>
            </a:r>
            <a:endParaRPr lang="en-GB" dirty="0"/>
          </a:p>
        </p:txBody>
      </p:sp>
      <p:sp>
        <p:nvSpPr>
          <p:cNvPr id="3" name="Obdélník 2"/>
          <p:cNvSpPr/>
          <p:nvPr/>
        </p:nvSpPr>
        <p:spPr>
          <a:xfrm>
            <a:off x="1083218" y="3452813"/>
            <a:ext cx="10264588" cy="3041730"/>
          </a:xfrm>
          <a:prstGeom prst="rect">
            <a:avLst/>
          </a:prstGeom>
        </p:spPr>
        <p:txBody>
          <a:bodyPr wrap="square">
            <a:spAutoFit/>
          </a:bodyPr>
          <a:lstStyle/>
          <a:p>
            <a:pPr>
              <a:lnSpc>
                <a:spcPct val="107000"/>
              </a:lnSpc>
              <a:spcBef>
                <a:spcPts val="1500"/>
              </a:spcBef>
              <a:spcAft>
                <a:spcPts val="840"/>
              </a:spcAft>
            </a:pPr>
            <a:r>
              <a:rPr lang="cs-CZ" b="1" spc="75"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Věříte na život po životě?</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440"/>
              </a:spcAft>
            </a:pPr>
            <a:r>
              <a:rPr lang="cs-CZ" dirty="0">
                <a:solidFill>
                  <a:schemeClr val="accent2">
                    <a:lumMod val="75000"/>
                  </a:schemeClr>
                </a:solidFill>
                <a:latin typeface="Arial" panose="020B0604020202020204" pitchFamily="34" charset="0"/>
                <a:ea typeface="Times New Roman" panose="02020603050405020304" pitchFamily="18" charset="0"/>
                <a:cs typeface="Times New Roman" panose="02020603050405020304" pitchFamily="18" charset="0"/>
              </a:rPr>
              <a:t>Bioplynovým stanic</a:t>
            </a:r>
            <a:r>
              <a:rPr lang="cs-CZ" dirty="0">
                <a:solidFill>
                  <a:srgbClr val="4C4B4B"/>
                </a:solidFill>
                <a:latin typeface="Arial" panose="020B0604020202020204" pitchFamily="34" charset="0"/>
                <a:ea typeface="Times New Roman" panose="02020603050405020304" pitchFamily="18" charset="0"/>
                <a:cs typeface="Times New Roman" panose="02020603050405020304" pitchFamily="18" charset="0"/>
              </a:rPr>
              <a:t>ím a </a:t>
            </a:r>
            <a:r>
              <a:rPr lang="cs-CZ" dirty="0">
                <a:solidFill>
                  <a:srgbClr val="128CB5"/>
                </a:solidFill>
                <a:latin typeface="Arial" panose="020B0604020202020204" pitchFamily="34" charset="0"/>
                <a:ea typeface="Times New Roman" panose="02020603050405020304" pitchFamily="18" charset="0"/>
                <a:cs typeface="Times New Roman" panose="02020603050405020304" pitchFamily="18" charset="0"/>
                <a:hlinkClick r:id="rId2" tooltip="Encyklopedie: Elektrárna"/>
              </a:rPr>
              <a:t>elektrárnám</a:t>
            </a:r>
            <a:r>
              <a:rPr lang="cs-CZ" dirty="0">
                <a:solidFill>
                  <a:srgbClr val="4C4B4B"/>
                </a:solidFill>
                <a:latin typeface="Arial" panose="020B0604020202020204" pitchFamily="34" charset="0"/>
                <a:ea typeface="Times New Roman" panose="02020603050405020304" pitchFamily="18" charset="0"/>
                <a:cs typeface="Times New Roman" panose="02020603050405020304" pitchFamily="18" charset="0"/>
              </a:rPr>
              <a:t> na </a:t>
            </a:r>
            <a:r>
              <a:rPr lang="cs-CZ" dirty="0">
                <a:solidFill>
                  <a:srgbClr val="128CB5"/>
                </a:solidFill>
                <a:latin typeface="Arial" panose="020B0604020202020204" pitchFamily="34" charset="0"/>
                <a:ea typeface="Times New Roman" panose="02020603050405020304" pitchFamily="18" charset="0"/>
                <a:cs typeface="Times New Roman" panose="02020603050405020304" pitchFamily="18" charset="0"/>
                <a:hlinkClick r:id="rId3" tooltip="Odkaz: Biomasa"/>
              </a:rPr>
              <a:t>biomasu</a:t>
            </a:r>
            <a:r>
              <a:rPr lang="cs-CZ" dirty="0">
                <a:solidFill>
                  <a:srgbClr val="4C4B4B"/>
                </a:solidFill>
                <a:latin typeface="Arial" panose="020B0604020202020204" pitchFamily="34" charset="0"/>
                <a:ea typeface="Times New Roman" panose="02020603050405020304" pitchFamily="18" charset="0"/>
                <a:cs typeface="Times New Roman" panose="02020603050405020304" pitchFamily="18" charset="0"/>
              </a:rPr>
              <a:t> uvedeným do provozu před účinností zákona č. </a:t>
            </a:r>
            <a:r>
              <a:rPr lang="cs-CZ" dirty="0">
                <a:solidFill>
                  <a:srgbClr val="128CB5"/>
                </a:solidFill>
                <a:latin typeface="Arial" panose="020B0604020202020204" pitchFamily="34" charset="0"/>
                <a:ea typeface="Times New Roman" panose="02020603050405020304" pitchFamily="18" charset="0"/>
                <a:cs typeface="Times New Roman" panose="02020603050405020304" pitchFamily="18" charset="0"/>
                <a:hlinkClick r:id="rId4" tooltip="Legislativa: Zákon o podpoře výroby elektřiny z obnovitelných zdrojů energie a o změně některých zákonů"/>
              </a:rPr>
              <a:t>180/2005 Sb.</a:t>
            </a:r>
            <a:r>
              <a:rPr lang="cs-CZ" dirty="0">
                <a:solidFill>
                  <a:srgbClr val="4C4B4B"/>
                </a:solidFill>
                <a:latin typeface="Arial" panose="020B0604020202020204" pitchFamily="34" charset="0"/>
                <a:ea typeface="Times New Roman" panose="02020603050405020304" pitchFamily="18" charset="0"/>
                <a:cs typeface="Times New Roman" panose="02020603050405020304" pitchFamily="18" charset="0"/>
              </a:rPr>
              <a:t> bude současná podpora výroby elektřiny ukončena po patnácti letech od uvedení tohoto zákona v platnost. Ostatním zdrojům po dvaceti letech od uvedení konkrétního zdroje do provozu.</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440"/>
              </a:spcAft>
            </a:pPr>
            <a:r>
              <a:rPr lang="cs-CZ" dirty="0">
                <a:solidFill>
                  <a:srgbClr val="4C4B4B"/>
                </a:solidFill>
                <a:latin typeface="Arial" panose="020B0604020202020204" pitchFamily="34" charset="0"/>
                <a:ea typeface="Times New Roman" panose="02020603050405020304" pitchFamily="18" charset="0"/>
                <a:cs typeface="Times New Roman" panose="02020603050405020304" pitchFamily="18" charset="0"/>
              </a:rPr>
              <a:t>Tyto zdroje by po ukončení podpory přestaly být z ekonomického hlediska provozuschopné. Proto se diskutuje o zavedení podpory na zajištění dalšího provozu. Ta by již měla být nižší, aby pokrývala pouze úhradu vyšších provozních nákladů v porovnání s konvenčními zdroji energie. Nebude již zkrátka zahrnovat příspěvek na počáteční investice, který obsahuje současná podpora.</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4635724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ulka 2"/>
          <p:cNvGraphicFramePr>
            <a:graphicFrameLocks noGrp="1"/>
          </p:cNvGraphicFramePr>
          <p:nvPr>
            <p:extLst/>
          </p:nvPr>
        </p:nvGraphicFramePr>
        <p:xfrm>
          <a:off x="3133725" y="769281"/>
          <a:ext cx="6682470" cy="3108960"/>
        </p:xfrm>
        <a:graphic>
          <a:graphicData uri="http://schemas.openxmlformats.org/drawingml/2006/table">
            <a:tbl>
              <a:tblPr firstRow="1" firstCol="1" bandRow="1"/>
              <a:tblGrid>
                <a:gridCol w="1753506">
                  <a:extLst>
                    <a:ext uri="{9D8B030D-6E8A-4147-A177-3AD203B41FA5}">
                      <a16:colId xmlns:a16="http://schemas.microsoft.com/office/drawing/2014/main" val="261333892"/>
                    </a:ext>
                  </a:extLst>
                </a:gridCol>
                <a:gridCol w="1064922">
                  <a:extLst>
                    <a:ext uri="{9D8B030D-6E8A-4147-A177-3AD203B41FA5}">
                      <a16:colId xmlns:a16="http://schemas.microsoft.com/office/drawing/2014/main" val="2870912652"/>
                    </a:ext>
                  </a:extLst>
                </a:gridCol>
                <a:gridCol w="1399560">
                  <a:extLst>
                    <a:ext uri="{9D8B030D-6E8A-4147-A177-3AD203B41FA5}">
                      <a16:colId xmlns:a16="http://schemas.microsoft.com/office/drawing/2014/main" val="1941265282"/>
                    </a:ext>
                  </a:extLst>
                </a:gridCol>
                <a:gridCol w="2464482">
                  <a:extLst>
                    <a:ext uri="{9D8B030D-6E8A-4147-A177-3AD203B41FA5}">
                      <a16:colId xmlns:a16="http://schemas.microsoft.com/office/drawing/2014/main" val="903074469"/>
                    </a:ext>
                  </a:extLst>
                </a:gridCol>
              </a:tblGrid>
              <a:tr h="500280">
                <a:tc gridSpan="2">
                  <a:txBody>
                    <a:bodyPr/>
                    <a:lstStyle/>
                    <a:p>
                      <a:r>
                        <a:rPr lang="cs-CZ" sz="1600" b="1" kern="1200" dirty="0" smtClean="0">
                          <a:solidFill>
                            <a:schemeClr val="tx1"/>
                          </a:solidFill>
                          <a:effectLst/>
                          <a:latin typeface="+mn-lt"/>
                          <a:ea typeface="+mn-ea"/>
                          <a:cs typeface="+mn-cs"/>
                        </a:rPr>
                        <a:t>Vhled do tématu , novinky</a:t>
                      </a:r>
                      <a:r>
                        <a:rPr lang="cs-CZ" sz="1600" b="1" kern="1200" baseline="0" dirty="0" smtClean="0">
                          <a:solidFill>
                            <a:schemeClr val="tx1"/>
                          </a:solidFill>
                          <a:effectLst/>
                          <a:latin typeface="+mn-lt"/>
                          <a:ea typeface="+mn-ea"/>
                          <a:cs typeface="+mn-cs"/>
                        </a:rPr>
                        <a:t> </a:t>
                      </a:r>
                      <a:r>
                        <a:rPr lang="cs-CZ" sz="1600" b="1" kern="1200" dirty="0" smtClean="0">
                          <a:solidFill>
                            <a:schemeClr val="tx1"/>
                          </a:solidFill>
                          <a:effectLst/>
                          <a:latin typeface="+mn-lt"/>
                          <a:ea typeface="+mn-ea"/>
                          <a:cs typeface="+mn-cs"/>
                        </a:rPr>
                        <a:t>pro zemědělce Motivace,</a:t>
                      </a:r>
                      <a:r>
                        <a:rPr lang="cs-CZ" sz="1600" b="1" kern="1200" baseline="0" dirty="0" smtClean="0">
                          <a:solidFill>
                            <a:schemeClr val="tx1"/>
                          </a:solidFill>
                          <a:effectLst/>
                          <a:latin typeface="+mn-lt"/>
                          <a:ea typeface="+mn-ea"/>
                          <a:cs typeface="+mn-cs"/>
                        </a:rPr>
                        <a:t>  </a:t>
                      </a:r>
                      <a:r>
                        <a:rPr lang="cs-CZ" sz="1600" b="1" kern="1200" dirty="0" smtClean="0">
                          <a:solidFill>
                            <a:schemeClr val="tx1"/>
                          </a:solidFill>
                          <a:effectLst/>
                          <a:latin typeface="+mn-lt"/>
                          <a:ea typeface="+mn-ea"/>
                          <a:cs typeface="+mn-cs"/>
                        </a:rPr>
                        <a:t>komunikace</a:t>
                      </a:r>
                      <a:endParaRPr lang="cs-CZ" sz="1600" kern="1200" dirty="0" smtClean="0">
                        <a:solidFill>
                          <a:schemeClr val="tx1"/>
                        </a:solidFill>
                        <a:effectLst/>
                        <a:latin typeface="+mn-lt"/>
                        <a:ea typeface="+mn-ea"/>
                        <a:cs typeface="+mn-cs"/>
                      </a:endParaRPr>
                    </a:p>
                    <a:p>
                      <a:r>
                        <a:rPr lang="cs-CZ" sz="1600" b="1" kern="1200" dirty="0" smtClean="0">
                          <a:solidFill>
                            <a:schemeClr val="tx1"/>
                          </a:solidFill>
                          <a:effectLst/>
                          <a:latin typeface="+mn-lt"/>
                          <a:ea typeface="+mn-ea"/>
                          <a:cs typeface="+mn-cs"/>
                        </a:rPr>
                        <a:t>Využití ve strategii MAS 21</a:t>
                      </a:r>
                      <a:endParaRPr lang="cs-CZ" sz="1600" kern="1200" dirty="0" smtClean="0">
                        <a:solidFill>
                          <a:schemeClr val="tx1"/>
                        </a:solidFill>
                        <a:effectLst/>
                        <a:latin typeface="+mn-lt"/>
                        <a:ea typeface="+mn-ea"/>
                        <a:cs typeface="+mn-cs"/>
                      </a:endParaRPr>
                    </a:p>
                    <a:p>
                      <a:r>
                        <a:rPr lang="cs-CZ" sz="1600" b="1" kern="1200" dirty="0" smtClean="0">
                          <a:solidFill>
                            <a:schemeClr val="tx1"/>
                          </a:solidFill>
                          <a:effectLst/>
                          <a:latin typeface="+mn-lt"/>
                          <a:ea typeface="+mn-ea"/>
                          <a:cs typeface="+mn-cs"/>
                        </a:rPr>
                        <a:t>Inspiraci </a:t>
                      </a:r>
                    </a:p>
                    <a:p>
                      <a:r>
                        <a:rPr lang="cs-CZ" sz="1600" b="1" kern="1200" dirty="0" smtClean="0">
                          <a:solidFill>
                            <a:schemeClr val="tx1"/>
                          </a:solidFill>
                          <a:effectLst/>
                          <a:latin typeface="+mn-lt"/>
                          <a:ea typeface="+mn-ea"/>
                          <a:cs typeface="+mn-cs"/>
                        </a:rPr>
                        <a:t>Praktické </a:t>
                      </a:r>
                      <a:r>
                        <a:rPr lang="cs-CZ" sz="1600" b="1" kern="1200" dirty="0" err="1" smtClean="0">
                          <a:solidFill>
                            <a:schemeClr val="tx1"/>
                          </a:solidFill>
                          <a:effectLst/>
                          <a:latin typeface="+mn-lt"/>
                          <a:ea typeface="+mn-ea"/>
                          <a:cs typeface="+mn-cs"/>
                        </a:rPr>
                        <a:t>info</a:t>
                      </a:r>
                      <a:endParaRPr lang="cs-CZ" sz="1600" dirty="0"/>
                    </a:p>
                  </a:txBody>
                  <a:tcPr marL="44450" marR="44450" marT="0" marB="0" anchor="b">
                    <a:lnL>
                      <a:noFill/>
                    </a:lnL>
                    <a:lnR>
                      <a:noFill/>
                    </a:lnR>
                    <a:lnT>
                      <a:noFill/>
                    </a:lnT>
                    <a:lnB>
                      <a:noFill/>
                    </a:lnB>
                  </a:tcPr>
                </a:tc>
                <a:tc hMerge="1">
                  <a:txBody>
                    <a:bodyPr/>
                    <a:lstStyle/>
                    <a:p>
                      <a:pPr>
                        <a:lnSpc>
                          <a:spcPct val="115000"/>
                        </a:lnSpc>
                      </a:pPr>
                      <a:endParaRPr lang="cs-CZ" sz="1100" dirty="0">
                        <a:effectLst/>
                        <a:latin typeface="Calibri" panose="020F0502020204030204" pitchFamily="34" charset="0"/>
                        <a:cs typeface="Times New Roman" panose="02020603050405020304" pitchFamily="18" charset="0"/>
                      </a:endParaRPr>
                    </a:p>
                  </a:txBody>
                  <a:tcPr marL="44450" marR="44450" marT="0" marB="0" anchor="b">
                    <a:lnL>
                      <a:noFill/>
                    </a:lnL>
                    <a:lnR>
                      <a:noFill/>
                    </a:lnR>
                    <a:lnT>
                      <a:noFill/>
                    </a:lnT>
                    <a:lnB>
                      <a:noFill/>
                    </a:lnB>
                  </a:tcPr>
                </a:tc>
                <a:tc>
                  <a:txBody>
                    <a:bodyPr/>
                    <a:lstStyle/>
                    <a:p>
                      <a:endParaRPr lang="cs-CZ" dirty="0"/>
                    </a:p>
                  </a:txBody>
                  <a:tcPr marL="44450" marR="44450" marT="0" marB="0" anchor="b">
                    <a:lnL>
                      <a:noFill/>
                    </a:lnL>
                    <a:lnR>
                      <a:noFill/>
                    </a:lnR>
                    <a:lnT>
                      <a:noFill/>
                    </a:lnT>
                    <a:lnB>
                      <a:noFill/>
                    </a:lnB>
                  </a:tcPr>
                </a:tc>
                <a:tc>
                  <a:txBody>
                    <a:bodyPr/>
                    <a:lstStyle/>
                    <a:p>
                      <a:pPr marL="0" marR="0">
                        <a:lnSpc>
                          <a:spcPct val="115000"/>
                        </a:lnSpc>
                        <a:spcBef>
                          <a:spcPts val="0"/>
                        </a:spcBef>
                        <a:spcAft>
                          <a:spcPts val="1000"/>
                        </a:spcAft>
                      </a:pPr>
                      <a:r>
                        <a:rPr lang="cs-CZ" sz="1100">
                          <a:effectLst/>
                          <a:latin typeface="Calibri" panose="020F0502020204030204" pitchFamily="34" charset="0"/>
                          <a:ea typeface="Calibri" panose="020F0502020204030204" pitchFamily="34" charset="0"/>
                          <a:cs typeface="Times New Roman" panose="02020603050405020304" pitchFamily="18" charset="0"/>
                        </a:rPr>
                        <a:t> </a:t>
                      </a:r>
                    </a:p>
                  </a:txBody>
                  <a:tcPr marL="0" marR="0" marT="0" marB="0" anchor="ctr">
                    <a:lnL>
                      <a:noFill/>
                    </a:lnL>
                    <a:lnR>
                      <a:noFill/>
                    </a:lnR>
                    <a:lnT>
                      <a:noFill/>
                    </a:lnT>
                    <a:lnB>
                      <a:noFill/>
                    </a:lnB>
                  </a:tcPr>
                </a:tc>
                <a:extLst>
                  <a:ext uri="{0D108BD9-81ED-4DB2-BD59-A6C34878D82A}">
                    <a16:rowId xmlns:a16="http://schemas.microsoft.com/office/drawing/2014/main" val="3823212696"/>
                  </a:ext>
                </a:extLst>
              </a:tr>
              <a:tr h="112563">
                <a:tc gridSpan="2">
                  <a:txBody>
                    <a:bodyPr/>
                    <a:lstStyle/>
                    <a:p>
                      <a:endParaRPr lang="cs-CZ" dirty="0"/>
                    </a:p>
                  </a:txBody>
                  <a:tcPr marL="44450" marR="44450" marT="0" marB="0" anchor="b">
                    <a:lnL>
                      <a:noFill/>
                    </a:lnL>
                    <a:lnR>
                      <a:noFill/>
                    </a:lnR>
                    <a:lnT>
                      <a:noFill/>
                    </a:lnT>
                    <a:lnB>
                      <a:noFill/>
                    </a:lnB>
                  </a:tcPr>
                </a:tc>
                <a:tc hMerge="1">
                  <a:txBody>
                    <a:bodyPr/>
                    <a:lstStyle/>
                    <a:p>
                      <a:pPr>
                        <a:lnSpc>
                          <a:spcPct val="115000"/>
                        </a:lnSpc>
                      </a:pPr>
                      <a:endParaRPr lang="cs-CZ" sz="1100">
                        <a:effectLst/>
                        <a:latin typeface="Calibri" panose="020F0502020204030204" pitchFamily="34" charset="0"/>
                        <a:cs typeface="Times New Roman" panose="02020603050405020304" pitchFamily="18" charset="0"/>
                      </a:endParaRPr>
                    </a:p>
                  </a:txBody>
                  <a:tcPr marL="44450" marR="44450" marT="0" marB="0" anchor="b">
                    <a:lnL>
                      <a:noFill/>
                    </a:lnL>
                    <a:lnR>
                      <a:noFill/>
                    </a:lnR>
                    <a:lnT>
                      <a:noFill/>
                    </a:lnT>
                    <a:lnB>
                      <a:noFill/>
                    </a:lnB>
                  </a:tcPr>
                </a:tc>
                <a:tc>
                  <a:txBody>
                    <a:bodyPr/>
                    <a:lstStyle/>
                    <a:p>
                      <a:endParaRPr lang="cs-CZ" dirty="0"/>
                    </a:p>
                  </a:txBody>
                  <a:tcPr marL="44450" marR="44450" marT="0" marB="0" anchor="b">
                    <a:lnL>
                      <a:noFill/>
                    </a:lnL>
                    <a:lnR>
                      <a:noFill/>
                    </a:lnR>
                    <a:lnT>
                      <a:noFill/>
                    </a:lnT>
                    <a:lnB>
                      <a:noFill/>
                    </a:lnB>
                  </a:tcPr>
                </a:tc>
                <a:tc>
                  <a:txBody>
                    <a:bodyPr/>
                    <a:lstStyle/>
                    <a:p>
                      <a:pPr marL="0" marR="0">
                        <a:lnSpc>
                          <a:spcPct val="115000"/>
                        </a:lnSpc>
                        <a:spcBef>
                          <a:spcPts val="0"/>
                        </a:spcBef>
                        <a:spcAft>
                          <a:spcPts val="1000"/>
                        </a:spcAft>
                      </a:pPr>
                      <a:r>
                        <a:rPr lang="cs-CZ" sz="1100" dirty="0" smtClean="0">
                          <a:effectLst/>
                          <a:latin typeface="Calibri" panose="020F0502020204030204" pitchFamily="34" charset="0"/>
                          <a:ea typeface="Calibri" panose="020F0502020204030204" pitchFamily="34" charset="0"/>
                          <a:cs typeface="Times New Roman" panose="02020603050405020304" pitchFamily="18" charset="0"/>
                        </a:rPr>
                        <a:t> </a:t>
                      </a:r>
                      <a:endParaRPr lang="cs-C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a:noFill/>
                    </a:lnL>
                    <a:lnR>
                      <a:noFill/>
                    </a:lnR>
                    <a:lnT>
                      <a:noFill/>
                    </a:lnT>
                    <a:lnB>
                      <a:noFill/>
                    </a:lnB>
                  </a:tcPr>
                </a:tc>
                <a:extLst>
                  <a:ext uri="{0D108BD9-81ED-4DB2-BD59-A6C34878D82A}">
                    <a16:rowId xmlns:a16="http://schemas.microsoft.com/office/drawing/2014/main" val="2035430391"/>
                  </a:ext>
                </a:extLst>
              </a:tr>
              <a:tr h="112563">
                <a:tc gridSpan="3">
                  <a:txBody>
                    <a:bodyPr/>
                    <a:lstStyle/>
                    <a:p>
                      <a:endParaRPr lang="cs-CZ"/>
                    </a:p>
                  </a:txBody>
                  <a:tcPr marL="44450" marR="44450" marT="0" marB="0" anchor="b">
                    <a:lnL>
                      <a:noFill/>
                    </a:lnL>
                    <a:lnR>
                      <a:noFill/>
                    </a:lnR>
                    <a:lnT>
                      <a:noFill/>
                    </a:lnT>
                    <a:lnB>
                      <a:noFill/>
                    </a:lnB>
                  </a:tcPr>
                </a:tc>
                <a:tc hMerge="1">
                  <a:txBody>
                    <a:bodyPr/>
                    <a:lstStyle/>
                    <a:p>
                      <a:endParaRPr lang="cs-CZ"/>
                    </a:p>
                  </a:txBody>
                  <a:tcPr/>
                </a:tc>
                <a:tc hMerge="1">
                  <a:txBody>
                    <a:bodyPr/>
                    <a:lstStyle/>
                    <a:p>
                      <a:endParaRPr lang="cs-CZ"/>
                    </a:p>
                  </a:txBody>
                  <a:tcPr/>
                </a:tc>
                <a:tc>
                  <a:txBody>
                    <a:bodyPr/>
                    <a:lstStyle/>
                    <a:p>
                      <a:pPr marL="0" marR="0">
                        <a:lnSpc>
                          <a:spcPct val="115000"/>
                        </a:lnSpc>
                        <a:spcBef>
                          <a:spcPts val="0"/>
                        </a:spcBef>
                        <a:spcAft>
                          <a:spcPts val="1000"/>
                        </a:spcAft>
                      </a:pPr>
                      <a:r>
                        <a:rPr lang="cs-CZ" sz="1100">
                          <a:effectLst/>
                          <a:latin typeface="Calibri" panose="020F0502020204030204" pitchFamily="34" charset="0"/>
                          <a:ea typeface="Calibri" panose="020F0502020204030204" pitchFamily="34" charset="0"/>
                          <a:cs typeface="Times New Roman" panose="02020603050405020304" pitchFamily="18" charset="0"/>
                        </a:rPr>
                        <a:t> </a:t>
                      </a:r>
                    </a:p>
                  </a:txBody>
                  <a:tcPr marL="0" marR="0" marT="0" marB="0" anchor="ctr">
                    <a:lnL>
                      <a:noFill/>
                    </a:lnL>
                    <a:lnR>
                      <a:noFill/>
                    </a:lnR>
                    <a:lnT>
                      <a:noFill/>
                    </a:lnT>
                    <a:lnB>
                      <a:noFill/>
                    </a:lnB>
                  </a:tcPr>
                </a:tc>
                <a:extLst>
                  <a:ext uri="{0D108BD9-81ED-4DB2-BD59-A6C34878D82A}">
                    <a16:rowId xmlns:a16="http://schemas.microsoft.com/office/drawing/2014/main" val="2041805355"/>
                  </a:ext>
                </a:extLst>
              </a:tr>
              <a:tr h="112563">
                <a:tc>
                  <a:txBody>
                    <a:bodyPr/>
                    <a:lstStyle/>
                    <a:p>
                      <a:endParaRPr lang="cs-CZ"/>
                    </a:p>
                  </a:txBody>
                  <a:tcPr marL="44450" marR="44450" marT="0" marB="0" anchor="b">
                    <a:lnL>
                      <a:noFill/>
                    </a:lnL>
                    <a:lnR>
                      <a:noFill/>
                    </a:lnR>
                    <a:lnT>
                      <a:noFill/>
                    </a:lnT>
                    <a:lnB>
                      <a:noFill/>
                    </a:lnB>
                  </a:tcPr>
                </a:tc>
                <a:tc gridSpan="2">
                  <a:txBody>
                    <a:bodyPr/>
                    <a:lstStyle/>
                    <a:p>
                      <a:pPr>
                        <a:lnSpc>
                          <a:spcPct val="115000"/>
                        </a:lnSpc>
                      </a:pPr>
                      <a:endParaRPr lang="cs-CZ" sz="1100" dirty="0">
                        <a:effectLst/>
                        <a:latin typeface="Calibri" panose="020F0502020204030204" pitchFamily="34" charset="0"/>
                        <a:cs typeface="Times New Roman" panose="02020603050405020304" pitchFamily="18" charset="0"/>
                      </a:endParaRPr>
                    </a:p>
                  </a:txBody>
                  <a:tcPr marL="44450" marR="44450" marT="0" marB="0" anchor="b">
                    <a:lnL>
                      <a:noFill/>
                    </a:lnL>
                    <a:lnR>
                      <a:noFill/>
                    </a:lnR>
                    <a:lnT>
                      <a:noFill/>
                    </a:lnT>
                    <a:lnB>
                      <a:noFill/>
                    </a:lnB>
                  </a:tcPr>
                </a:tc>
                <a:tc hMerge="1">
                  <a:txBody>
                    <a:bodyPr/>
                    <a:lstStyle/>
                    <a:p>
                      <a:endParaRPr lang="cs-CZ"/>
                    </a:p>
                  </a:txBody>
                  <a:tcPr/>
                </a:tc>
                <a:tc>
                  <a:txBody>
                    <a:bodyPr/>
                    <a:lstStyle/>
                    <a:p>
                      <a:pPr marL="0" marR="0">
                        <a:lnSpc>
                          <a:spcPct val="115000"/>
                        </a:lnSpc>
                        <a:spcBef>
                          <a:spcPts val="0"/>
                        </a:spcBef>
                        <a:spcAft>
                          <a:spcPts val="1000"/>
                        </a:spcAft>
                      </a:pPr>
                      <a:r>
                        <a:rPr lang="cs-CZ" sz="1100">
                          <a:effectLst/>
                          <a:latin typeface="Calibri" panose="020F0502020204030204" pitchFamily="34" charset="0"/>
                          <a:ea typeface="Calibri" panose="020F0502020204030204" pitchFamily="34" charset="0"/>
                          <a:cs typeface="Times New Roman" panose="02020603050405020304" pitchFamily="18" charset="0"/>
                        </a:rPr>
                        <a:t> </a:t>
                      </a:r>
                    </a:p>
                  </a:txBody>
                  <a:tcPr marL="0" marR="0" marT="0" marB="0" anchor="ctr">
                    <a:lnL>
                      <a:noFill/>
                    </a:lnL>
                    <a:lnR>
                      <a:noFill/>
                    </a:lnR>
                    <a:lnT>
                      <a:noFill/>
                    </a:lnT>
                    <a:lnB>
                      <a:noFill/>
                    </a:lnB>
                  </a:tcPr>
                </a:tc>
                <a:extLst>
                  <a:ext uri="{0D108BD9-81ED-4DB2-BD59-A6C34878D82A}">
                    <a16:rowId xmlns:a16="http://schemas.microsoft.com/office/drawing/2014/main" val="4150756282"/>
                  </a:ext>
                </a:extLst>
              </a:tr>
              <a:tr h="112563">
                <a:tc gridSpan="4">
                  <a:txBody>
                    <a:bodyPr/>
                    <a:lstStyle/>
                    <a:p>
                      <a:endParaRPr lang="cs-CZ" dirty="0"/>
                    </a:p>
                  </a:txBody>
                  <a:tcPr marL="44450" marR="44450" marT="0" marB="0" anchor="b">
                    <a:lnL>
                      <a:noFill/>
                    </a:lnL>
                    <a:lnR>
                      <a:noFill/>
                    </a:lnR>
                    <a:lnT>
                      <a:noFill/>
                    </a:lnT>
                    <a:lnB>
                      <a:noFill/>
                    </a:lnB>
                  </a:tcPr>
                </a:tc>
                <a:tc hMerge="1">
                  <a:txBody>
                    <a:bodyPr/>
                    <a:lstStyle/>
                    <a:p>
                      <a:endParaRPr lang="cs-CZ"/>
                    </a:p>
                  </a:txBody>
                  <a:tcPr/>
                </a:tc>
                <a:tc hMerge="1">
                  <a:txBody>
                    <a:bodyPr/>
                    <a:lstStyle/>
                    <a:p>
                      <a:endParaRPr lang="cs-CZ"/>
                    </a:p>
                  </a:txBody>
                  <a:tcPr/>
                </a:tc>
                <a:tc hMerge="1">
                  <a:txBody>
                    <a:bodyPr/>
                    <a:lstStyle/>
                    <a:p>
                      <a:endParaRPr lang="cs-CZ"/>
                    </a:p>
                  </a:txBody>
                  <a:tcPr/>
                </a:tc>
                <a:extLst>
                  <a:ext uri="{0D108BD9-81ED-4DB2-BD59-A6C34878D82A}">
                    <a16:rowId xmlns:a16="http://schemas.microsoft.com/office/drawing/2014/main" val="1816642583"/>
                  </a:ext>
                </a:extLst>
              </a:tr>
              <a:tr h="112563">
                <a:tc>
                  <a:txBody>
                    <a:bodyPr/>
                    <a:lstStyle/>
                    <a:p>
                      <a:endParaRPr lang="cs-CZ"/>
                    </a:p>
                  </a:txBody>
                  <a:tcPr marL="44450" marR="44450" marT="0" marB="0" anchor="b">
                    <a:lnL>
                      <a:noFill/>
                    </a:lnL>
                    <a:lnR>
                      <a:noFill/>
                    </a:lnR>
                    <a:lnT>
                      <a:noFill/>
                    </a:lnT>
                    <a:lnB>
                      <a:noFill/>
                    </a:lnB>
                  </a:tcPr>
                </a:tc>
                <a:tc gridSpan="2">
                  <a:txBody>
                    <a:bodyPr/>
                    <a:lstStyle/>
                    <a:p>
                      <a:pPr>
                        <a:lnSpc>
                          <a:spcPct val="115000"/>
                        </a:lnSpc>
                      </a:pPr>
                      <a:endParaRPr lang="cs-CZ" sz="1100">
                        <a:effectLst/>
                        <a:latin typeface="Calibri" panose="020F0502020204030204" pitchFamily="34" charset="0"/>
                        <a:cs typeface="Times New Roman" panose="02020603050405020304" pitchFamily="18" charset="0"/>
                      </a:endParaRPr>
                    </a:p>
                  </a:txBody>
                  <a:tcPr marL="44450" marR="44450" marT="0" marB="0" anchor="b">
                    <a:lnL>
                      <a:noFill/>
                    </a:lnL>
                    <a:lnR>
                      <a:noFill/>
                    </a:lnR>
                    <a:lnT>
                      <a:noFill/>
                    </a:lnT>
                    <a:lnB>
                      <a:noFill/>
                    </a:lnB>
                  </a:tcPr>
                </a:tc>
                <a:tc hMerge="1">
                  <a:txBody>
                    <a:bodyPr/>
                    <a:lstStyle/>
                    <a:p>
                      <a:endParaRPr lang="cs-CZ"/>
                    </a:p>
                  </a:txBody>
                  <a:tcPr/>
                </a:tc>
                <a:tc>
                  <a:txBody>
                    <a:bodyPr/>
                    <a:lstStyle/>
                    <a:p>
                      <a:pPr marL="0" marR="0">
                        <a:lnSpc>
                          <a:spcPct val="115000"/>
                        </a:lnSpc>
                        <a:spcBef>
                          <a:spcPts val="0"/>
                        </a:spcBef>
                        <a:spcAft>
                          <a:spcPts val="1000"/>
                        </a:spcAft>
                      </a:pPr>
                      <a:r>
                        <a:rPr lang="cs-CZ" sz="1100">
                          <a:effectLst/>
                          <a:latin typeface="Calibri" panose="020F0502020204030204" pitchFamily="34" charset="0"/>
                          <a:ea typeface="Calibri" panose="020F0502020204030204" pitchFamily="34" charset="0"/>
                          <a:cs typeface="Times New Roman" panose="02020603050405020304" pitchFamily="18" charset="0"/>
                        </a:rPr>
                        <a:t> </a:t>
                      </a:r>
                    </a:p>
                  </a:txBody>
                  <a:tcPr marL="0" marR="0" marT="0" marB="0" anchor="ctr">
                    <a:lnL>
                      <a:noFill/>
                    </a:lnL>
                    <a:lnR>
                      <a:noFill/>
                    </a:lnR>
                    <a:lnT>
                      <a:noFill/>
                    </a:lnT>
                    <a:lnB>
                      <a:noFill/>
                    </a:lnB>
                  </a:tcPr>
                </a:tc>
                <a:extLst>
                  <a:ext uri="{0D108BD9-81ED-4DB2-BD59-A6C34878D82A}">
                    <a16:rowId xmlns:a16="http://schemas.microsoft.com/office/drawing/2014/main" val="2907232449"/>
                  </a:ext>
                </a:extLst>
              </a:tr>
              <a:tr h="112563">
                <a:tc>
                  <a:txBody>
                    <a:bodyPr/>
                    <a:lstStyle/>
                    <a:p>
                      <a:endParaRPr lang="cs-CZ" dirty="0"/>
                    </a:p>
                  </a:txBody>
                  <a:tcPr marL="44450" marR="44450" marT="0" marB="0" anchor="b">
                    <a:lnL>
                      <a:noFill/>
                    </a:lnL>
                    <a:lnR>
                      <a:noFill/>
                    </a:lnR>
                    <a:lnT>
                      <a:noFill/>
                    </a:lnT>
                    <a:lnB>
                      <a:noFill/>
                    </a:lnB>
                  </a:tcPr>
                </a:tc>
                <a:tc gridSpan="2">
                  <a:txBody>
                    <a:bodyPr/>
                    <a:lstStyle/>
                    <a:p>
                      <a:pPr>
                        <a:lnSpc>
                          <a:spcPct val="115000"/>
                        </a:lnSpc>
                      </a:pPr>
                      <a:endParaRPr lang="cs-CZ" sz="1100">
                        <a:effectLst/>
                        <a:latin typeface="Calibri" panose="020F0502020204030204" pitchFamily="34" charset="0"/>
                        <a:cs typeface="Times New Roman" panose="02020603050405020304" pitchFamily="18" charset="0"/>
                      </a:endParaRPr>
                    </a:p>
                  </a:txBody>
                  <a:tcPr marL="44450" marR="44450" marT="0" marB="0" anchor="b">
                    <a:lnL>
                      <a:noFill/>
                    </a:lnL>
                    <a:lnR>
                      <a:noFill/>
                    </a:lnR>
                    <a:lnT>
                      <a:noFill/>
                    </a:lnT>
                    <a:lnB>
                      <a:noFill/>
                    </a:lnB>
                  </a:tcPr>
                </a:tc>
                <a:tc hMerge="1">
                  <a:txBody>
                    <a:bodyPr/>
                    <a:lstStyle/>
                    <a:p>
                      <a:endParaRPr lang="cs-CZ"/>
                    </a:p>
                  </a:txBody>
                  <a:tcPr/>
                </a:tc>
                <a:tc>
                  <a:txBody>
                    <a:bodyPr/>
                    <a:lstStyle/>
                    <a:p>
                      <a:pPr marL="0" marR="0">
                        <a:lnSpc>
                          <a:spcPct val="115000"/>
                        </a:lnSpc>
                        <a:spcBef>
                          <a:spcPts val="0"/>
                        </a:spcBef>
                        <a:spcAft>
                          <a:spcPts val="1000"/>
                        </a:spcAft>
                      </a:pPr>
                      <a:r>
                        <a:rPr lang="cs-CZ"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0" marR="0" marT="0" marB="0" anchor="ctr">
                    <a:lnL>
                      <a:noFill/>
                    </a:lnL>
                    <a:lnR>
                      <a:noFill/>
                    </a:lnR>
                    <a:lnT>
                      <a:noFill/>
                    </a:lnT>
                    <a:lnB>
                      <a:noFill/>
                    </a:lnB>
                  </a:tcPr>
                </a:tc>
                <a:extLst>
                  <a:ext uri="{0D108BD9-81ED-4DB2-BD59-A6C34878D82A}">
                    <a16:rowId xmlns:a16="http://schemas.microsoft.com/office/drawing/2014/main" val="3487069560"/>
                  </a:ext>
                </a:extLst>
              </a:tr>
            </a:tbl>
          </a:graphicData>
        </a:graphic>
      </p:graphicFrame>
      <p:sp>
        <p:nvSpPr>
          <p:cNvPr id="4" name="Obdélník 3"/>
          <p:cNvSpPr/>
          <p:nvPr/>
        </p:nvSpPr>
        <p:spPr>
          <a:xfrm>
            <a:off x="791353" y="501134"/>
            <a:ext cx="2903359" cy="369332"/>
          </a:xfrm>
          <a:prstGeom prst="rect">
            <a:avLst/>
          </a:prstGeom>
        </p:spPr>
        <p:txBody>
          <a:bodyPr wrap="none">
            <a:spAutoFit/>
          </a:bodyPr>
          <a:lstStyle/>
          <a:p>
            <a:r>
              <a:rPr lang="cs-CZ" b="1" dirty="0">
                <a:solidFill>
                  <a:srgbClr val="000000"/>
                </a:solidFill>
                <a:highlight>
                  <a:srgbClr val="FFFF00"/>
                </a:highlight>
                <a:latin typeface="Arial" panose="020B0604020202020204" pitchFamily="34" charset="0"/>
                <a:ea typeface="Times New Roman" panose="02020603050405020304" pitchFamily="18" charset="0"/>
                <a:cs typeface="Times New Roman" panose="02020603050405020304" pitchFamily="18" charset="0"/>
              </a:rPr>
              <a:t>Od semináře očekávám: </a:t>
            </a:r>
            <a:endParaRPr lang="cs-CZ" dirty="0"/>
          </a:p>
        </p:txBody>
      </p:sp>
      <p:sp>
        <p:nvSpPr>
          <p:cNvPr id="6" name="Obdélník 5"/>
          <p:cNvSpPr/>
          <p:nvPr/>
        </p:nvSpPr>
        <p:spPr>
          <a:xfrm>
            <a:off x="791352" y="3040764"/>
            <a:ext cx="6096000" cy="1865126"/>
          </a:xfrm>
          <a:prstGeom prst="rect">
            <a:avLst/>
          </a:prstGeom>
        </p:spPr>
        <p:txBody>
          <a:bodyPr>
            <a:spAutoFit/>
          </a:bodyPr>
          <a:lstStyle/>
          <a:p>
            <a:pPr>
              <a:lnSpc>
                <a:spcPct val="115000"/>
              </a:lnSpc>
            </a:pPr>
            <a:r>
              <a:rPr lang="cs-CZ"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endParaRPr lang="cs-CZ" sz="24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pPr>
            <a:r>
              <a:rPr lang="cs-CZ" sz="14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P</a:t>
            </a:r>
            <a:r>
              <a:rPr lang="cs-CZ" sz="1400" dirty="0" smtClean="0">
                <a:solidFill>
                  <a:srgbClr val="000000"/>
                </a:solidFill>
                <a:latin typeface="Arial" panose="020B0604020202020204" pitchFamily="34" charset="0"/>
                <a:ea typeface="Times New Roman" panose="02020603050405020304" pitchFamily="18" charset="0"/>
                <a:cs typeface="Times New Roman" panose="02020603050405020304" pitchFamily="18" charset="0"/>
              </a:rPr>
              <a:t>ozitivní </a:t>
            </a:r>
            <a:r>
              <a:rPr lang="cs-CZ" sz="14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naladění </a:t>
            </a:r>
            <a:r>
              <a:rPr lang="cs-CZ" sz="1400" dirty="0" smtClean="0">
                <a:solidFill>
                  <a:srgbClr val="000000"/>
                </a:solidFill>
                <a:latin typeface="Arial" panose="020B0604020202020204" pitchFamily="34" charset="0"/>
                <a:ea typeface="Times New Roman" panose="02020603050405020304" pitchFamily="18" charset="0"/>
                <a:cs typeface="Times New Roman" panose="02020603050405020304" pitchFamily="18" charset="0"/>
              </a:rPr>
              <a:t>,otevřenost novinkám, </a:t>
            </a:r>
          </a:p>
          <a:p>
            <a:pPr>
              <a:lnSpc>
                <a:spcPct val="115000"/>
              </a:lnSpc>
            </a:pPr>
            <a:r>
              <a:rPr lang="cs-CZ" sz="1400" dirty="0" smtClean="0">
                <a:solidFill>
                  <a:srgbClr val="000000"/>
                </a:solidFill>
                <a:latin typeface="Arial" panose="020B0604020202020204" pitchFamily="34" charset="0"/>
                <a:ea typeface="Times New Roman" panose="02020603050405020304" pitchFamily="18" charset="0"/>
                <a:cs typeface="Times New Roman" panose="02020603050405020304" pitchFamily="18" charset="0"/>
              </a:rPr>
              <a:t>důležitá je udržitelnost, rozměr, cirkulární ekonomika</a:t>
            </a:r>
          </a:p>
          <a:p>
            <a:pPr>
              <a:lnSpc>
                <a:spcPct val="115000"/>
              </a:lnSpc>
            </a:pPr>
            <a:endParaRPr lang="cs-CZ" sz="1400" dirty="0" smtClean="0">
              <a:solidFill>
                <a:srgbClr val="000000"/>
              </a:solidFill>
              <a:latin typeface="Arial" panose="020B0604020202020204" pitchFamily="34" charset="0"/>
              <a:ea typeface="Times New Roman" panose="02020603050405020304" pitchFamily="18" charset="0"/>
              <a:cs typeface="Times New Roman" panose="02020603050405020304" pitchFamily="18" charset="0"/>
            </a:endParaRPr>
          </a:p>
          <a:p>
            <a:pPr>
              <a:lnSpc>
                <a:spcPct val="115000"/>
              </a:lnSpc>
            </a:pPr>
            <a:endParaRPr lang="cs-CZ" sz="1400" dirty="0">
              <a:solidFill>
                <a:srgbClr val="000000"/>
              </a:solidFill>
              <a:latin typeface="Arial" panose="020B0604020202020204" pitchFamily="34" charset="0"/>
              <a:ea typeface="Calibri" panose="020F0502020204030204" pitchFamily="34" charset="0"/>
              <a:cs typeface="Times New Roman" panose="02020603050405020304" pitchFamily="18" charset="0"/>
            </a:endParaRPr>
          </a:p>
          <a:p>
            <a:pPr>
              <a:lnSpc>
                <a:spcPct val="115000"/>
              </a:lnSpc>
            </a:pPr>
            <a:endParaRPr lang="cs-CZ" sz="1400" dirty="0">
              <a:latin typeface="Calibri" panose="020F0502020204030204" pitchFamily="34" charset="0"/>
              <a:ea typeface="Calibri" panose="020F0502020204030204" pitchFamily="34" charset="0"/>
              <a:cs typeface="Times New Roman" panose="02020603050405020304" pitchFamily="18" charset="0"/>
            </a:endParaRPr>
          </a:p>
          <a:p>
            <a:endParaRPr lang="cs-CZ" sz="1400" dirty="0" smtClean="0">
              <a:solidFill>
                <a:srgbClr val="000000"/>
              </a:solidFill>
              <a:latin typeface="Arial" panose="020B0604020202020204" pitchFamily="34" charset="0"/>
              <a:ea typeface="Times New Roman" panose="02020603050405020304" pitchFamily="18" charset="0"/>
            </a:endParaRPr>
          </a:p>
        </p:txBody>
      </p:sp>
      <p:sp>
        <p:nvSpPr>
          <p:cNvPr id="7" name="Obdélník 6"/>
          <p:cNvSpPr/>
          <p:nvPr/>
        </p:nvSpPr>
        <p:spPr>
          <a:xfrm>
            <a:off x="600852" y="2323761"/>
            <a:ext cx="7876787" cy="410882"/>
          </a:xfrm>
          <a:prstGeom prst="rect">
            <a:avLst/>
          </a:prstGeom>
        </p:spPr>
        <p:txBody>
          <a:bodyPr wrap="square">
            <a:spAutoFit/>
          </a:bodyPr>
          <a:lstStyle/>
          <a:p>
            <a:pPr>
              <a:lnSpc>
                <a:spcPct val="115000"/>
              </a:lnSpc>
            </a:pPr>
            <a:r>
              <a:rPr lang="cs-CZ" b="1" u="sng"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Myslíte si, že </a:t>
            </a:r>
            <a:r>
              <a:rPr lang="cs-CZ" b="1" u="sng"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bioekonomika</a:t>
            </a:r>
            <a:r>
              <a:rPr lang="cs-CZ" b="1" u="sng"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je cestou pro region (a v jakém ohledu)?</a:t>
            </a:r>
            <a:endParaRPr lang="cs-CZ" sz="2400" b="1" dirty="0">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9" name="Tabulka 8"/>
          <p:cNvGraphicFramePr>
            <a:graphicFrameLocks noGrp="1"/>
          </p:cNvGraphicFramePr>
          <p:nvPr>
            <p:extLst/>
          </p:nvPr>
        </p:nvGraphicFramePr>
        <p:xfrm>
          <a:off x="2851746" y="4018994"/>
          <a:ext cx="5760720" cy="1028867"/>
        </p:xfrm>
        <a:graphic>
          <a:graphicData uri="http://schemas.openxmlformats.org/drawingml/2006/table">
            <a:tbl>
              <a:tblPr firstRow="1" firstCol="1" bandRow="1">
                <a:tableStyleId>{5C22544A-7EE6-4342-B048-85BDC9FD1C3A}</a:tableStyleId>
              </a:tblPr>
              <a:tblGrid>
                <a:gridCol w="5760720">
                  <a:extLst>
                    <a:ext uri="{9D8B030D-6E8A-4147-A177-3AD203B41FA5}">
                      <a16:colId xmlns:a16="http://schemas.microsoft.com/office/drawing/2014/main" val="263237915"/>
                    </a:ext>
                  </a:extLst>
                </a:gridCol>
              </a:tblGrid>
              <a:tr h="200025">
                <a:tc>
                  <a:txBody>
                    <a:bodyPr/>
                    <a:lstStyle/>
                    <a:p>
                      <a:pPr>
                        <a:lnSpc>
                          <a:spcPct val="115000"/>
                        </a:lnSpc>
                      </a:pPr>
                      <a:endParaRPr lang="cs-CZ" sz="1100">
                        <a:effectLst/>
                        <a:latin typeface="Calibri" panose="020F0502020204030204" pitchFamily="34" charset="0"/>
                        <a:cs typeface="Times New Roman" panose="02020603050405020304" pitchFamily="18" charset="0"/>
                      </a:endParaRPr>
                    </a:p>
                  </a:txBody>
                  <a:tcPr marL="44450" marR="44450" marT="0" marB="0" anchor="b"/>
                </a:tc>
                <a:extLst>
                  <a:ext uri="{0D108BD9-81ED-4DB2-BD59-A6C34878D82A}">
                    <a16:rowId xmlns:a16="http://schemas.microsoft.com/office/drawing/2014/main" val="1532910946"/>
                  </a:ext>
                </a:extLst>
              </a:tr>
              <a:tr h="828842">
                <a:tc>
                  <a:txBody>
                    <a:bodyPr/>
                    <a:lstStyle/>
                    <a:p>
                      <a:pPr marL="0" marR="0">
                        <a:lnSpc>
                          <a:spcPct val="115000"/>
                        </a:lnSpc>
                        <a:spcBef>
                          <a:spcPts val="0"/>
                        </a:spcBef>
                        <a:spcAft>
                          <a:spcPts val="0"/>
                        </a:spcAft>
                      </a:pPr>
                      <a:r>
                        <a:rPr lang="cs-CZ" sz="1000" dirty="0">
                          <a:effectLst/>
                        </a:rPr>
                        <a:t>V případě, že není </a:t>
                      </a:r>
                      <a:r>
                        <a:rPr lang="cs-CZ" sz="1000" dirty="0" err="1">
                          <a:effectLst/>
                        </a:rPr>
                        <a:t>bioekonomika</a:t>
                      </a:r>
                      <a:r>
                        <a:rPr lang="cs-CZ" sz="1000" dirty="0">
                          <a:effectLst/>
                        </a:rPr>
                        <a:t> chápána pouze jako součást "zeleného politického boje",  považuji většinu uvedených (i neuvedených podobných aktivit) za velmi důležitý prostředek pro diverzifikaci činnosti MAS.  </a:t>
                      </a:r>
                      <a:endParaRPr lang="cs-C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tc>
                <a:extLst>
                  <a:ext uri="{0D108BD9-81ED-4DB2-BD59-A6C34878D82A}">
                    <a16:rowId xmlns:a16="http://schemas.microsoft.com/office/drawing/2014/main" val="2978001812"/>
                  </a:ext>
                </a:extLst>
              </a:tr>
            </a:tbl>
          </a:graphicData>
        </a:graphic>
      </p:graphicFrame>
    </p:spTree>
    <p:extLst>
      <p:ext uri="{BB962C8B-B14F-4D97-AF65-F5344CB8AC3E}">
        <p14:creationId xmlns:p14="http://schemas.microsoft.com/office/powerpoint/2010/main" val="412018473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ulka 1"/>
          <p:cNvGraphicFramePr>
            <a:graphicFrameLocks noGrp="1"/>
          </p:cNvGraphicFramePr>
          <p:nvPr>
            <p:extLst/>
          </p:nvPr>
        </p:nvGraphicFramePr>
        <p:xfrm>
          <a:off x="923730" y="1517084"/>
          <a:ext cx="5794621" cy="400050"/>
        </p:xfrm>
        <a:graphic>
          <a:graphicData uri="http://schemas.openxmlformats.org/drawingml/2006/table">
            <a:tbl>
              <a:tblPr firstRow="1" firstCol="1" bandRow="1">
                <a:tableStyleId>{5C22544A-7EE6-4342-B048-85BDC9FD1C3A}</a:tableStyleId>
              </a:tblPr>
              <a:tblGrid>
                <a:gridCol w="5794621">
                  <a:extLst>
                    <a:ext uri="{9D8B030D-6E8A-4147-A177-3AD203B41FA5}">
                      <a16:colId xmlns:a16="http://schemas.microsoft.com/office/drawing/2014/main" val="1188386296"/>
                    </a:ext>
                  </a:extLst>
                </a:gridCol>
              </a:tblGrid>
              <a:tr h="200025">
                <a:tc>
                  <a:txBody>
                    <a:bodyPr/>
                    <a:lstStyle/>
                    <a:p>
                      <a:pPr marL="0" marR="0">
                        <a:lnSpc>
                          <a:spcPct val="115000"/>
                        </a:lnSpc>
                        <a:spcBef>
                          <a:spcPts val="0"/>
                        </a:spcBef>
                        <a:spcAft>
                          <a:spcPts val="0"/>
                        </a:spcAft>
                      </a:pPr>
                      <a:r>
                        <a:rPr lang="cs-CZ" sz="1000" dirty="0">
                          <a:effectLst/>
                        </a:rPr>
                        <a:t>může pomoci v diverzifikace zemědělských činností</a:t>
                      </a:r>
                      <a:endParaRPr lang="cs-C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tc>
                <a:extLst>
                  <a:ext uri="{0D108BD9-81ED-4DB2-BD59-A6C34878D82A}">
                    <a16:rowId xmlns:a16="http://schemas.microsoft.com/office/drawing/2014/main" val="2268643653"/>
                  </a:ext>
                </a:extLst>
              </a:tr>
              <a:tr h="200025">
                <a:tc>
                  <a:txBody>
                    <a:bodyPr/>
                    <a:lstStyle/>
                    <a:p>
                      <a:pPr marL="0" marR="0">
                        <a:lnSpc>
                          <a:spcPct val="115000"/>
                        </a:lnSpc>
                        <a:spcBef>
                          <a:spcPts val="0"/>
                        </a:spcBef>
                        <a:spcAft>
                          <a:spcPts val="0"/>
                        </a:spcAft>
                      </a:pPr>
                      <a:r>
                        <a:rPr lang="cs-CZ" sz="1000" dirty="0" err="1">
                          <a:effectLst/>
                        </a:rPr>
                        <a:t>bioekonomika</a:t>
                      </a:r>
                      <a:r>
                        <a:rPr lang="cs-CZ" sz="1000" dirty="0">
                          <a:effectLst/>
                        </a:rPr>
                        <a:t> by se mohla řešit centrálně prostřednictvím společného projektu MAS</a:t>
                      </a:r>
                      <a:endParaRPr lang="cs-C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tc>
                <a:extLst>
                  <a:ext uri="{0D108BD9-81ED-4DB2-BD59-A6C34878D82A}">
                    <a16:rowId xmlns:a16="http://schemas.microsoft.com/office/drawing/2014/main" val="1442424370"/>
                  </a:ext>
                </a:extLst>
              </a:tr>
            </a:tbl>
          </a:graphicData>
        </a:graphic>
      </p:graphicFrame>
      <p:sp>
        <p:nvSpPr>
          <p:cNvPr id="3" name="Obdélník 2"/>
          <p:cNvSpPr/>
          <p:nvPr/>
        </p:nvSpPr>
        <p:spPr>
          <a:xfrm>
            <a:off x="923730" y="2388837"/>
            <a:ext cx="10850454" cy="3139321"/>
          </a:xfrm>
          <a:prstGeom prst="rect">
            <a:avLst/>
          </a:prstGeom>
        </p:spPr>
        <p:txBody>
          <a:bodyPr wrap="square">
            <a:spAutoFit/>
          </a:bodyPr>
          <a:lstStyle/>
          <a:p>
            <a:r>
              <a:rPr lang="cs-CZ" b="1" dirty="0">
                <a:solidFill>
                  <a:srgbClr val="000000"/>
                </a:solidFill>
                <a:latin typeface="Arial" panose="020B0604020202020204" pitchFamily="34" charset="0"/>
                <a:ea typeface="Times New Roman" panose="02020603050405020304" pitchFamily="18" charset="0"/>
              </a:rPr>
              <a:t>Příklady  a zkušenosti</a:t>
            </a:r>
          </a:p>
          <a:p>
            <a:endParaRPr lang="cs-CZ" b="1" dirty="0" smtClean="0">
              <a:solidFill>
                <a:srgbClr val="000000"/>
              </a:solidFill>
              <a:latin typeface="Arial" panose="020B0604020202020204" pitchFamily="34" charset="0"/>
              <a:ea typeface="Times New Roman" panose="02020603050405020304" pitchFamily="18" charset="0"/>
            </a:endParaRPr>
          </a:p>
          <a:p>
            <a:r>
              <a:rPr lang="cs-CZ" b="1" dirty="0" smtClean="0">
                <a:solidFill>
                  <a:srgbClr val="000000"/>
                </a:solidFill>
                <a:latin typeface="Arial" panose="020B0604020202020204" pitchFamily="34" charset="0"/>
                <a:ea typeface="Times New Roman" panose="02020603050405020304" pitchFamily="18" charset="0"/>
              </a:rPr>
              <a:t>MAS </a:t>
            </a:r>
            <a:r>
              <a:rPr lang="cs-CZ" b="1" dirty="0">
                <a:solidFill>
                  <a:srgbClr val="000000"/>
                </a:solidFill>
                <a:latin typeface="Arial" panose="020B0604020202020204" pitchFamily="34" charset="0"/>
                <a:ea typeface="Times New Roman" panose="02020603050405020304" pitchFamily="18" charset="0"/>
              </a:rPr>
              <a:t>Krkonoše </a:t>
            </a:r>
            <a:r>
              <a:rPr lang="cs-CZ" dirty="0">
                <a:solidFill>
                  <a:srgbClr val="000000"/>
                </a:solidFill>
                <a:latin typeface="Arial" panose="020B0604020202020204" pitchFamily="34" charset="0"/>
                <a:ea typeface="Times New Roman" panose="02020603050405020304" pitchFamily="18" charset="0"/>
              </a:rPr>
              <a:t>máme farmáře, které mají </a:t>
            </a:r>
            <a:r>
              <a:rPr lang="cs-CZ" dirty="0" err="1">
                <a:solidFill>
                  <a:srgbClr val="000000"/>
                </a:solidFill>
                <a:latin typeface="Arial" panose="020B0604020202020204" pitchFamily="34" charset="0"/>
                <a:ea typeface="Times New Roman" panose="02020603050405020304" pitchFamily="18" charset="0"/>
              </a:rPr>
              <a:t>bioplynky</a:t>
            </a:r>
            <a:r>
              <a:rPr lang="cs-CZ" dirty="0">
                <a:solidFill>
                  <a:srgbClr val="000000"/>
                </a:solidFill>
                <a:latin typeface="Arial" panose="020B0604020202020204" pitchFamily="34" charset="0"/>
                <a:ea typeface="Times New Roman" panose="02020603050405020304" pitchFamily="18" charset="0"/>
              </a:rPr>
              <a:t> a </a:t>
            </a:r>
            <a:r>
              <a:rPr lang="cs-CZ" dirty="0" err="1">
                <a:solidFill>
                  <a:srgbClr val="000000"/>
                </a:solidFill>
                <a:latin typeface="Arial" panose="020B0604020202020204" pitchFamily="34" charset="0"/>
                <a:ea typeface="Times New Roman" panose="02020603050405020304" pitchFamily="18" charset="0"/>
              </a:rPr>
              <a:t>aquaponii</a:t>
            </a:r>
            <a:r>
              <a:rPr lang="cs-CZ" dirty="0">
                <a:solidFill>
                  <a:srgbClr val="000000"/>
                </a:solidFill>
                <a:latin typeface="Arial" panose="020B0604020202020204" pitchFamily="34" charset="0"/>
                <a:ea typeface="Times New Roman" panose="02020603050405020304" pitchFamily="18" charset="0"/>
              </a:rPr>
              <a:t> (farma </a:t>
            </a:r>
            <a:r>
              <a:rPr lang="cs-CZ" dirty="0" err="1">
                <a:solidFill>
                  <a:srgbClr val="000000"/>
                </a:solidFill>
                <a:latin typeface="Arial" panose="020B0604020202020204" pitchFamily="34" charset="0"/>
                <a:ea typeface="Times New Roman" panose="02020603050405020304" pitchFamily="18" charset="0"/>
              </a:rPr>
              <a:t>Basařovi</a:t>
            </a:r>
            <a:r>
              <a:rPr lang="cs-CZ" dirty="0">
                <a:solidFill>
                  <a:srgbClr val="000000"/>
                </a:solidFill>
                <a:latin typeface="Arial" panose="020B0604020202020204" pitchFamily="34" charset="0"/>
                <a:ea typeface="Times New Roman" panose="02020603050405020304" pitchFamily="18" charset="0"/>
              </a:rPr>
              <a:t>, farma Hucul</a:t>
            </a:r>
            <a:r>
              <a:rPr lang="cs-CZ" dirty="0" smtClean="0">
                <a:solidFill>
                  <a:srgbClr val="000000"/>
                </a:solidFill>
                <a:latin typeface="Arial" panose="020B0604020202020204" pitchFamily="34" charset="0"/>
                <a:ea typeface="Times New Roman" panose="02020603050405020304" pitchFamily="18" charset="0"/>
              </a:rPr>
              <a:t>).</a:t>
            </a:r>
          </a:p>
          <a:p>
            <a:r>
              <a:rPr lang="cs-CZ" b="1" dirty="0" smtClean="0">
                <a:solidFill>
                  <a:srgbClr val="000000"/>
                </a:solidFill>
                <a:latin typeface="Arial" panose="020B0604020202020204" pitchFamily="34" charset="0"/>
                <a:ea typeface="Times New Roman" panose="02020603050405020304" pitchFamily="18" charset="0"/>
              </a:rPr>
              <a:t>MAS Opavsko </a:t>
            </a:r>
            <a:r>
              <a:rPr lang="cs-CZ" dirty="0" smtClean="0">
                <a:solidFill>
                  <a:srgbClr val="000000"/>
                </a:solidFill>
                <a:latin typeface="Arial" panose="020B0604020202020204" pitchFamily="34" charset="0"/>
                <a:ea typeface="Times New Roman" panose="02020603050405020304" pitchFamily="18" charset="0"/>
              </a:rPr>
              <a:t>Výroba a využívání </a:t>
            </a:r>
            <a:r>
              <a:rPr lang="cs-CZ" dirty="0" err="1" smtClean="0">
                <a:solidFill>
                  <a:srgbClr val="000000"/>
                </a:solidFill>
                <a:latin typeface="Arial" panose="020B0604020202020204" pitchFamily="34" charset="0"/>
                <a:ea typeface="Times New Roman" panose="02020603050405020304" pitchFamily="18" charset="0"/>
              </a:rPr>
              <a:t>biouhlu</a:t>
            </a:r>
            <a:r>
              <a:rPr lang="cs-CZ" dirty="0" smtClean="0">
                <a:solidFill>
                  <a:srgbClr val="000000"/>
                </a:solidFill>
                <a:latin typeface="Arial" panose="020B0604020202020204" pitchFamily="34" charset="0"/>
                <a:ea typeface="Times New Roman" panose="02020603050405020304" pitchFamily="18" charset="0"/>
              </a:rPr>
              <a:t> k zlepšení půdy a zachycování C02, pan Káňa Zlín</a:t>
            </a:r>
          </a:p>
          <a:p>
            <a:endParaRPr lang="cs-CZ" dirty="0">
              <a:solidFill>
                <a:srgbClr val="000000"/>
              </a:solidFill>
              <a:latin typeface="Arial" panose="020B0604020202020204" pitchFamily="34" charset="0"/>
            </a:endParaRPr>
          </a:p>
          <a:p>
            <a:r>
              <a:rPr lang="cs-CZ" b="1" dirty="0" smtClean="0"/>
              <a:t>MAS </a:t>
            </a:r>
            <a:r>
              <a:rPr lang="cs-CZ" b="1" dirty="0" err="1" smtClean="0"/>
              <a:t>Cínovecko</a:t>
            </a:r>
            <a:r>
              <a:rPr lang="cs-CZ" b="1" dirty="0" smtClean="0"/>
              <a:t> </a:t>
            </a:r>
            <a:r>
              <a:rPr lang="cs-CZ" dirty="0" smtClean="0"/>
              <a:t>-recyklační chovy ryb, </a:t>
            </a:r>
            <a:r>
              <a:rPr lang="cs-CZ" dirty="0" err="1" smtClean="0"/>
              <a:t>akvaponické</a:t>
            </a:r>
            <a:r>
              <a:rPr lang="cs-CZ" dirty="0" smtClean="0"/>
              <a:t> pěstování rostlin, využití biotechnologií v zemědělství</a:t>
            </a:r>
          </a:p>
          <a:p>
            <a:r>
              <a:rPr lang="cs-CZ" dirty="0"/>
              <a:t> </a:t>
            </a:r>
            <a:endParaRPr lang="cs-CZ" dirty="0" smtClean="0"/>
          </a:p>
          <a:p>
            <a:r>
              <a:rPr lang="cs-CZ" dirty="0" smtClean="0">
                <a:solidFill>
                  <a:schemeClr val="accent2">
                    <a:lumMod val="75000"/>
                  </a:schemeClr>
                </a:solidFill>
              </a:rPr>
              <a:t>MAS </a:t>
            </a:r>
            <a:r>
              <a:rPr lang="cs-CZ" dirty="0" err="1" smtClean="0">
                <a:solidFill>
                  <a:schemeClr val="accent2">
                    <a:lumMod val="75000"/>
                  </a:schemeClr>
                </a:solidFill>
              </a:rPr>
              <a:t>Železnohorský</a:t>
            </a:r>
            <a:r>
              <a:rPr lang="cs-CZ" dirty="0" smtClean="0">
                <a:solidFill>
                  <a:schemeClr val="accent2">
                    <a:lumMod val="75000"/>
                  </a:schemeClr>
                </a:solidFill>
              </a:rPr>
              <a:t> region </a:t>
            </a:r>
            <a:r>
              <a:rPr lang="en-GB" dirty="0" err="1" smtClean="0"/>
              <a:t>Rodinná</a:t>
            </a:r>
            <a:r>
              <a:rPr lang="en-GB" dirty="0" smtClean="0"/>
              <a:t> </a:t>
            </a:r>
            <a:r>
              <a:rPr lang="en-GB" dirty="0" err="1"/>
              <a:t>farma</a:t>
            </a:r>
            <a:r>
              <a:rPr lang="en-GB" dirty="0"/>
              <a:t> </a:t>
            </a:r>
            <a:r>
              <a:rPr lang="en-GB" dirty="0" err="1"/>
              <a:t>bratří</a:t>
            </a:r>
            <a:r>
              <a:rPr lang="en-GB" dirty="0"/>
              <a:t> </a:t>
            </a:r>
            <a:r>
              <a:rPr lang="en-GB" dirty="0" err="1"/>
              <a:t>Navrátilů</a:t>
            </a:r>
            <a:r>
              <a:rPr lang="en-GB" dirty="0"/>
              <a:t>, </a:t>
            </a:r>
            <a:r>
              <a:rPr lang="en-GB" dirty="0" err="1"/>
              <a:t>Kraskov</a:t>
            </a:r>
            <a:r>
              <a:rPr lang="en-GB" dirty="0"/>
              <a:t> </a:t>
            </a:r>
            <a:endParaRPr lang="cs-CZ" dirty="0" smtClean="0"/>
          </a:p>
          <a:p>
            <a:r>
              <a:rPr lang="en-GB" dirty="0" err="1" smtClean="0"/>
              <a:t>Areál</a:t>
            </a:r>
            <a:r>
              <a:rPr lang="en-GB" dirty="0" smtClean="0"/>
              <a:t> </a:t>
            </a:r>
            <a:r>
              <a:rPr lang="en-GB" dirty="0" err="1"/>
              <a:t>palírny</a:t>
            </a:r>
            <a:r>
              <a:rPr lang="en-GB" dirty="0"/>
              <a:t> a </a:t>
            </a:r>
            <a:r>
              <a:rPr lang="en-GB" dirty="0" err="1"/>
              <a:t>pivovaru</a:t>
            </a:r>
            <a:r>
              <a:rPr lang="en-GB" dirty="0"/>
              <a:t> </a:t>
            </a:r>
            <a:r>
              <a:rPr lang="en-GB" dirty="0" err="1"/>
              <a:t>Jaroslava</a:t>
            </a:r>
            <a:r>
              <a:rPr lang="en-GB" dirty="0"/>
              <a:t> </a:t>
            </a:r>
            <a:r>
              <a:rPr lang="en-GB" dirty="0" err="1"/>
              <a:t>Kutílka</a:t>
            </a:r>
            <a:r>
              <a:rPr lang="en-GB" dirty="0"/>
              <a:t>, </a:t>
            </a:r>
            <a:r>
              <a:rPr lang="en-GB" dirty="0" err="1"/>
              <a:t>Žlebské</a:t>
            </a:r>
            <a:r>
              <a:rPr lang="en-GB" dirty="0"/>
              <a:t> </a:t>
            </a:r>
            <a:r>
              <a:rPr lang="en-GB" dirty="0" err="1"/>
              <a:t>Chvalovice</a:t>
            </a:r>
            <a:r>
              <a:rPr lang="en-GB" dirty="0"/>
              <a:t> </a:t>
            </a:r>
            <a:endParaRPr lang="cs-CZ" dirty="0" smtClean="0"/>
          </a:p>
          <a:p>
            <a:r>
              <a:rPr lang="en-GB" dirty="0" err="1" smtClean="0"/>
              <a:t>Přírodní</a:t>
            </a:r>
            <a:r>
              <a:rPr lang="en-GB" dirty="0" smtClean="0"/>
              <a:t> </a:t>
            </a:r>
            <a:r>
              <a:rPr lang="en-GB" dirty="0" err="1"/>
              <a:t>sirupy</a:t>
            </a:r>
            <a:r>
              <a:rPr lang="en-GB" dirty="0"/>
              <a:t>, extra </a:t>
            </a:r>
            <a:r>
              <a:rPr lang="en-GB" dirty="0" err="1"/>
              <a:t>džemy</a:t>
            </a:r>
            <a:r>
              <a:rPr lang="en-GB" dirty="0"/>
              <a:t> a </a:t>
            </a:r>
            <a:r>
              <a:rPr lang="en-GB" dirty="0" err="1"/>
              <a:t>povidla</a:t>
            </a:r>
            <a:r>
              <a:rPr lang="en-GB" dirty="0"/>
              <a:t> </a:t>
            </a:r>
            <a:r>
              <a:rPr lang="en-GB" dirty="0" err="1"/>
              <a:t>Michaely</a:t>
            </a:r>
            <a:r>
              <a:rPr lang="en-GB" dirty="0"/>
              <a:t> </a:t>
            </a:r>
            <a:r>
              <a:rPr lang="en-GB" dirty="0" err="1"/>
              <a:t>Naumecové</a:t>
            </a:r>
            <a:r>
              <a:rPr lang="en-GB" dirty="0"/>
              <a:t> </a:t>
            </a:r>
            <a:endParaRPr lang="cs-CZ" dirty="0"/>
          </a:p>
          <a:p>
            <a:r>
              <a:rPr lang="en-GB" dirty="0" err="1" smtClean="0"/>
              <a:t>EKOfarMA</a:t>
            </a:r>
            <a:r>
              <a:rPr lang="en-GB" dirty="0" smtClean="0"/>
              <a:t> </a:t>
            </a:r>
            <a:r>
              <a:rPr lang="en-GB" dirty="0" err="1"/>
              <a:t>Horecký</a:t>
            </a:r>
            <a:r>
              <a:rPr lang="en-GB" dirty="0"/>
              <a:t> </a:t>
            </a:r>
            <a:r>
              <a:rPr lang="en-GB" dirty="0" err="1"/>
              <a:t>dvůr</a:t>
            </a:r>
            <a:r>
              <a:rPr lang="en-GB" dirty="0"/>
              <a:t> </a:t>
            </a:r>
            <a:r>
              <a:rPr lang="en-GB" dirty="0" err="1"/>
              <a:t>manželů</a:t>
            </a:r>
            <a:r>
              <a:rPr lang="en-GB" dirty="0"/>
              <a:t> </a:t>
            </a:r>
            <a:r>
              <a:rPr lang="en-GB" dirty="0" err="1" smtClean="0"/>
              <a:t>Markových</a:t>
            </a:r>
            <a:endParaRPr lang="cs-CZ" dirty="0"/>
          </a:p>
        </p:txBody>
      </p:sp>
      <p:sp>
        <p:nvSpPr>
          <p:cNvPr id="4" name="TextovéPole 3"/>
          <p:cNvSpPr txBox="1"/>
          <p:nvPr/>
        </p:nvSpPr>
        <p:spPr>
          <a:xfrm>
            <a:off x="989045" y="1101012"/>
            <a:ext cx="1652888" cy="369332"/>
          </a:xfrm>
          <a:prstGeom prst="rect">
            <a:avLst/>
          </a:prstGeom>
          <a:noFill/>
        </p:spPr>
        <p:txBody>
          <a:bodyPr wrap="none" rtlCol="0">
            <a:spAutoFit/>
          </a:bodyPr>
          <a:lstStyle/>
          <a:p>
            <a:r>
              <a:rPr lang="cs-CZ" dirty="0" smtClean="0"/>
              <a:t>Nápady návrhy:</a:t>
            </a:r>
            <a:endParaRPr lang="cs-CZ" dirty="0"/>
          </a:p>
        </p:txBody>
      </p:sp>
    </p:spTree>
    <p:extLst>
      <p:ext uri="{BB962C8B-B14F-4D97-AF65-F5344CB8AC3E}">
        <p14:creationId xmlns:p14="http://schemas.microsoft.com/office/powerpoint/2010/main" val="411568437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2049624" y="909272"/>
            <a:ext cx="6096000" cy="5594737"/>
          </a:xfrm>
          <a:prstGeom prst="rect">
            <a:avLst/>
          </a:prstGeom>
        </p:spPr>
        <p:txBody>
          <a:bodyPr>
            <a:spAutoFit/>
          </a:bodyPr>
          <a:lstStyle/>
          <a:p>
            <a:pPr>
              <a:lnSpc>
                <a:spcPct val="107000"/>
              </a:lnSpc>
              <a:spcAft>
                <a:spcPts val="800"/>
              </a:spcAft>
            </a:pPr>
            <a:r>
              <a:rPr lang="cs-CZ" sz="1000" dirty="0">
                <a:highlight>
                  <a:srgbClr val="FFFF00"/>
                </a:highlight>
                <a:latin typeface="Calibri" panose="020F0502020204030204" pitchFamily="34" charset="0"/>
                <a:ea typeface="Calibri" panose="020F0502020204030204" pitchFamily="34" charset="0"/>
                <a:cs typeface="Times New Roman" panose="02020603050405020304" pitchFamily="18" charset="0"/>
              </a:rPr>
              <a:t>MOJE Nápady</a:t>
            </a:r>
            <a:endParaRPr lang="cs-CZ" sz="10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s-CZ" sz="1000" dirty="0">
                <a:latin typeface="Calibri" panose="020F0502020204030204" pitchFamily="34" charset="0"/>
                <a:ea typeface="Calibri" panose="020F0502020204030204" pitchFamily="34" charset="0"/>
                <a:cs typeface="Times New Roman" panose="02020603050405020304" pitchFamily="18" charset="0"/>
              </a:rPr>
              <a:t> Informační HUBY… kde by se  dávalo dohromady co kdo potřebuje a nabízí z hlediska bioodpadu  kompostáren</a:t>
            </a:r>
          </a:p>
          <a:p>
            <a:pPr>
              <a:lnSpc>
                <a:spcPct val="107000"/>
              </a:lnSpc>
              <a:spcAft>
                <a:spcPts val="800"/>
              </a:spcAft>
            </a:pPr>
            <a:r>
              <a:rPr lang="cs-CZ" sz="1000" dirty="0">
                <a:latin typeface="Calibri" panose="020F0502020204030204" pitchFamily="34" charset="0"/>
                <a:ea typeface="Calibri" panose="020F0502020204030204" pitchFamily="34" charset="0"/>
                <a:cs typeface="Times New Roman" panose="02020603050405020304" pitchFamily="18" charset="0"/>
              </a:rPr>
              <a:t> Využití, zpracování </a:t>
            </a:r>
            <a:r>
              <a:rPr lang="cs-CZ" sz="1000" dirty="0" err="1">
                <a:latin typeface="Calibri" panose="020F0502020204030204" pitchFamily="34" charset="0"/>
                <a:ea typeface="Calibri" panose="020F0502020204030204" pitchFamily="34" charset="0"/>
                <a:cs typeface="Times New Roman" panose="02020603050405020304" pitchFamily="18" charset="0"/>
              </a:rPr>
              <a:t>odběrtelů</a:t>
            </a:r>
            <a:r>
              <a:rPr lang="cs-CZ" sz="1000" dirty="0">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cs-CZ" sz="1000" dirty="0">
                <a:latin typeface="Calibri" panose="020F0502020204030204" pitchFamily="34" charset="0"/>
                <a:ea typeface="Calibri" panose="020F0502020204030204" pitchFamily="34" charset="0"/>
                <a:cs typeface="Times New Roman" panose="02020603050405020304" pitchFamily="18" charset="0"/>
              </a:rPr>
              <a:t> Způsobů výroby—zpracování</a:t>
            </a:r>
          </a:p>
          <a:p>
            <a:pPr>
              <a:lnSpc>
                <a:spcPct val="107000"/>
              </a:lnSpc>
              <a:spcAft>
                <a:spcPts val="800"/>
              </a:spcAft>
            </a:pPr>
            <a:r>
              <a:rPr lang="cs-CZ" sz="1000" dirty="0">
                <a:latin typeface="Calibri" panose="020F0502020204030204" pitchFamily="34" charset="0"/>
                <a:ea typeface="Calibri" panose="020F0502020204030204" pitchFamily="34" charset="0"/>
                <a:cs typeface="Times New Roman" panose="02020603050405020304" pitchFamily="18" charset="0"/>
              </a:rPr>
              <a:t> Možnosti podpory finanční</a:t>
            </a:r>
          </a:p>
          <a:p>
            <a:pPr>
              <a:lnSpc>
                <a:spcPct val="107000"/>
              </a:lnSpc>
              <a:spcAft>
                <a:spcPts val="800"/>
              </a:spcAft>
            </a:pPr>
            <a:r>
              <a:rPr lang="cs-CZ" sz="1000" dirty="0">
                <a:latin typeface="Calibri" panose="020F0502020204030204" pitchFamily="34" charset="0"/>
                <a:ea typeface="Calibri" panose="020F0502020204030204" pitchFamily="34" charset="0"/>
                <a:cs typeface="Times New Roman" panose="02020603050405020304" pitchFamily="18" charset="0"/>
              </a:rPr>
              <a:t> Legislativa</a:t>
            </a:r>
          </a:p>
          <a:p>
            <a:pPr>
              <a:lnSpc>
                <a:spcPct val="107000"/>
              </a:lnSpc>
              <a:spcAft>
                <a:spcPts val="800"/>
              </a:spcAft>
            </a:pPr>
            <a:r>
              <a:rPr lang="cs-CZ" sz="1000" dirty="0">
                <a:latin typeface="Calibri" panose="020F0502020204030204" pitchFamily="34" charset="0"/>
                <a:ea typeface="Calibri" panose="020F0502020204030204" pitchFamily="34" charset="0"/>
                <a:cs typeface="Times New Roman" panose="02020603050405020304" pitchFamily="18" charset="0"/>
              </a:rPr>
              <a:t> Poradci v regionech</a:t>
            </a:r>
          </a:p>
          <a:p>
            <a:pPr>
              <a:lnSpc>
                <a:spcPct val="107000"/>
              </a:lnSpc>
              <a:spcAft>
                <a:spcPts val="800"/>
              </a:spcAft>
            </a:pPr>
            <a:r>
              <a:rPr lang="cs-CZ" sz="1000" dirty="0">
                <a:latin typeface="Calibri" panose="020F0502020204030204" pitchFamily="34" charset="0"/>
                <a:ea typeface="Calibri" panose="020F0502020204030204" pitchFamily="34" charset="0"/>
                <a:cs typeface="Times New Roman" panose="02020603050405020304" pitchFamily="18" charset="0"/>
              </a:rPr>
              <a:t> Web </a:t>
            </a:r>
            <a:r>
              <a:rPr lang="cs-CZ" sz="1000" dirty="0" err="1">
                <a:latin typeface="Calibri" panose="020F0502020204030204" pitchFamily="34" charset="0"/>
                <a:ea typeface="Calibri" panose="020F0502020204030204" pitchFamily="34" charset="0"/>
                <a:cs typeface="Times New Roman" panose="02020603050405020304" pitchFamily="18" charset="0"/>
              </a:rPr>
              <a:t>bioekonomika</a:t>
            </a:r>
            <a:r>
              <a:rPr lang="cs-CZ" sz="1000" dirty="0">
                <a:latin typeface="Calibri" panose="020F0502020204030204" pitchFamily="34" charset="0"/>
                <a:ea typeface="Calibri" panose="020F0502020204030204" pitchFamily="34" charset="0"/>
                <a:cs typeface="Times New Roman" panose="02020603050405020304" pitchFamily="18" charset="0"/>
              </a:rPr>
              <a:t> v </a:t>
            </a:r>
            <a:r>
              <a:rPr lang="cs-CZ" sz="1000" dirty="0" err="1">
                <a:latin typeface="Calibri" panose="020F0502020204030204" pitchFamily="34" charset="0"/>
                <a:ea typeface="Calibri" panose="020F0502020204030204" pitchFamily="34" charset="0"/>
                <a:cs typeface="Times New Roman" panose="02020603050405020304" pitchFamily="18" charset="0"/>
              </a:rPr>
              <a:t>parxi</a:t>
            </a:r>
            <a:endParaRPr lang="cs-CZ" sz="10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s-CZ" sz="1000" dirty="0">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cs-CZ" sz="1000" dirty="0">
                <a:latin typeface="Calibri" panose="020F0502020204030204" pitchFamily="34" charset="0"/>
                <a:ea typeface="Calibri" panose="020F0502020204030204" pitchFamily="34" charset="0"/>
                <a:cs typeface="Times New Roman" panose="02020603050405020304" pitchFamily="18" charset="0"/>
              </a:rPr>
              <a:t>Separovaný odpad- kompostování ( bio odpad- biodegradabilní plasty)</a:t>
            </a:r>
          </a:p>
          <a:p>
            <a:pPr>
              <a:lnSpc>
                <a:spcPct val="107000"/>
              </a:lnSpc>
              <a:spcAft>
                <a:spcPts val="800"/>
              </a:spcAft>
            </a:pPr>
            <a:r>
              <a:rPr lang="cs-CZ" sz="1000" dirty="0">
                <a:latin typeface="Calibri" panose="020F0502020204030204" pitchFamily="34" charset="0"/>
                <a:ea typeface="Calibri" panose="020F0502020204030204" pitchFamily="34" charset="0"/>
                <a:cs typeface="Times New Roman" panose="02020603050405020304" pitchFamily="18" charset="0"/>
              </a:rPr>
              <a:t>Kdo kompost vyrábí? Kdo využívá,</a:t>
            </a:r>
          </a:p>
          <a:p>
            <a:pPr>
              <a:lnSpc>
                <a:spcPct val="107000"/>
              </a:lnSpc>
              <a:spcAft>
                <a:spcPts val="800"/>
              </a:spcAft>
            </a:pPr>
            <a:r>
              <a:rPr lang="cs-CZ" sz="1000" dirty="0">
                <a:latin typeface="Calibri" panose="020F0502020204030204" pitchFamily="34" charset="0"/>
                <a:ea typeface="Calibri" panose="020F0502020204030204" pitchFamily="34" charset="0"/>
                <a:cs typeface="Times New Roman" panose="02020603050405020304" pitchFamily="18" charset="0"/>
              </a:rPr>
              <a:t> Kdo vyrábí </a:t>
            </a:r>
            <a:r>
              <a:rPr lang="cs-CZ" sz="1000" dirty="0" err="1">
                <a:latin typeface="Calibri" panose="020F0502020204030204" pitchFamily="34" charset="0"/>
                <a:ea typeface="Calibri" panose="020F0502020204030204" pitchFamily="34" charset="0"/>
                <a:cs typeface="Times New Roman" panose="02020603050405020304" pitchFamily="18" charset="0"/>
              </a:rPr>
              <a:t>bioplasty</a:t>
            </a:r>
            <a:r>
              <a:rPr lang="cs-CZ" sz="1000" dirty="0">
                <a:latin typeface="Calibri" panose="020F0502020204030204" pitchFamily="34" charset="0"/>
                <a:ea typeface="Calibri" panose="020F0502020204030204" pitchFamily="34" charset="0"/>
                <a:cs typeface="Times New Roman" panose="02020603050405020304" pitchFamily="18" charset="0"/>
              </a:rPr>
              <a:t>?? Jak je kompostovat?? Jak je zneškodnit???</a:t>
            </a:r>
          </a:p>
          <a:p>
            <a:pPr>
              <a:lnSpc>
                <a:spcPct val="107000"/>
              </a:lnSpc>
              <a:spcAft>
                <a:spcPts val="800"/>
              </a:spcAft>
            </a:pPr>
            <a:r>
              <a:rPr lang="cs-CZ" sz="1000" dirty="0">
                <a:latin typeface="Calibri" panose="020F0502020204030204" pitchFamily="34" charset="0"/>
                <a:ea typeface="Calibri" panose="020F0502020204030204" pitchFamily="34" charset="0"/>
                <a:cs typeface="Times New Roman" panose="02020603050405020304" pitchFamily="18" charset="0"/>
              </a:rPr>
              <a:t>Odpad z potravin- kávová sedlina… nový zdroj</a:t>
            </a:r>
          </a:p>
          <a:p>
            <a:pPr>
              <a:lnSpc>
                <a:spcPct val="107000"/>
              </a:lnSpc>
              <a:spcAft>
                <a:spcPts val="800"/>
              </a:spcAft>
            </a:pPr>
            <a:r>
              <a:rPr lang="cs-CZ" sz="1000" dirty="0">
                <a:latin typeface="Calibri" panose="020F0502020204030204" pitchFamily="34" charset="0"/>
                <a:ea typeface="Calibri" panose="020F0502020204030204" pitchFamily="34" charset="0"/>
                <a:cs typeface="Times New Roman" panose="02020603050405020304" pitchFamily="18" charset="0"/>
              </a:rPr>
              <a:t>Lisování listí… talíře??</a:t>
            </a:r>
          </a:p>
          <a:p>
            <a:pPr>
              <a:lnSpc>
                <a:spcPct val="107000"/>
              </a:lnSpc>
              <a:spcAft>
                <a:spcPts val="800"/>
              </a:spcAft>
            </a:pPr>
            <a:r>
              <a:rPr lang="cs-CZ" sz="1000" dirty="0">
                <a:latin typeface="Calibri" panose="020F0502020204030204" pitchFamily="34" charset="0"/>
                <a:ea typeface="Calibri" panose="020F0502020204030204" pitchFamily="34" charset="0"/>
                <a:cs typeface="Times New Roman" panose="02020603050405020304" pitchFamily="18" charset="0"/>
              </a:rPr>
              <a:t>Pytlíky z recyklovaného papíru</a:t>
            </a:r>
          </a:p>
          <a:p>
            <a:pPr>
              <a:lnSpc>
                <a:spcPct val="107000"/>
              </a:lnSpc>
              <a:spcAft>
                <a:spcPts val="800"/>
              </a:spcAft>
            </a:pPr>
            <a:r>
              <a:rPr lang="cs-CZ" sz="1000" dirty="0">
                <a:latin typeface="Calibri" panose="020F0502020204030204" pitchFamily="34" charset="0"/>
                <a:ea typeface="Calibri" panose="020F0502020204030204" pitchFamily="34" charset="0"/>
                <a:cs typeface="Times New Roman" panose="02020603050405020304" pitchFamily="18" charset="0"/>
              </a:rPr>
              <a:t>výroba z recyklovaných plastů… nové plasty</a:t>
            </a:r>
          </a:p>
          <a:p>
            <a:pPr>
              <a:lnSpc>
                <a:spcPct val="107000"/>
              </a:lnSpc>
              <a:spcAft>
                <a:spcPts val="800"/>
              </a:spcAft>
            </a:pPr>
            <a:r>
              <a:rPr lang="cs-CZ" sz="1000" dirty="0">
                <a:latin typeface="Calibri" panose="020F0502020204030204" pitchFamily="34" charset="0"/>
                <a:ea typeface="Calibri" panose="020F0502020204030204" pitchFamily="34" charset="0"/>
                <a:cs typeface="Times New Roman" panose="02020603050405020304" pitchFamily="18" charset="0"/>
              </a:rPr>
              <a:t> Bez obalu</a:t>
            </a:r>
          </a:p>
          <a:p>
            <a:pPr>
              <a:lnSpc>
                <a:spcPct val="107000"/>
              </a:lnSpc>
              <a:spcAft>
                <a:spcPts val="800"/>
              </a:spcAft>
            </a:pPr>
            <a:r>
              <a:rPr lang="cs-CZ" sz="1000" dirty="0">
                <a:latin typeface="Calibri" panose="020F0502020204030204" pitchFamily="34" charset="0"/>
                <a:ea typeface="Calibri" panose="020F0502020204030204" pitchFamily="34" charset="0"/>
                <a:cs typeface="Times New Roman" panose="02020603050405020304" pitchFamily="18" charset="0"/>
              </a:rPr>
              <a:t> Energetika a </a:t>
            </a:r>
            <a:r>
              <a:rPr lang="cs-CZ" sz="1000" dirty="0" err="1">
                <a:latin typeface="Calibri" panose="020F0502020204030204" pitchFamily="34" charset="0"/>
                <a:ea typeface="Calibri" panose="020F0502020204030204" pitchFamily="34" charset="0"/>
                <a:cs typeface="Times New Roman" panose="02020603050405020304" pitchFamily="18" charset="0"/>
              </a:rPr>
              <a:t>bioekonomika</a:t>
            </a:r>
            <a:r>
              <a:rPr lang="cs-CZ" sz="1000" dirty="0">
                <a:latin typeface="Calibri" panose="020F0502020204030204" pitchFamily="34" charset="0"/>
                <a:ea typeface="Calibri" panose="020F0502020204030204" pitchFamily="34" charset="0"/>
                <a:cs typeface="Times New Roman" panose="02020603050405020304" pitchFamily="18" charset="0"/>
              </a:rPr>
              <a:t>???.... </a:t>
            </a:r>
            <a:r>
              <a:rPr lang="cs-CZ" sz="1000" dirty="0" err="1">
                <a:latin typeface="Calibri" panose="020F0502020204030204" pitchFamily="34" charset="0"/>
                <a:ea typeface="Calibri" panose="020F0502020204030204" pitchFamily="34" charset="0"/>
                <a:cs typeface="Times New Roman" panose="02020603050405020304" pitchFamily="18" charset="0"/>
              </a:rPr>
              <a:t>bioplynky</a:t>
            </a:r>
            <a:r>
              <a:rPr lang="cs-CZ" sz="1000" dirty="0">
                <a:latin typeface="Calibri" panose="020F0502020204030204" pitchFamily="34" charset="0"/>
                <a:ea typeface="Calibri" panose="020F0502020204030204" pitchFamily="34" charset="0"/>
                <a:cs typeface="Times New Roman" panose="02020603050405020304" pitchFamily="18" charset="0"/>
              </a:rPr>
              <a:t>???</a:t>
            </a:r>
          </a:p>
          <a:p>
            <a:pPr>
              <a:lnSpc>
                <a:spcPct val="107000"/>
              </a:lnSpc>
              <a:spcAft>
                <a:spcPts val="800"/>
              </a:spcAft>
            </a:pPr>
            <a:r>
              <a:rPr lang="cs-CZ" sz="1000" dirty="0" err="1">
                <a:latin typeface="Calibri" panose="020F0502020204030204" pitchFamily="34" charset="0"/>
                <a:ea typeface="Calibri" panose="020F0502020204030204" pitchFamily="34" charset="0"/>
                <a:cs typeface="Times New Roman" panose="02020603050405020304" pitchFamily="18" charset="0"/>
              </a:rPr>
              <a:t>Biouhel</a:t>
            </a:r>
            <a:r>
              <a:rPr lang="cs-CZ" sz="1000" dirty="0">
                <a:latin typeface="Calibri" panose="020F0502020204030204" pitchFamily="34" charset="0"/>
                <a:ea typeface="Calibri" panose="020F0502020204030204" pitchFamily="34" charset="0"/>
                <a:cs typeface="Times New Roman" panose="02020603050405020304" pitchFamily="18" charset="0"/>
              </a:rPr>
              <a:t>…. Zlepšení půdy</a:t>
            </a:r>
          </a:p>
          <a:p>
            <a:pPr>
              <a:lnSpc>
                <a:spcPct val="107000"/>
              </a:lnSpc>
              <a:spcAft>
                <a:spcPts val="800"/>
              </a:spcAft>
            </a:pPr>
            <a:r>
              <a:rPr lang="cs-CZ" sz="1000" dirty="0">
                <a:latin typeface="Calibri" panose="020F0502020204030204" pitchFamily="34" charset="0"/>
                <a:ea typeface="Calibri" panose="020F0502020204030204" pitchFamily="34" charset="0"/>
                <a:cs typeface="Times New Roman" panose="02020603050405020304" pitchFamily="18" charset="0"/>
              </a:rPr>
              <a:t> Jídlo a </a:t>
            </a:r>
            <a:r>
              <a:rPr lang="cs-CZ" sz="1000" dirty="0" err="1">
                <a:latin typeface="Calibri" panose="020F0502020204030204" pitchFamily="34" charset="0"/>
                <a:ea typeface="Calibri" panose="020F0502020204030204" pitchFamily="34" charset="0"/>
                <a:cs typeface="Times New Roman" panose="02020603050405020304" pitchFamily="18" charset="0"/>
              </a:rPr>
              <a:t>bioekonomika</a:t>
            </a:r>
            <a:r>
              <a:rPr lang="cs-CZ" sz="1000" dirty="0">
                <a:latin typeface="Calibri" panose="020F0502020204030204" pitchFamily="34" charset="0"/>
                <a:ea typeface="Calibri" panose="020F0502020204030204" pitchFamily="34" charset="0"/>
                <a:cs typeface="Times New Roman" panose="02020603050405020304" pitchFamily="18" charset="0"/>
              </a:rPr>
              <a:t>…. Co s odpadem z jídla???</a:t>
            </a:r>
          </a:p>
          <a:p>
            <a:pPr>
              <a:lnSpc>
                <a:spcPct val="107000"/>
              </a:lnSpc>
              <a:spcAft>
                <a:spcPts val="800"/>
              </a:spcAft>
            </a:pPr>
            <a:r>
              <a:rPr lang="cs-CZ" sz="1000" dirty="0">
                <a:latin typeface="Calibri" panose="020F0502020204030204" pitchFamily="34" charset="0"/>
                <a:ea typeface="Calibri" panose="020F0502020204030204" pitchFamily="34" charset="0"/>
                <a:cs typeface="Times New Roman" panose="02020603050405020304" pitchFamily="18" charset="0"/>
              </a:rPr>
              <a:t> Jak ho vyrobit víc:::</a:t>
            </a:r>
          </a:p>
        </p:txBody>
      </p:sp>
    </p:spTree>
    <p:extLst>
      <p:ext uri="{BB962C8B-B14F-4D97-AF65-F5344CB8AC3E}">
        <p14:creationId xmlns:p14="http://schemas.microsoft.com/office/powerpoint/2010/main" val="120260243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3048000" y="493261"/>
            <a:ext cx="6096000" cy="5871479"/>
          </a:xfrm>
          <a:prstGeom prst="rect">
            <a:avLst/>
          </a:prstGeom>
        </p:spPr>
        <p:txBody>
          <a:bodyPr>
            <a:spAutoFit/>
          </a:bodyPr>
          <a:lstStyle/>
          <a:p>
            <a:pPr>
              <a:lnSpc>
                <a:spcPct val="107000"/>
              </a:lnSpc>
              <a:spcAft>
                <a:spcPts val="800"/>
              </a:spcAft>
            </a:pPr>
            <a:r>
              <a:rPr lang="cs-CZ" dirty="0">
                <a:highlight>
                  <a:srgbClr val="FFFF00"/>
                </a:highlight>
                <a:latin typeface="Calibri" panose="020F0502020204030204" pitchFamily="34" charset="0"/>
                <a:ea typeface="Calibri" panose="020F0502020204030204" pitchFamily="34" charset="0"/>
                <a:cs typeface="Times New Roman" panose="02020603050405020304" pitchFamily="18" charset="0"/>
              </a:rPr>
              <a:t>DOPLNIT BIOEAST, PLATFORMU, PROJEKT NEDELNIK…</a:t>
            </a:r>
            <a:endParaRPr lang="cs-CZ"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s-CZ" dirty="0">
                <a:highlight>
                  <a:srgbClr val="FFFF00"/>
                </a:highlight>
                <a:latin typeface="Calibri" panose="020F0502020204030204" pitchFamily="34" charset="0"/>
                <a:ea typeface="Calibri" panose="020F0502020204030204" pitchFamily="34" charset="0"/>
                <a:cs typeface="Times New Roman" panose="02020603050405020304" pitchFamily="18" charset="0"/>
              </a:rPr>
              <a:t>Podpora svět a ČR- cirkulární </a:t>
            </a:r>
            <a:r>
              <a:rPr lang="cs-CZ" dirty="0" err="1">
                <a:highlight>
                  <a:srgbClr val="FFFF00"/>
                </a:highlight>
                <a:latin typeface="Calibri" panose="020F0502020204030204" pitchFamily="34" charset="0"/>
                <a:ea typeface="Calibri" panose="020F0502020204030204" pitchFamily="34" charset="0"/>
                <a:cs typeface="Times New Roman" panose="02020603050405020304" pitchFamily="18" charset="0"/>
              </a:rPr>
              <a:t>česko</a:t>
            </a:r>
            <a:r>
              <a:rPr lang="cs-CZ" dirty="0">
                <a:highlight>
                  <a:srgbClr val="FFFF00"/>
                </a:highlight>
                <a:latin typeface="Calibri" panose="020F0502020204030204" pitchFamily="34" charset="0"/>
                <a:ea typeface="Calibri" panose="020F0502020204030204" pitchFamily="34" charset="0"/>
                <a:cs typeface="Times New Roman" panose="02020603050405020304" pitchFamily="18" charset="0"/>
              </a:rPr>
              <a:t>..</a:t>
            </a:r>
            <a:endParaRPr lang="cs-CZ"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s-CZ" dirty="0">
                <a:highlight>
                  <a:srgbClr val="FFFF00"/>
                </a:highlight>
                <a:latin typeface="Calibri" panose="020F0502020204030204" pitchFamily="34" charset="0"/>
                <a:ea typeface="Calibri" panose="020F0502020204030204" pitchFamily="34" charset="0"/>
                <a:cs typeface="Times New Roman" panose="02020603050405020304" pitchFamily="18" charset="0"/>
              </a:rPr>
              <a:t> </a:t>
            </a:r>
            <a:endParaRPr lang="cs-CZ"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s-CZ" dirty="0" err="1">
                <a:highlight>
                  <a:srgbClr val="FFFF00"/>
                </a:highlight>
                <a:latin typeface="Calibri" panose="020F0502020204030204" pitchFamily="34" charset="0"/>
                <a:ea typeface="Calibri" panose="020F0502020204030204" pitchFamily="34" charset="0"/>
                <a:cs typeface="Times New Roman" panose="02020603050405020304" pitchFamily="18" charset="0"/>
              </a:rPr>
              <a:t>Bioekonomika</a:t>
            </a:r>
            <a:r>
              <a:rPr lang="cs-CZ" dirty="0">
                <a:highlight>
                  <a:srgbClr val="FFFF00"/>
                </a:highlight>
                <a:latin typeface="Calibri" panose="020F0502020204030204" pitchFamily="34" charset="0"/>
                <a:ea typeface="Calibri" panose="020F0502020204030204" pitchFamily="34" charset="0"/>
                <a:cs typeface="Times New Roman" panose="02020603050405020304" pitchFamily="18" charset="0"/>
              </a:rPr>
              <a:t> a venkov- rurální </a:t>
            </a:r>
            <a:r>
              <a:rPr lang="cs-CZ" dirty="0" err="1">
                <a:highlight>
                  <a:srgbClr val="FFFF00"/>
                </a:highlight>
                <a:latin typeface="Calibri" panose="020F0502020204030204" pitchFamily="34" charset="0"/>
                <a:ea typeface="Calibri" panose="020F0502020204030204" pitchFamily="34" charset="0"/>
                <a:cs typeface="Times New Roman" panose="02020603050405020304" pitchFamily="18" charset="0"/>
              </a:rPr>
              <a:t>bioeko</a:t>
            </a:r>
            <a:r>
              <a:rPr lang="cs-CZ" dirty="0">
                <a:highlight>
                  <a:srgbClr val="FFFF00"/>
                </a:highlight>
                <a:latin typeface="Calibri" panose="020F0502020204030204" pitchFamily="34" charset="0"/>
                <a:ea typeface="Calibri" panose="020F0502020204030204" pitchFamily="34" charset="0"/>
                <a:cs typeface="Times New Roman" panose="02020603050405020304" pitchFamily="18" charset="0"/>
              </a:rPr>
              <a:t> doplnit</a:t>
            </a:r>
            <a:endParaRPr lang="cs-CZ"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s-CZ" dirty="0">
                <a:highlight>
                  <a:srgbClr val="FFFF00"/>
                </a:highlight>
                <a:latin typeface="Calibri" panose="020F0502020204030204" pitchFamily="34" charset="0"/>
                <a:ea typeface="Calibri" panose="020F0502020204030204" pitchFamily="34" charset="0"/>
                <a:cs typeface="Times New Roman" panose="02020603050405020304" pitchFamily="18" charset="0"/>
              </a:rPr>
              <a:t> </a:t>
            </a:r>
            <a:r>
              <a:rPr lang="cs-CZ" dirty="0" err="1">
                <a:highlight>
                  <a:srgbClr val="FFFF00"/>
                </a:highlight>
                <a:latin typeface="Calibri" panose="020F0502020204030204" pitchFamily="34" charset="0"/>
                <a:ea typeface="Calibri" panose="020F0502020204030204" pitchFamily="34" charset="0"/>
                <a:cs typeface="Times New Roman" panose="02020603050405020304" pitchFamily="18" charset="0"/>
              </a:rPr>
              <a:t>Cirkurální</a:t>
            </a:r>
            <a:r>
              <a:rPr lang="cs-CZ" dirty="0">
                <a:highlight>
                  <a:srgbClr val="FFFF00"/>
                </a:highlight>
                <a:latin typeface="Calibri" panose="020F0502020204030204" pitchFamily="34" charset="0"/>
                <a:ea typeface="Calibri" panose="020F0502020204030204" pitchFamily="34" charset="0"/>
                <a:cs typeface="Times New Roman" panose="02020603050405020304" pitchFamily="18" charset="0"/>
              </a:rPr>
              <a:t> a </a:t>
            </a:r>
            <a:r>
              <a:rPr lang="cs-CZ" dirty="0" err="1">
                <a:highlight>
                  <a:srgbClr val="FFFF00"/>
                </a:highlight>
                <a:latin typeface="Calibri" panose="020F0502020204030204" pitchFamily="34" charset="0"/>
                <a:ea typeface="Calibri" panose="020F0502020204030204" pitchFamily="34" charset="0"/>
                <a:cs typeface="Times New Roman" panose="02020603050405020304" pitchFamily="18" charset="0"/>
              </a:rPr>
              <a:t>bioekonomika</a:t>
            </a:r>
            <a:r>
              <a:rPr lang="cs-CZ" dirty="0">
                <a:highlight>
                  <a:srgbClr val="FFFF00"/>
                </a:highlight>
                <a:latin typeface="Calibri" panose="020F0502020204030204" pitchFamily="34" charset="0"/>
                <a:ea typeface="Calibri" panose="020F0502020204030204" pitchFamily="34" charset="0"/>
                <a:cs typeface="Times New Roman" panose="02020603050405020304" pitchFamily="18" charset="0"/>
              </a:rPr>
              <a:t> doplnit</a:t>
            </a:r>
            <a:endParaRPr lang="cs-CZ"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s-CZ" dirty="0">
                <a:highlight>
                  <a:srgbClr val="FFFF00"/>
                </a:highlight>
                <a:latin typeface="Calibri" panose="020F0502020204030204" pitchFamily="34" charset="0"/>
                <a:ea typeface="Calibri" panose="020F0502020204030204" pitchFamily="34" charset="0"/>
                <a:cs typeface="Times New Roman" panose="02020603050405020304" pitchFamily="18" charset="0"/>
              </a:rPr>
              <a:t> </a:t>
            </a:r>
            <a:r>
              <a:rPr lang="cs-CZ" dirty="0" err="1">
                <a:highlight>
                  <a:srgbClr val="FFFF00"/>
                </a:highlight>
                <a:latin typeface="Calibri" panose="020F0502020204030204" pitchFamily="34" charset="0"/>
                <a:ea typeface="Calibri" panose="020F0502020204030204" pitchFamily="34" charset="0"/>
                <a:cs typeface="Times New Roman" panose="02020603050405020304" pitchFamily="18" charset="0"/>
              </a:rPr>
              <a:t>Bioplasty</a:t>
            </a:r>
            <a:r>
              <a:rPr lang="cs-CZ" dirty="0">
                <a:highlight>
                  <a:srgbClr val="FFFF00"/>
                </a:highlight>
                <a:latin typeface="Calibri" panose="020F0502020204030204" pitchFamily="34" charset="0"/>
                <a:ea typeface="Calibri" panose="020F0502020204030204" pitchFamily="34" charset="0"/>
                <a:cs typeface="Times New Roman" panose="02020603050405020304" pitchFamily="18" charset="0"/>
              </a:rPr>
              <a:t>- doplnit</a:t>
            </a:r>
            <a:endParaRPr lang="cs-CZ"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s-CZ" dirty="0">
                <a:highlight>
                  <a:srgbClr val="FFFF00"/>
                </a:highlight>
                <a:latin typeface="Calibri" panose="020F0502020204030204" pitchFamily="34" charset="0"/>
                <a:ea typeface="Calibri" panose="020F0502020204030204" pitchFamily="34" charset="0"/>
                <a:cs typeface="Times New Roman" panose="02020603050405020304" pitchFamily="18" charset="0"/>
              </a:rPr>
              <a:t> Praxe- konopí, potravinové doplňky</a:t>
            </a:r>
            <a:endParaRPr lang="cs-CZ"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s-CZ" dirty="0">
                <a:highlight>
                  <a:srgbClr val="FFFF00"/>
                </a:highlight>
                <a:latin typeface="Calibri" panose="020F0502020204030204" pitchFamily="34" charset="0"/>
                <a:ea typeface="Calibri" panose="020F0502020204030204" pitchFamily="34" charset="0"/>
                <a:cs typeface="Times New Roman" panose="02020603050405020304" pitchFamily="18" charset="0"/>
              </a:rPr>
              <a:t>Stavební materiál… konopí, papír, dřevo- izolace</a:t>
            </a:r>
            <a:endParaRPr lang="cs-CZ"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s-CZ" dirty="0">
                <a:highlight>
                  <a:srgbClr val="FFFF00"/>
                </a:highlight>
                <a:latin typeface="Calibri" panose="020F0502020204030204" pitchFamily="34" charset="0"/>
                <a:ea typeface="Calibri" panose="020F0502020204030204" pitchFamily="34" charset="0"/>
                <a:cs typeface="Times New Roman" panose="02020603050405020304" pitchFamily="18" charset="0"/>
              </a:rPr>
              <a:t> Hlíva a sláma</a:t>
            </a:r>
            <a:endParaRPr lang="cs-CZ"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s-CZ" dirty="0">
                <a:highlight>
                  <a:srgbClr val="FFFF00"/>
                </a:highlight>
                <a:latin typeface="Calibri" panose="020F0502020204030204" pitchFamily="34" charset="0"/>
                <a:ea typeface="Calibri" panose="020F0502020204030204" pitchFamily="34" charset="0"/>
                <a:cs typeface="Times New Roman" panose="02020603050405020304" pitchFamily="18" charset="0"/>
              </a:rPr>
              <a:t> Energetika</a:t>
            </a:r>
            <a:endParaRPr lang="cs-CZ"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s-CZ" dirty="0">
                <a:highlight>
                  <a:srgbClr val="00FF00"/>
                </a:highlight>
                <a:latin typeface="Calibri" panose="020F0502020204030204" pitchFamily="34" charset="0"/>
                <a:ea typeface="Calibri" panose="020F0502020204030204" pitchFamily="34" charset="0"/>
                <a:cs typeface="Times New Roman" panose="02020603050405020304" pitchFamily="18" charset="0"/>
              </a:rPr>
              <a:t> MPO </a:t>
            </a:r>
            <a:r>
              <a:rPr lang="cs-CZ" dirty="0" smtClean="0">
                <a:highlight>
                  <a:srgbClr val="00FF00"/>
                </a:highlight>
                <a:latin typeface="Calibri" panose="020F0502020204030204" pitchFamily="34" charset="0"/>
                <a:ea typeface="Calibri" panose="020F0502020204030204" pitchFamily="34" charset="0"/>
                <a:cs typeface="Times New Roman" panose="02020603050405020304" pitchFamily="18" charset="0"/>
              </a:rPr>
              <a:t>Finanční  </a:t>
            </a:r>
            <a:r>
              <a:rPr lang="cs-CZ" dirty="0">
                <a:highlight>
                  <a:srgbClr val="00FF00"/>
                </a:highlight>
                <a:latin typeface="Calibri" panose="020F0502020204030204" pitchFamily="34" charset="0"/>
                <a:ea typeface="Calibri" panose="020F0502020204030204" pitchFamily="34" charset="0"/>
                <a:cs typeface="Times New Roman" panose="02020603050405020304" pitchFamily="18" charset="0"/>
              </a:rPr>
              <a:t>PODPORA BIOPLYNEK MPO</a:t>
            </a:r>
            <a:endParaRPr lang="cs-CZ"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s-CZ" dirty="0">
                <a:highlight>
                  <a:srgbClr val="00FF00"/>
                </a:highlight>
                <a:latin typeface="Calibri" panose="020F0502020204030204" pitchFamily="34" charset="0"/>
                <a:ea typeface="Calibri" panose="020F0502020204030204" pitchFamily="34" charset="0"/>
                <a:cs typeface="Times New Roman" panose="02020603050405020304" pitchFamily="18" charset="0"/>
              </a:rPr>
              <a:t>Pojištění </a:t>
            </a:r>
            <a:r>
              <a:rPr lang="cs-CZ" dirty="0" err="1">
                <a:highlight>
                  <a:srgbClr val="00FF00"/>
                </a:highlight>
                <a:latin typeface="Calibri" panose="020F0502020204030204" pitchFamily="34" charset="0"/>
                <a:ea typeface="Calibri" panose="020F0502020204030204" pitchFamily="34" charset="0"/>
                <a:cs typeface="Times New Roman" panose="02020603050405020304" pitchFamily="18" charset="0"/>
              </a:rPr>
              <a:t>bioplynek</a:t>
            </a:r>
            <a:endParaRPr lang="cs-CZ"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s-CZ" dirty="0" err="1">
                <a:highlight>
                  <a:srgbClr val="00FF00"/>
                </a:highlight>
                <a:latin typeface="Calibri" panose="020F0502020204030204" pitchFamily="34" charset="0"/>
                <a:ea typeface="Calibri" panose="020F0502020204030204" pitchFamily="34" charset="0"/>
                <a:cs typeface="Times New Roman" panose="02020603050405020304" pitchFamily="18" charset="0"/>
              </a:rPr>
              <a:t>Bioplynky</a:t>
            </a:r>
            <a:r>
              <a:rPr lang="cs-CZ" dirty="0">
                <a:highlight>
                  <a:srgbClr val="00FF00"/>
                </a:highlight>
                <a:latin typeface="Calibri" panose="020F0502020204030204" pitchFamily="34" charset="0"/>
                <a:ea typeface="Calibri" panose="020F0502020204030204" pitchFamily="34" charset="0"/>
                <a:cs typeface="Times New Roman" panose="02020603050405020304" pitchFamily="18" charset="0"/>
              </a:rPr>
              <a:t> od roku 2013- </a:t>
            </a:r>
            <a:r>
              <a:rPr lang="cs-CZ" dirty="0" smtClean="0">
                <a:highlight>
                  <a:srgbClr val="00FF00"/>
                </a:highlight>
                <a:latin typeface="Calibri" panose="020F0502020204030204" pitchFamily="34" charset="0"/>
                <a:ea typeface="Calibri" panose="020F0502020204030204" pitchFamily="34" charset="0"/>
                <a:cs typeface="Times New Roman" panose="02020603050405020304" pitchFamily="18" charset="0"/>
              </a:rPr>
              <a:t>přestala </a:t>
            </a:r>
            <a:r>
              <a:rPr lang="cs-CZ" dirty="0">
                <a:highlight>
                  <a:srgbClr val="00FF00"/>
                </a:highlight>
                <a:latin typeface="Calibri" panose="020F0502020204030204" pitchFamily="34" charset="0"/>
                <a:ea typeface="Calibri" panose="020F0502020204030204" pitchFamily="34" charset="0"/>
                <a:cs typeface="Times New Roman" panose="02020603050405020304" pitchFamily="18" charset="0"/>
              </a:rPr>
              <a:t>se </a:t>
            </a:r>
            <a:r>
              <a:rPr lang="cs-CZ" dirty="0" smtClean="0">
                <a:highlight>
                  <a:srgbClr val="00FF00"/>
                </a:highlight>
                <a:latin typeface="Calibri" panose="020F0502020204030204" pitchFamily="34" charset="0"/>
                <a:ea typeface="Calibri" panose="020F0502020204030204" pitchFamily="34" charset="0"/>
                <a:cs typeface="Times New Roman" panose="02020603050405020304" pitchFamily="18" charset="0"/>
              </a:rPr>
              <a:t>dotovat  elektřina</a:t>
            </a:r>
            <a:r>
              <a:rPr lang="cs-CZ" dirty="0">
                <a:highlight>
                  <a:srgbClr val="00FF00"/>
                </a:highlight>
                <a:latin typeface="Calibri" panose="020F0502020204030204" pitchFamily="34" charset="0"/>
                <a:ea typeface="Calibri" panose="020F0502020204030204" pitchFamily="34" charset="0"/>
                <a:cs typeface="Times New Roman" panose="02020603050405020304" pitchFamily="18" charset="0"/>
              </a:rPr>
              <a:t>, ale jen teplo</a:t>
            </a:r>
            <a:endParaRPr lang="cs-CZ"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s-CZ" dirty="0">
                <a:highlight>
                  <a:srgbClr val="FFFF00"/>
                </a:highlight>
                <a:latin typeface="Calibri" panose="020F0502020204030204" pitchFamily="34" charset="0"/>
                <a:ea typeface="Calibri" panose="020F0502020204030204" pitchFamily="34" charset="0"/>
                <a:cs typeface="Times New Roman" panose="02020603050405020304" pitchFamily="18" charset="0"/>
              </a:rPr>
              <a:t> </a:t>
            </a:r>
            <a:endParaRPr lang="cs-CZ"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6522733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2268071" y="1912332"/>
            <a:ext cx="6096000" cy="1984518"/>
          </a:xfrm>
          <a:prstGeom prst="rect">
            <a:avLst/>
          </a:prstGeom>
        </p:spPr>
        <p:txBody>
          <a:bodyPr>
            <a:spAutoFit/>
          </a:bodyPr>
          <a:lstStyle/>
          <a:p>
            <a:pPr>
              <a:lnSpc>
                <a:spcPct val="107000"/>
              </a:lnSpc>
              <a:spcAft>
                <a:spcPts val="800"/>
              </a:spcAft>
            </a:pPr>
            <a:r>
              <a:rPr lang="cs-CZ" dirty="0" smtClean="0">
                <a:highlight>
                  <a:srgbClr val="FFFF00"/>
                </a:highlight>
                <a:latin typeface="Calibri" panose="020F0502020204030204" pitchFamily="34" charset="0"/>
                <a:ea typeface="Calibri" panose="020F0502020204030204" pitchFamily="34" charset="0"/>
                <a:cs typeface="Times New Roman" panose="02020603050405020304" pitchFamily="18" charset="0"/>
              </a:rPr>
              <a:t>Praxe - </a:t>
            </a:r>
            <a:r>
              <a:rPr lang="cs-CZ" dirty="0">
                <a:highlight>
                  <a:srgbClr val="FFFF00"/>
                </a:highlight>
                <a:latin typeface="Calibri" panose="020F0502020204030204" pitchFamily="34" charset="0"/>
                <a:ea typeface="Calibri" panose="020F0502020204030204" pitchFamily="34" charset="0"/>
                <a:cs typeface="Times New Roman" panose="02020603050405020304" pitchFamily="18" charset="0"/>
              </a:rPr>
              <a:t>konopí, potravinové </a:t>
            </a:r>
            <a:r>
              <a:rPr lang="cs-CZ" dirty="0" smtClean="0">
                <a:highlight>
                  <a:srgbClr val="FFFF00"/>
                </a:highlight>
                <a:latin typeface="Calibri" panose="020F0502020204030204" pitchFamily="34" charset="0"/>
                <a:ea typeface="Calibri" panose="020F0502020204030204" pitchFamily="34" charset="0"/>
                <a:cs typeface="Times New Roman" panose="02020603050405020304" pitchFamily="18" charset="0"/>
              </a:rPr>
              <a:t>doplňky- Farma </a:t>
            </a:r>
            <a:r>
              <a:rPr lang="cs-CZ" dirty="0" err="1" smtClean="0">
                <a:highlight>
                  <a:srgbClr val="FFFF00"/>
                </a:highlight>
                <a:latin typeface="Calibri" panose="020F0502020204030204" pitchFamily="34" charset="0"/>
                <a:ea typeface="Calibri" panose="020F0502020204030204" pitchFamily="34" charset="0"/>
                <a:cs typeface="Times New Roman" panose="02020603050405020304" pitchFamily="18" charset="0"/>
              </a:rPr>
              <a:t>Sasov</a:t>
            </a:r>
            <a:endParaRPr lang="cs-CZ" dirty="0" smtClean="0">
              <a:highlight>
                <a:srgbClr val="FFFF00"/>
              </a:highligh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cs-CZ"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s-CZ" dirty="0">
                <a:highlight>
                  <a:srgbClr val="FFFF00"/>
                </a:highlight>
                <a:latin typeface="Calibri" panose="020F0502020204030204" pitchFamily="34" charset="0"/>
                <a:ea typeface="Calibri" panose="020F0502020204030204" pitchFamily="34" charset="0"/>
                <a:cs typeface="Times New Roman" panose="02020603050405020304" pitchFamily="18" charset="0"/>
              </a:rPr>
              <a:t>Stavební materiál… konopí, papír, dřevo- izolace</a:t>
            </a:r>
            <a:endParaRPr lang="cs-CZ"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s-CZ" dirty="0">
                <a:highlight>
                  <a:srgbClr val="FFFF00"/>
                </a:highlight>
                <a:latin typeface="Calibri" panose="020F0502020204030204" pitchFamily="34" charset="0"/>
                <a:ea typeface="Calibri" panose="020F0502020204030204" pitchFamily="34" charset="0"/>
                <a:cs typeface="Times New Roman" panose="02020603050405020304" pitchFamily="18" charset="0"/>
              </a:rPr>
              <a:t> Hlíva a </a:t>
            </a:r>
            <a:r>
              <a:rPr lang="cs-CZ" dirty="0" smtClean="0">
                <a:highlight>
                  <a:srgbClr val="FFFF00"/>
                </a:highlight>
                <a:latin typeface="Calibri" panose="020F0502020204030204" pitchFamily="34" charset="0"/>
                <a:ea typeface="Calibri" panose="020F0502020204030204" pitchFamily="34" charset="0"/>
                <a:cs typeface="Times New Roman" panose="02020603050405020304" pitchFamily="18" charset="0"/>
              </a:rPr>
              <a:t>sláma</a:t>
            </a:r>
          </a:p>
          <a:p>
            <a:pPr>
              <a:lnSpc>
                <a:spcPct val="107000"/>
              </a:lnSpc>
              <a:spcAft>
                <a:spcPts val="800"/>
              </a:spcAft>
            </a:pPr>
            <a:r>
              <a:rPr lang="cs-CZ" dirty="0" smtClean="0">
                <a:highlight>
                  <a:srgbClr val="FFFF00"/>
                </a:highlight>
                <a:latin typeface="Calibri" panose="020F0502020204030204" pitchFamily="34" charset="0"/>
                <a:ea typeface="Calibri" panose="020F0502020204030204" pitchFamily="34" charset="0"/>
                <a:cs typeface="Times New Roman" panose="02020603050405020304" pitchFamily="18" charset="0"/>
              </a:rPr>
              <a:t>Řasy-čištění kalů, potravinářský  doplněk</a:t>
            </a:r>
            <a:endParaRPr lang="cs-CZ" dirty="0">
              <a:latin typeface="Calibri" panose="020F0502020204030204" pitchFamily="34" charset="0"/>
              <a:ea typeface="Calibri" panose="020F0502020204030204" pitchFamily="34" charset="0"/>
              <a:cs typeface="Times New Roman" panose="02020603050405020304" pitchFamily="18" charset="0"/>
            </a:endParaRPr>
          </a:p>
        </p:txBody>
      </p:sp>
      <p:sp>
        <p:nvSpPr>
          <p:cNvPr id="3" name="TextovéPole 2"/>
          <p:cNvSpPr txBox="1"/>
          <p:nvPr/>
        </p:nvSpPr>
        <p:spPr>
          <a:xfrm>
            <a:off x="2043953" y="636494"/>
            <a:ext cx="7203895" cy="523220"/>
          </a:xfrm>
          <a:prstGeom prst="rect">
            <a:avLst/>
          </a:prstGeom>
          <a:noFill/>
        </p:spPr>
        <p:txBody>
          <a:bodyPr wrap="none" rtlCol="0">
            <a:spAutoFit/>
          </a:bodyPr>
          <a:lstStyle/>
          <a:p>
            <a:r>
              <a:rPr lang="cs-CZ" sz="2800" dirty="0" smtClean="0"/>
              <a:t>Příklady </a:t>
            </a:r>
            <a:r>
              <a:rPr lang="cs-CZ" sz="2800" dirty="0" err="1" smtClean="0"/>
              <a:t>bioekonomiky</a:t>
            </a:r>
            <a:r>
              <a:rPr lang="cs-CZ" sz="2800" dirty="0" smtClean="0"/>
              <a:t> v praxi -  v ČR – v regionu</a:t>
            </a:r>
            <a:endParaRPr lang="en-GB" sz="2800" dirty="0"/>
          </a:p>
        </p:txBody>
      </p:sp>
    </p:spTree>
    <p:extLst>
      <p:ext uri="{BB962C8B-B14F-4D97-AF65-F5344CB8AC3E}">
        <p14:creationId xmlns:p14="http://schemas.microsoft.com/office/powerpoint/2010/main" val="17726916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ázek 2" descr="Výřez obrazovky"/>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7688" y="1345327"/>
            <a:ext cx="5761318" cy="4549582"/>
          </a:xfrm>
          <a:prstGeom prst="rect">
            <a:avLst/>
          </a:prstGeom>
        </p:spPr>
      </p:pic>
      <p:sp>
        <p:nvSpPr>
          <p:cNvPr id="4" name="Obdélník 3"/>
          <p:cNvSpPr/>
          <p:nvPr/>
        </p:nvSpPr>
        <p:spPr>
          <a:xfrm>
            <a:off x="1720998" y="6410435"/>
            <a:ext cx="8964488" cy="261610"/>
          </a:xfrm>
          <a:prstGeom prst="rect">
            <a:avLst/>
          </a:prstGeom>
        </p:spPr>
        <p:txBody>
          <a:bodyPr wrap="square">
            <a:spAutoFit/>
          </a:bodyPr>
          <a:lstStyle/>
          <a:p>
            <a:r>
              <a:rPr lang="cs-CZ" sz="1100" dirty="0">
                <a:hlinkClick r:id="rId3"/>
              </a:rPr>
              <a:t>http://www.wri.org/blog/2016/04/roads-decoupling-21-countries-are-reducing-carbon-emissions-while-growing-gdp</a:t>
            </a:r>
            <a:endParaRPr lang="cs-CZ" sz="1100" dirty="0"/>
          </a:p>
        </p:txBody>
      </p:sp>
      <p:sp>
        <p:nvSpPr>
          <p:cNvPr id="6" name="Obdélník 5"/>
          <p:cNvSpPr/>
          <p:nvPr/>
        </p:nvSpPr>
        <p:spPr>
          <a:xfrm>
            <a:off x="2242346" y="225995"/>
            <a:ext cx="7921792" cy="954107"/>
          </a:xfrm>
          <a:prstGeom prst="rect">
            <a:avLst/>
          </a:prstGeom>
        </p:spPr>
        <p:txBody>
          <a:bodyPr wrap="square">
            <a:spAutoFit/>
          </a:bodyPr>
          <a:lstStyle/>
          <a:p>
            <a:r>
              <a:rPr lang="cs-CZ" sz="2800" b="1" dirty="0"/>
              <a:t>            Klimatické změny-  C02 neutralita </a:t>
            </a:r>
          </a:p>
          <a:p>
            <a:r>
              <a:rPr lang="cs-CZ" sz="2800" b="1" dirty="0"/>
              <a:t>    </a:t>
            </a:r>
            <a:r>
              <a:rPr lang="en-GB" sz="2800" b="1" dirty="0"/>
              <a:t>21 </a:t>
            </a:r>
            <a:r>
              <a:rPr lang="en-GB" sz="2800" b="1" dirty="0" err="1"/>
              <a:t>zemí</a:t>
            </a:r>
            <a:r>
              <a:rPr lang="en-GB" sz="2800" b="1" dirty="0"/>
              <a:t> </a:t>
            </a:r>
            <a:r>
              <a:rPr lang="en-GB" sz="2800" b="1" dirty="0" err="1"/>
              <a:t>snižuje</a:t>
            </a:r>
            <a:r>
              <a:rPr lang="en-GB" sz="2800" b="1" dirty="0"/>
              <a:t> </a:t>
            </a:r>
            <a:r>
              <a:rPr lang="en-GB" sz="2800" b="1" dirty="0" err="1"/>
              <a:t>emise</a:t>
            </a:r>
            <a:r>
              <a:rPr lang="en-GB" sz="2800" b="1" dirty="0"/>
              <a:t> </a:t>
            </a:r>
            <a:r>
              <a:rPr lang="en-GB" sz="2800" b="1" dirty="0" err="1"/>
              <a:t>uhlíku</a:t>
            </a:r>
            <a:r>
              <a:rPr lang="en-GB" sz="2800" b="1" dirty="0"/>
              <a:t> </a:t>
            </a:r>
            <a:r>
              <a:rPr lang="en-GB" sz="2800" b="1" dirty="0" err="1"/>
              <a:t>při</a:t>
            </a:r>
            <a:r>
              <a:rPr lang="en-GB" sz="2800" b="1" dirty="0"/>
              <a:t> </a:t>
            </a:r>
            <a:r>
              <a:rPr lang="en-GB" sz="2800" b="1" dirty="0" err="1"/>
              <a:t>růstu</a:t>
            </a:r>
            <a:r>
              <a:rPr lang="en-GB" sz="2800" b="1" dirty="0"/>
              <a:t> HDP</a:t>
            </a:r>
          </a:p>
        </p:txBody>
      </p:sp>
    </p:spTree>
    <p:extLst>
      <p:ext uri="{BB962C8B-B14F-4D97-AF65-F5344CB8AC3E}">
        <p14:creationId xmlns:p14="http://schemas.microsoft.com/office/powerpoint/2010/main" val="111016662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ovéPole 1"/>
          <p:cNvSpPr txBox="1"/>
          <p:nvPr/>
        </p:nvSpPr>
        <p:spPr>
          <a:xfrm>
            <a:off x="2651760" y="349134"/>
            <a:ext cx="6652527" cy="523220"/>
          </a:xfrm>
          <a:prstGeom prst="rect">
            <a:avLst/>
          </a:prstGeom>
          <a:noFill/>
        </p:spPr>
        <p:txBody>
          <a:bodyPr wrap="none" rtlCol="0">
            <a:spAutoFit/>
          </a:bodyPr>
          <a:lstStyle/>
          <a:p>
            <a:r>
              <a:rPr lang="cs-CZ" sz="2800" b="1" dirty="0"/>
              <a:t>Ekonomický růst a nová pracovní místa - EU</a:t>
            </a:r>
            <a:endParaRPr lang="en-GB" sz="2800" b="1" dirty="0"/>
          </a:p>
        </p:txBody>
      </p:sp>
      <p:pic>
        <p:nvPicPr>
          <p:cNvPr id="3" name="Obrázek 2"/>
          <p:cNvPicPr>
            <a:picLocks noChangeAspect="1"/>
          </p:cNvPicPr>
          <p:nvPr/>
        </p:nvPicPr>
        <p:blipFill rotWithShape="1">
          <a:blip r:embed="rId2"/>
          <a:srcRect l="48302" t="39081" r="30947" b="39603"/>
          <a:stretch/>
        </p:blipFill>
        <p:spPr>
          <a:xfrm>
            <a:off x="518474" y="1307786"/>
            <a:ext cx="4605711" cy="3113385"/>
          </a:xfrm>
          <a:prstGeom prst="rect">
            <a:avLst/>
          </a:prstGeom>
        </p:spPr>
      </p:pic>
      <p:pic>
        <p:nvPicPr>
          <p:cNvPr id="7" name="Obrázek 6"/>
          <p:cNvPicPr>
            <a:picLocks noChangeAspect="1"/>
          </p:cNvPicPr>
          <p:nvPr/>
        </p:nvPicPr>
        <p:blipFill rotWithShape="1">
          <a:blip r:embed="rId3"/>
          <a:srcRect t="31359"/>
          <a:stretch/>
        </p:blipFill>
        <p:spPr>
          <a:xfrm>
            <a:off x="4021272" y="2366128"/>
            <a:ext cx="6986492" cy="4491872"/>
          </a:xfrm>
          <a:prstGeom prst="rect">
            <a:avLst/>
          </a:prstGeom>
        </p:spPr>
      </p:pic>
    </p:spTree>
    <p:extLst>
      <p:ext uri="{BB962C8B-B14F-4D97-AF65-F5344CB8AC3E}">
        <p14:creationId xmlns:p14="http://schemas.microsoft.com/office/powerpoint/2010/main" val="36695588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ázek 1"/>
          <p:cNvPicPr>
            <a:picLocks noChangeAspect="1"/>
          </p:cNvPicPr>
          <p:nvPr/>
        </p:nvPicPr>
        <p:blipFill rotWithShape="1">
          <a:blip r:embed="rId2"/>
          <a:srcRect l="16439" t="25089" r="8435" b="13385"/>
          <a:stretch/>
        </p:blipFill>
        <p:spPr>
          <a:xfrm>
            <a:off x="368333" y="859940"/>
            <a:ext cx="3537858" cy="1842734"/>
          </a:xfrm>
          <a:prstGeom prst="rect">
            <a:avLst/>
          </a:prstGeom>
        </p:spPr>
      </p:pic>
      <p:sp>
        <p:nvSpPr>
          <p:cNvPr id="4" name="Obdélník 3"/>
          <p:cNvSpPr/>
          <p:nvPr/>
        </p:nvSpPr>
        <p:spPr>
          <a:xfrm>
            <a:off x="146857" y="2874587"/>
            <a:ext cx="12045143" cy="3416320"/>
          </a:xfrm>
          <a:prstGeom prst="rect">
            <a:avLst/>
          </a:prstGeom>
        </p:spPr>
        <p:txBody>
          <a:bodyPr wrap="square">
            <a:spAutoFit/>
          </a:bodyPr>
          <a:lstStyle/>
          <a:p>
            <a:pPr marL="285750" indent="-285750">
              <a:lnSpc>
                <a:spcPct val="150000"/>
              </a:lnSpc>
              <a:buFont typeface="Wingdings" panose="05000000000000000000" pitchFamily="2" charset="2"/>
              <a:buChar char="Ø"/>
            </a:pPr>
            <a:r>
              <a:rPr lang="cs-CZ" b="1" dirty="0"/>
              <a:t> Nové precizní zemědělství </a:t>
            </a:r>
            <a:r>
              <a:rPr lang="en-GB" dirty="0"/>
              <a:t>(</a:t>
            </a:r>
            <a:r>
              <a:rPr lang="en-GB" dirty="0" err="1"/>
              <a:t>roboty</a:t>
            </a:r>
            <a:r>
              <a:rPr lang="en-GB" dirty="0"/>
              <a:t>, </a:t>
            </a:r>
            <a:r>
              <a:rPr lang="en-GB" dirty="0" err="1"/>
              <a:t>drtiče</a:t>
            </a:r>
            <a:r>
              <a:rPr lang="en-GB" dirty="0"/>
              <a:t>,)</a:t>
            </a:r>
          </a:p>
          <a:p>
            <a:pPr marL="285750" indent="-285750">
              <a:lnSpc>
                <a:spcPct val="150000"/>
              </a:lnSpc>
              <a:buFont typeface="Wingdings" panose="05000000000000000000" pitchFamily="2" charset="2"/>
              <a:buChar char="Ø"/>
            </a:pPr>
            <a:r>
              <a:rPr lang="cs-CZ" b="1" dirty="0" err="1"/>
              <a:t>B</a:t>
            </a:r>
            <a:r>
              <a:rPr lang="en-GB" b="1" dirty="0" err="1"/>
              <a:t>iostimulanty</a:t>
            </a:r>
            <a:r>
              <a:rPr lang="en-GB" b="1" dirty="0"/>
              <a:t> </a:t>
            </a:r>
            <a:r>
              <a:rPr lang="en-GB" b="1" dirty="0" err="1"/>
              <a:t>používají</a:t>
            </a:r>
            <a:r>
              <a:rPr lang="en-GB" b="1" dirty="0"/>
              <a:t> </a:t>
            </a:r>
            <a:r>
              <a:rPr lang="en-GB" b="1" dirty="0" err="1"/>
              <a:t>mikroorganismy</a:t>
            </a:r>
            <a:r>
              <a:rPr lang="en-GB" b="1" dirty="0"/>
              <a:t> </a:t>
            </a:r>
            <a:r>
              <a:rPr lang="en-GB" dirty="0"/>
              <a:t>v </a:t>
            </a:r>
            <a:r>
              <a:rPr lang="en-GB" dirty="0" err="1"/>
              <a:t>půdě</a:t>
            </a:r>
            <a:r>
              <a:rPr lang="en-GB" dirty="0"/>
              <a:t> </a:t>
            </a:r>
            <a:r>
              <a:rPr lang="en-GB" dirty="0" err="1"/>
              <a:t>místo</a:t>
            </a:r>
            <a:r>
              <a:rPr lang="en-GB" dirty="0"/>
              <a:t> </a:t>
            </a:r>
            <a:r>
              <a:rPr lang="en-GB" dirty="0" err="1"/>
              <a:t>toho</a:t>
            </a:r>
            <a:r>
              <a:rPr lang="en-GB" dirty="0"/>
              <a:t>, aby </a:t>
            </a:r>
            <a:r>
              <a:rPr lang="cs-CZ" dirty="0"/>
              <a:t> s nimi </a:t>
            </a:r>
            <a:r>
              <a:rPr lang="en-GB" dirty="0" err="1"/>
              <a:t>bojovaly</a:t>
            </a:r>
            <a:r>
              <a:rPr lang="en-GB" dirty="0"/>
              <a:t>; </a:t>
            </a:r>
            <a:endParaRPr lang="cs-CZ" dirty="0"/>
          </a:p>
          <a:p>
            <a:pPr marL="285750" indent="-285750">
              <a:lnSpc>
                <a:spcPct val="150000"/>
              </a:lnSpc>
              <a:buFont typeface="Wingdings" panose="05000000000000000000" pitchFamily="2" charset="2"/>
              <a:buChar char="Ø"/>
            </a:pPr>
            <a:r>
              <a:rPr lang="cs-CZ" b="1" dirty="0" err="1"/>
              <a:t>D</a:t>
            </a:r>
            <a:r>
              <a:rPr lang="en-GB" b="1" dirty="0" err="1" smtClean="0"/>
              <a:t>omácí</a:t>
            </a:r>
            <a:r>
              <a:rPr lang="en-GB" b="1" dirty="0"/>
              <a:t>, </a:t>
            </a:r>
            <a:r>
              <a:rPr lang="en-GB" b="1" dirty="0" err="1"/>
              <a:t>městské</a:t>
            </a:r>
            <a:r>
              <a:rPr lang="en-GB" b="1" dirty="0"/>
              <a:t> a </a:t>
            </a:r>
            <a:r>
              <a:rPr lang="en-GB" b="1" dirty="0" err="1"/>
              <a:t>vertikální</a:t>
            </a:r>
            <a:r>
              <a:rPr lang="en-GB" b="1" dirty="0"/>
              <a:t> </a:t>
            </a:r>
            <a:r>
              <a:rPr lang="en-GB" b="1" dirty="0" err="1"/>
              <a:t>zemědělství</a:t>
            </a:r>
            <a:r>
              <a:rPr lang="en-GB" b="1" dirty="0"/>
              <a:t> </a:t>
            </a:r>
            <a:r>
              <a:rPr lang="en-GB" dirty="0" err="1"/>
              <a:t>otevírají</a:t>
            </a:r>
            <a:r>
              <a:rPr lang="en-GB" dirty="0"/>
              <a:t> </a:t>
            </a:r>
            <a:r>
              <a:rPr lang="en-GB" dirty="0" err="1"/>
              <a:t>nové</a:t>
            </a:r>
            <a:r>
              <a:rPr lang="en-GB" dirty="0"/>
              <a:t> </a:t>
            </a:r>
            <a:r>
              <a:rPr lang="en-GB" dirty="0" err="1"/>
              <a:t>oblasti</a:t>
            </a:r>
            <a:r>
              <a:rPr lang="en-GB" dirty="0"/>
              <a:t> pro </a:t>
            </a:r>
            <a:r>
              <a:rPr lang="en-GB" dirty="0" err="1"/>
              <a:t>místní</a:t>
            </a:r>
            <a:r>
              <a:rPr lang="en-GB" dirty="0"/>
              <a:t> </a:t>
            </a:r>
            <a:r>
              <a:rPr lang="en-GB" dirty="0" err="1"/>
              <a:t>výrobu</a:t>
            </a:r>
            <a:r>
              <a:rPr lang="en-GB" dirty="0"/>
              <a:t> </a:t>
            </a:r>
            <a:r>
              <a:rPr lang="en-GB" dirty="0" err="1"/>
              <a:t>potravin</a:t>
            </a:r>
            <a:r>
              <a:rPr lang="en-GB" dirty="0"/>
              <a:t>; </a:t>
            </a:r>
            <a:endParaRPr lang="cs-CZ" dirty="0"/>
          </a:p>
          <a:p>
            <a:pPr marL="285750" indent="-285750">
              <a:lnSpc>
                <a:spcPct val="150000"/>
              </a:lnSpc>
              <a:buFont typeface="Wingdings" panose="05000000000000000000" pitchFamily="2" charset="2"/>
              <a:buChar char="Ø"/>
            </a:pPr>
            <a:r>
              <a:rPr lang="cs-CZ" b="1" dirty="0" err="1"/>
              <a:t>N</a:t>
            </a:r>
            <a:r>
              <a:rPr lang="en-GB" b="1" dirty="0" err="1"/>
              <a:t>ové</a:t>
            </a:r>
            <a:r>
              <a:rPr lang="en-GB" b="1" dirty="0"/>
              <a:t> </a:t>
            </a:r>
            <a:r>
              <a:rPr lang="en-GB" b="1" dirty="0" err="1"/>
              <a:t>koncepty</a:t>
            </a:r>
            <a:r>
              <a:rPr lang="en-GB" b="1" dirty="0"/>
              <a:t> </a:t>
            </a:r>
            <a:r>
              <a:rPr lang="en-GB" b="1" dirty="0" err="1"/>
              <a:t>umožňují</a:t>
            </a:r>
            <a:r>
              <a:rPr lang="en-GB" b="1" dirty="0"/>
              <a:t> </a:t>
            </a:r>
            <a:r>
              <a:rPr lang="en-GB" b="1" dirty="0" err="1"/>
              <a:t>zemědělství</a:t>
            </a:r>
            <a:r>
              <a:rPr lang="en-GB" b="1" dirty="0"/>
              <a:t> </a:t>
            </a:r>
            <a:r>
              <a:rPr lang="en-GB" b="1" dirty="0" err="1"/>
              <a:t>za</a:t>
            </a:r>
            <a:r>
              <a:rPr lang="en-GB" b="1" dirty="0"/>
              <a:t> </a:t>
            </a:r>
            <a:r>
              <a:rPr lang="en-GB" b="1" dirty="0" err="1"/>
              <a:t>extrémních</a:t>
            </a:r>
            <a:r>
              <a:rPr lang="en-GB" b="1" dirty="0"/>
              <a:t> </a:t>
            </a:r>
            <a:r>
              <a:rPr lang="en-GB" b="1" dirty="0" err="1"/>
              <a:t>podmínek</a:t>
            </a:r>
            <a:r>
              <a:rPr lang="en-GB" b="1" dirty="0"/>
              <a:t> </a:t>
            </a:r>
            <a:r>
              <a:rPr lang="en-GB" dirty="0"/>
              <a:t>(</a:t>
            </a:r>
            <a:r>
              <a:rPr lang="en-GB" dirty="0" err="1"/>
              <a:t>poušť</a:t>
            </a:r>
            <a:r>
              <a:rPr lang="en-GB" dirty="0"/>
              <a:t>, led a </a:t>
            </a:r>
            <a:r>
              <a:rPr lang="en-GB" dirty="0" err="1"/>
              <a:t>dokonce</a:t>
            </a:r>
            <a:r>
              <a:rPr lang="en-GB" dirty="0"/>
              <a:t> </a:t>
            </a:r>
            <a:r>
              <a:rPr lang="en-GB" dirty="0" err="1"/>
              <a:t>i</a:t>
            </a:r>
            <a:r>
              <a:rPr lang="en-GB" dirty="0"/>
              <a:t> </a:t>
            </a:r>
            <a:r>
              <a:rPr lang="en-GB" dirty="0" err="1"/>
              <a:t>na</a:t>
            </a:r>
            <a:r>
              <a:rPr lang="en-GB" dirty="0"/>
              <a:t> </a:t>
            </a:r>
            <a:r>
              <a:rPr lang="en-GB" dirty="0" err="1"/>
              <a:t>Marsu</a:t>
            </a:r>
            <a:r>
              <a:rPr lang="en-GB" dirty="0"/>
              <a:t>); </a:t>
            </a:r>
            <a:endParaRPr lang="cs-CZ" dirty="0"/>
          </a:p>
          <a:p>
            <a:pPr marL="285750" indent="-285750">
              <a:lnSpc>
                <a:spcPct val="150000"/>
              </a:lnSpc>
              <a:buFont typeface="Wingdings" panose="05000000000000000000" pitchFamily="2" charset="2"/>
              <a:buChar char="Ø"/>
            </a:pPr>
            <a:r>
              <a:rPr lang="cs-CZ" b="1" dirty="0" smtClean="0"/>
              <a:t>P</a:t>
            </a:r>
            <a:r>
              <a:rPr lang="en-GB" b="1" dirty="0" err="1"/>
              <a:t>oužití</a:t>
            </a:r>
            <a:r>
              <a:rPr lang="en-GB" b="1" dirty="0"/>
              <a:t> CO2 s </a:t>
            </a:r>
            <a:r>
              <a:rPr lang="en-GB" b="1" dirty="0" err="1"/>
              <a:t>bakteriemi</a:t>
            </a:r>
            <a:r>
              <a:rPr lang="en-GB" b="1" dirty="0"/>
              <a:t> </a:t>
            </a:r>
            <a:r>
              <a:rPr lang="en-GB" b="1" dirty="0" err="1"/>
              <a:t>otevírají</a:t>
            </a:r>
            <a:r>
              <a:rPr lang="en-GB" b="1" dirty="0"/>
              <a:t> </a:t>
            </a:r>
            <a:r>
              <a:rPr lang="en-GB" b="1" dirty="0" err="1"/>
              <a:t>nové</a:t>
            </a:r>
            <a:r>
              <a:rPr lang="en-GB" b="1" dirty="0"/>
              <a:t> </a:t>
            </a:r>
            <a:r>
              <a:rPr lang="en-GB" b="1" dirty="0" err="1"/>
              <a:t>zdroje</a:t>
            </a:r>
            <a:r>
              <a:rPr lang="en-GB" b="1" dirty="0"/>
              <a:t> </a:t>
            </a:r>
            <a:r>
              <a:rPr lang="en-GB" b="1" dirty="0" err="1"/>
              <a:t>bílkovin</a:t>
            </a:r>
            <a:r>
              <a:rPr lang="en-GB" b="1" dirty="0"/>
              <a:t>;</a:t>
            </a:r>
            <a:r>
              <a:rPr lang="en-GB" dirty="0"/>
              <a:t> </a:t>
            </a:r>
            <a:r>
              <a:rPr lang="cs-CZ" dirty="0"/>
              <a:t>malí </a:t>
            </a:r>
            <a:r>
              <a:rPr lang="en-GB" dirty="0" err="1"/>
              <a:t>zemědělc</a:t>
            </a:r>
            <a:r>
              <a:rPr lang="cs-CZ" dirty="0"/>
              <a:t>i</a:t>
            </a:r>
            <a:r>
              <a:rPr lang="en-GB" dirty="0"/>
              <a:t> a </a:t>
            </a:r>
            <a:r>
              <a:rPr lang="en-GB" dirty="0" err="1"/>
              <a:t>ekologické</a:t>
            </a:r>
            <a:r>
              <a:rPr lang="en-GB" dirty="0"/>
              <a:t> </a:t>
            </a:r>
            <a:r>
              <a:rPr lang="en-GB" dirty="0" err="1"/>
              <a:t>zemědělství</a:t>
            </a:r>
            <a:r>
              <a:rPr lang="en-GB" dirty="0"/>
              <a:t> </a:t>
            </a:r>
            <a:r>
              <a:rPr lang="en-GB" dirty="0" err="1"/>
              <a:t>mají</a:t>
            </a:r>
            <a:r>
              <a:rPr lang="en-GB" dirty="0"/>
              <a:t> </a:t>
            </a:r>
            <a:r>
              <a:rPr lang="en-GB" dirty="0" err="1"/>
              <a:t>zcela</a:t>
            </a:r>
            <a:r>
              <a:rPr lang="en-GB" dirty="0"/>
              <a:t> </a:t>
            </a:r>
            <a:r>
              <a:rPr lang="en-GB" dirty="0" err="1"/>
              <a:t>nové</a:t>
            </a:r>
            <a:r>
              <a:rPr lang="en-GB" dirty="0"/>
              <a:t> </a:t>
            </a:r>
            <a:r>
              <a:rPr lang="en-GB" dirty="0" err="1"/>
              <a:t>možnosti</a:t>
            </a:r>
            <a:r>
              <a:rPr lang="en-GB" dirty="0"/>
              <a:t>; </a:t>
            </a:r>
            <a:endParaRPr lang="cs-CZ" dirty="0"/>
          </a:p>
          <a:p>
            <a:pPr marL="285750" indent="-285750">
              <a:lnSpc>
                <a:spcPct val="150000"/>
              </a:lnSpc>
              <a:buFont typeface="Wingdings" panose="05000000000000000000" pitchFamily="2" charset="2"/>
              <a:buChar char="Ø"/>
            </a:pPr>
            <a:r>
              <a:rPr lang="cs-CZ" b="1" dirty="0" err="1"/>
              <a:t>U</a:t>
            </a:r>
            <a:r>
              <a:rPr lang="en-GB" b="1" dirty="0" err="1" smtClean="0"/>
              <a:t>držitelné</a:t>
            </a:r>
            <a:r>
              <a:rPr lang="en-GB" b="1" dirty="0" smtClean="0"/>
              <a:t> </a:t>
            </a:r>
            <a:r>
              <a:rPr lang="en-GB" b="1" dirty="0" err="1"/>
              <a:t>využívání</a:t>
            </a:r>
            <a:r>
              <a:rPr lang="en-GB" b="1" dirty="0"/>
              <a:t> </a:t>
            </a:r>
            <a:r>
              <a:rPr lang="en-GB" b="1" dirty="0" err="1"/>
              <a:t>moří</a:t>
            </a:r>
            <a:r>
              <a:rPr lang="en-GB" b="1" dirty="0"/>
              <a:t> a </a:t>
            </a:r>
            <a:r>
              <a:rPr lang="en-GB" b="1" dirty="0" err="1"/>
              <a:t>moderní</a:t>
            </a:r>
            <a:r>
              <a:rPr lang="en-GB" b="1" dirty="0"/>
              <a:t> </a:t>
            </a:r>
            <a:r>
              <a:rPr lang="en-GB" b="1" dirty="0" err="1"/>
              <a:t>akvakultury</a:t>
            </a:r>
            <a:r>
              <a:rPr lang="en-GB" dirty="0"/>
              <a:t> </a:t>
            </a:r>
            <a:r>
              <a:rPr lang="en-GB" dirty="0" err="1"/>
              <a:t>otevírají</a:t>
            </a:r>
            <a:r>
              <a:rPr lang="en-GB" dirty="0"/>
              <a:t> </a:t>
            </a:r>
            <a:r>
              <a:rPr lang="en-GB" dirty="0" err="1"/>
              <a:t>nové</a:t>
            </a:r>
            <a:r>
              <a:rPr lang="en-GB" dirty="0"/>
              <a:t> </a:t>
            </a:r>
            <a:r>
              <a:rPr lang="en-GB" dirty="0" err="1"/>
              <a:t>zdroje</a:t>
            </a:r>
            <a:r>
              <a:rPr lang="en-GB" dirty="0"/>
              <a:t> </a:t>
            </a:r>
            <a:r>
              <a:rPr lang="en-GB" dirty="0" err="1"/>
              <a:t>potravin</a:t>
            </a:r>
            <a:r>
              <a:rPr lang="en-GB" dirty="0"/>
              <a:t>; </a:t>
            </a:r>
            <a:endParaRPr lang="cs-CZ" dirty="0"/>
          </a:p>
          <a:p>
            <a:pPr marL="285750" indent="-285750">
              <a:lnSpc>
                <a:spcPct val="150000"/>
              </a:lnSpc>
              <a:buFont typeface="Wingdings" panose="05000000000000000000" pitchFamily="2" charset="2"/>
              <a:buChar char="Ø"/>
            </a:pPr>
            <a:r>
              <a:rPr lang="cs-CZ" dirty="0"/>
              <a:t> </a:t>
            </a:r>
            <a:r>
              <a:rPr lang="cs-CZ" b="1" dirty="0" err="1"/>
              <a:t>B</a:t>
            </a:r>
            <a:r>
              <a:rPr lang="cs-CZ" b="1" dirty="0" err="1" smtClean="0"/>
              <a:t>iorafinérie</a:t>
            </a:r>
            <a:r>
              <a:rPr lang="cs-CZ" b="1" dirty="0" smtClean="0"/>
              <a:t> </a:t>
            </a:r>
            <a:r>
              <a:rPr lang="en-GB" dirty="0" err="1"/>
              <a:t>mohou</a:t>
            </a:r>
            <a:r>
              <a:rPr lang="en-GB" dirty="0"/>
              <a:t> </a:t>
            </a:r>
            <a:r>
              <a:rPr lang="en-GB" dirty="0" err="1"/>
              <a:t>vyrábět</a:t>
            </a:r>
            <a:r>
              <a:rPr lang="en-GB" dirty="0"/>
              <a:t> </a:t>
            </a:r>
            <a:r>
              <a:rPr lang="en-GB" dirty="0" err="1"/>
              <a:t>různé</a:t>
            </a:r>
            <a:r>
              <a:rPr lang="en-GB" dirty="0"/>
              <a:t> </a:t>
            </a:r>
            <a:r>
              <a:rPr lang="en-GB" dirty="0" err="1"/>
              <a:t>potravinářské</a:t>
            </a:r>
            <a:r>
              <a:rPr lang="en-GB" dirty="0"/>
              <a:t> a </a:t>
            </a:r>
            <a:r>
              <a:rPr lang="en-GB" dirty="0" err="1"/>
              <a:t>nepotravinářské</a:t>
            </a:r>
            <a:r>
              <a:rPr lang="en-GB" dirty="0"/>
              <a:t> </a:t>
            </a:r>
            <a:r>
              <a:rPr lang="en-GB" dirty="0" err="1"/>
              <a:t>produkty</a:t>
            </a:r>
            <a:r>
              <a:rPr lang="en-GB" dirty="0"/>
              <a:t> z </a:t>
            </a:r>
            <a:r>
              <a:rPr lang="en-GB" dirty="0" err="1"/>
              <a:t>jakéhokoliv</a:t>
            </a:r>
            <a:r>
              <a:rPr lang="en-GB" dirty="0"/>
              <a:t> </a:t>
            </a:r>
            <a:r>
              <a:rPr lang="en-GB" dirty="0" err="1"/>
              <a:t>druhu</a:t>
            </a:r>
            <a:r>
              <a:rPr lang="en-GB" dirty="0"/>
              <a:t> </a:t>
            </a:r>
            <a:r>
              <a:rPr lang="en-GB" dirty="0" err="1"/>
              <a:t>organického</a:t>
            </a:r>
            <a:r>
              <a:rPr lang="en-GB" dirty="0"/>
              <a:t> </a:t>
            </a:r>
            <a:r>
              <a:rPr lang="en-GB" dirty="0" err="1"/>
              <a:t>materiálu</a:t>
            </a:r>
            <a:r>
              <a:rPr lang="en-GB" dirty="0"/>
              <a:t> s </a:t>
            </a:r>
            <a:r>
              <a:rPr lang="en-GB" dirty="0" err="1"/>
              <a:t>plným</a:t>
            </a:r>
            <a:r>
              <a:rPr lang="en-GB" dirty="0"/>
              <a:t> </a:t>
            </a:r>
            <a:r>
              <a:rPr lang="en-GB" dirty="0" err="1"/>
              <a:t>využitím</a:t>
            </a:r>
            <a:r>
              <a:rPr lang="en-GB" dirty="0"/>
              <a:t> </a:t>
            </a:r>
            <a:r>
              <a:rPr lang="en-GB" dirty="0" err="1"/>
              <a:t>biomasy</a:t>
            </a:r>
            <a:r>
              <a:rPr lang="en-GB" dirty="0"/>
              <a:t>.</a:t>
            </a:r>
          </a:p>
        </p:txBody>
      </p:sp>
      <p:sp>
        <p:nvSpPr>
          <p:cNvPr id="5" name="TextovéPole 4"/>
          <p:cNvSpPr txBox="1"/>
          <p:nvPr/>
        </p:nvSpPr>
        <p:spPr>
          <a:xfrm>
            <a:off x="368333" y="164807"/>
            <a:ext cx="10542501" cy="523220"/>
          </a:xfrm>
          <a:prstGeom prst="rect">
            <a:avLst/>
          </a:prstGeom>
          <a:noFill/>
        </p:spPr>
        <p:txBody>
          <a:bodyPr wrap="none" rtlCol="0">
            <a:spAutoFit/>
          </a:bodyPr>
          <a:lstStyle/>
          <a:p>
            <a:r>
              <a:rPr lang="cs-CZ" sz="2800" b="1" dirty="0"/>
              <a:t>Nasycení populace - produkce biomasy založená na </a:t>
            </a:r>
            <a:r>
              <a:rPr lang="cs-CZ" sz="2800" b="1" dirty="0" smtClean="0"/>
              <a:t>inovačních </a:t>
            </a:r>
            <a:r>
              <a:rPr lang="cs-CZ" sz="2800" b="1" dirty="0"/>
              <a:t>pilířích</a:t>
            </a:r>
            <a:endParaRPr lang="en-GB" sz="2800" b="1" dirty="0"/>
          </a:p>
        </p:txBody>
      </p:sp>
    </p:spTree>
    <p:extLst>
      <p:ext uri="{BB962C8B-B14F-4D97-AF65-F5344CB8AC3E}">
        <p14:creationId xmlns:p14="http://schemas.microsoft.com/office/powerpoint/2010/main" val="394471727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4025908" y="1893046"/>
            <a:ext cx="5328592" cy="830997"/>
          </a:xfrm>
          <a:prstGeom prst="rect">
            <a:avLst/>
          </a:prstGeom>
        </p:spPr>
        <p:txBody>
          <a:bodyPr wrap="square">
            <a:spAutoFit/>
          </a:bodyPr>
          <a:lstStyle/>
          <a:p>
            <a:r>
              <a:rPr lang="en-US" sz="2400" dirty="0">
                <a:solidFill>
                  <a:srgbClr val="000000"/>
                </a:solidFill>
              </a:rPr>
              <a:t> </a:t>
            </a:r>
            <a:r>
              <a:rPr lang="cs-CZ" sz="2400" dirty="0">
                <a:solidFill>
                  <a:srgbClr val="000000"/>
                </a:solidFill>
              </a:rPr>
              <a:t>                       </a:t>
            </a:r>
          </a:p>
          <a:p>
            <a:endParaRPr lang="cs-CZ" sz="2400" dirty="0"/>
          </a:p>
        </p:txBody>
      </p:sp>
      <p:sp>
        <p:nvSpPr>
          <p:cNvPr id="3" name="Obdélník 2"/>
          <p:cNvSpPr/>
          <p:nvPr/>
        </p:nvSpPr>
        <p:spPr>
          <a:xfrm>
            <a:off x="1986871" y="231772"/>
            <a:ext cx="8418267" cy="584775"/>
          </a:xfrm>
          <a:prstGeom prst="rect">
            <a:avLst/>
          </a:prstGeom>
        </p:spPr>
        <p:txBody>
          <a:bodyPr wrap="none">
            <a:spAutoFit/>
          </a:bodyPr>
          <a:lstStyle/>
          <a:p>
            <a:r>
              <a:rPr lang="cs-CZ" sz="3200" b="1" dirty="0" smtClean="0">
                <a:solidFill>
                  <a:srgbClr val="000000"/>
                </a:solidFill>
                <a:latin typeface="Times"/>
              </a:rPr>
              <a:t>BIOEKONOMIKA </a:t>
            </a:r>
            <a:r>
              <a:rPr lang="cs-CZ" sz="3200" b="1" dirty="0" smtClean="0">
                <a:solidFill>
                  <a:prstClr val="black"/>
                </a:solidFill>
                <a:cs typeface="Times New Roman" panose="02020603050405020304" pitchFamily="18" charset="0"/>
              </a:rPr>
              <a:t>JE BIOLOGIZACE EKONOMIE</a:t>
            </a:r>
            <a:endParaRPr lang="cs-CZ" sz="3200" dirty="0"/>
          </a:p>
        </p:txBody>
      </p:sp>
      <p:sp>
        <p:nvSpPr>
          <p:cNvPr id="4" name="Obdélník 3"/>
          <p:cNvSpPr/>
          <p:nvPr/>
        </p:nvSpPr>
        <p:spPr>
          <a:xfrm>
            <a:off x="2279575" y="4869161"/>
            <a:ext cx="5906047" cy="369332"/>
          </a:xfrm>
          <a:prstGeom prst="rect">
            <a:avLst/>
          </a:prstGeom>
        </p:spPr>
        <p:txBody>
          <a:bodyPr wrap="square">
            <a:spAutoFit/>
          </a:bodyPr>
          <a:lstStyle/>
          <a:p>
            <a:r>
              <a:rPr lang="cs-CZ" dirty="0">
                <a:solidFill>
                  <a:srgbClr val="000000"/>
                </a:solidFill>
                <a:latin typeface="Times"/>
              </a:rPr>
              <a:t> </a:t>
            </a:r>
            <a:endParaRPr lang="cs-CZ" sz="2400" b="1" dirty="0">
              <a:latin typeface="Calibri" panose="020F0502020204030204" pitchFamily="34" charset="0"/>
            </a:endParaRPr>
          </a:p>
        </p:txBody>
      </p:sp>
      <p:sp>
        <p:nvSpPr>
          <p:cNvPr id="5" name="Obdélník 4"/>
          <p:cNvSpPr/>
          <p:nvPr/>
        </p:nvSpPr>
        <p:spPr>
          <a:xfrm>
            <a:off x="2297597" y="4307249"/>
            <a:ext cx="253596" cy="461665"/>
          </a:xfrm>
          <a:prstGeom prst="rect">
            <a:avLst/>
          </a:prstGeom>
        </p:spPr>
        <p:txBody>
          <a:bodyPr wrap="none">
            <a:spAutoFit/>
          </a:bodyPr>
          <a:lstStyle/>
          <a:p>
            <a:r>
              <a:rPr lang="cs-CZ" sz="2400" b="1" dirty="0">
                <a:solidFill>
                  <a:srgbClr val="000000"/>
                </a:solidFill>
                <a:latin typeface="Calibri" panose="020F0502020204030204" pitchFamily="34" charset="0"/>
              </a:rPr>
              <a:t> </a:t>
            </a:r>
            <a:endParaRPr lang="cs-CZ" dirty="0">
              <a:solidFill>
                <a:srgbClr val="000000"/>
              </a:solidFill>
              <a:latin typeface="Calibri" panose="020F0502020204030204" pitchFamily="34" charset="0"/>
            </a:endParaRPr>
          </a:p>
        </p:txBody>
      </p:sp>
      <p:sp>
        <p:nvSpPr>
          <p:cNvPr id="6" name="Kruhová šipka 5"/>
          <p:cNvSpPr/>
          <p:nvPr/>
        </p:nvSpPr>
        <p:spPr>
          <a:xfrm>
            <a:off x="3900206" y="1180780"/>
            <a:ext cx="978408" cy="978408"/>
          </a:xfrm>
          <a:prstGeom prst="circular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cs-CZ">
              <a:solidFill>
                <a:srgbClr val="92D050"/>
              </a:solidFill>
            </a:endParaRPr>
          </a:p>
        </p:txBody>
      </p:sp>
      <p:sp>
        <p:nvSpPr>
          <p:cNvPr id="8" name="Obdélník 7"/>
          <p:cNvSpPr/>
          <p:nvPr/>
        </p:nvSpPr>
        <p:spPr>
          <a:xfrm>
            <a:off x="1816255" y="1949451"/>
            <a:ext cx="8556557" cy="369332"/>
          </a:xfrm>
          <a:prstGeom prst="rect">
            <a:avLst/>
          </a:prstGeom>
        </p:spPr>
        <p:txBody>
          <a:bodyPr wrap="square">
            <a:spAutoFit/>
          </a:bodyPr>
          <a:lstStyle/>
          <a:p>
            <a:r>
              <a:rPr lang="en-US" dirty="0"/>
              <a:t> </a:t>
            </a:r>
            <a:endParaRPr lang="cs-CZ" sz="2400" dirty="0"/>
          </a:p>
        </p:txBody>
      </p:sp>
      <p:sp>
        <p:nvSpPr>
          <p:cNvPr id="9" name="Obdélník 8"/>
          <p:cNvSpPr/>
          <p:nvPr/>
        </p:nvSpPr>
        <p:spPr>
          <a:xfrm>
            <a:off x="1478755" y="2250948"/>
            <a:ext cx="9231555" cy="1938992"/>
          </a:xfrm>
          <a:prstGeom prst="rect">
            <a:avLst/>
          </a:prstGeom>
        </p:spPr>
        <p:txBody>
          <a:bodyPr wrap="square">
            <a:spAutoFit/>
          </a:bodyPr>
          <a:lstStyle/>
          <a:p>
            <a:r>
              <a:rPr lang="en-GB" sz="2400" b="1" dirty="0" err="1"/>
              <a:t>Bioe</a:t>
            </a:r>
            <a:r>
              <a:rPr lang="cs-CZ" sz="2400" b="1" dirty="0"/>
              <a:t>k</a:t>
            </a:r>
            <a:r>
              <a:rPr lang="en-GB" sz="2400" b="1" dirty="0" err="1" smtClean="0"/>
              <a:t>onomi</a:t>
            </a:r>
            <a:r>
              <a:rPr lang="cs-CZ" sz="2400" b="1" dirty="0" err="1" smtClean="0"/>
              <a:t>ka</a:t>
            </a:r>
            <a:r>
              <a:rPr lang="en-GB" sz="2400" b="1" dirty="0" smtClean="0"/>
              <a:t> </a:t>
            </a:r>
            <a:r>
              <a:rPr lang="en-GB" sz="2400" b="1" dirty="0" err="1"/>
              <a:t>zahrnuje</a:t>
            </a:r>
            <a:r>
              <a:rPr lang="en-GB" sz="2400" b="1" dirty="0"/>
              <a:t> </a:t>
            </a:r>
            <a:r>
              <a:rPr lang="en-GB" sz="2400" dirty="0"/>
              <a:t>ty </a:t>
            </a:r>
            <a:r>
              <a:rPr lang="en-GB" sz="2400" dirty="0" err="1"/>
              <a:t>části</a:t>
            </a:r>
            <a:r>
              <a:rPr lang="en-GB" sz="2400" dirty="0"/>
              <a:t> </a:t>
            </a:r>
            <a:r>
              <a:rPr lang="en-GB" sz="2400" dirty="0" err="1"/>
              <a:t>ekonomiky</a:t>
            </a:r>
            <a:r>
              <a:rPr lang="en-GB" sz="2400" dirty="0"/>
              <a:t>, </a:t>
            </a:r>
            <a:r>
              <a:rPr lang="en-GB" sz="2400" dirty="0" err="1"/>
              <a:t>které</a:t>
            </a:r>
            <a:r>
              <a:rPr lang="en-GB" sz="2400" dirty="0"/>
              <a:t> </a:t>
            </a:r>
            <a:r>
              <a:rPr lang="en-GB" sz="2400" dirty="0" err="1"/>
              <a:t>využívají</a:t>
            </a:r>
            <a:r>
              <a:rPr lang="en-GB" sz="2400" dirty="0"/>
              <a:t> </a:t>
            </a:r>
            <a:r>
              <a:rPr lang="en-GB" sz="2400" dirty="0" err="1"/>
              <a:t>obnovitelné</a:t>
            </a:r>
            <a:r>
              <a:rPr lang="en-GB" sz="2400" dirty="0"/>
              <a:t> </a:t>
            </a:r>
            <a:r>
              <a:rPr lang="en-GB" sz="2400" dirty="0" err="1"/>
              <a:t>biologické</a:t>
            </a:r>
            <a:r>
              <a:rPr lang="en-GB" sz="2400" dirty="0"/>
              <a:t> </a:t>
            </a:r>
            <a:r>
              <a:rPr lang="en-GB" sz="2400" dirty="0" err="1" smtClean="0"/>
              <a:t>zdroje</a:t>
            </a:r>
            <a:r>
              <a:rPr lang="cs-CZ" sz="2400" dirty="0" smtClean="0"/>
              <a:t>:</a:t>
            </a:r>
            <a:r>
              <a:rPr lang="en-GB" sz="2400" b="1" dirty="0" err="1" smtClean="0"/>
              <a:t>biomasa</a:t>
            </a:r>
            <a:r>
              <a:rPr lang="cs-CZ" sz="2400" b="1" dirty="0" smtClean="0"/>
              <a:t>u:</a:t>
            </a:r>
            <a:r>
              <a:rPr lang="en-GB" sz="2400" dirty="0" smtClean="0"/>
              <a:t> </a:t>
            </a:r>
            <a:r>
              <a:rPr lang="en-GB" sz="2400" dirty="0"/>
              <a:t>z </a:t>
            </a:r>
            <a:r>
              <a:rPr lang="en-GB" sz="2400" dirty="0" err="1"/>
              <a:t>půdy</a:t>
            </a:r>
            <a:r>
              <a:rPr lang="en-GB" sz="2400" dirty="0"/>
              <a:t> </a:t>
            </a:r>
            <a:r>
              <a:rPr lang="cs-CZ" sz="2400" dirty="0"/>
              <a:t>,</a:t>
            </a:r>
            <a:r>
              <a:rPr lang="en-GB" sz="2400" dirty="0" err="1"/>
              <a:t>moře</a:t>
            </a:r>
            <a:r>
              <a:rPr lang="cs-CZ" sz="2400" dirty="0" smtClean="0"/>
              <a:t>, řek a </a:t>
            </a:r>
            <a:r>
              <a:rPr lang="en-GB" sz="2400" dirty="0" smtClean="0"/>
              <a:t> </a:t>
            </a:r>
            <a:r>
              <a:rPr lang="en-GB" sz="2400" dirty="0"/>
              <a:t>les</a:t>
            </a:r>
            <a:r>
              <a:rPr lang="cs-CZ" sz="2400" dirty="0"/>
              <a:t>a</a:t>
            </a:r>
            <a:r>
              <a:rPr lang="en-GB" sz="2400" dirty="0"/>
              <a:t> </a:t>
            </a:r>
            <a:r>
              <a:rPr lang="cs-CZ" sz="2400" dirty="0"/>
              <a:t>, </a:t>
            </a:r>
            <a:r>
              <a:rPr lang="en-GB" sz="2400" dirty="0" err="1"/>
              <a:t>stejně</a:t>
            </a:r>
            <a:r>
              <a:rPr lang="en-GB" sz="2400" dirty="0"/>
              <a:t> </a:t>
            </a:r>
            <a:r>
              <a:rPr lang="en-GB" sz="2400" dirty="0" err="1"/>
              <a:t>jako</a:t>
            </a:r>
            <a:r>
              <a:rPr lang="en-GB" sz="2400" dirty="0"/>
              <a:t> </a:t>
            </a:r>
            <a:r>
              <a:rPr lang="cs-CZ" sz="2400" dirty="0" smtClean="0"/>
              <a:t>potravinové </a:t>
            </a:r>
            <a:r>
              <a:rPr lang="en-GB" sz="2400" dirty="0" err="1" smtClean="0"/>
              <a:t>biologické</a:t>
            </a:r>
            <a:r>
              <a:rPr lang="en-GB" sz="2400" dirty="0" smtClean="0"/>
              <a:t> </a:t>
            </a:r>
            <a:r>
              <a:rPr lang="en-GB" sz="2400" dirty="0" err="1"/>
              <a:t>zbytky</a:t>
            </a:r>
            <a:r>
              <a:rPr lang="en-GB" sz="2400" dirty="0"/>
              <a:t> a </a:t>
            </a:r>
            <a:r>
              <a:rPr lang="en-GB" sz="2400" dirty="0" err="1"/>
              <a:t>odpad</a:t>
            </a:r>
            <a:r>
              <a:rPr lang="en-GB" sz="2400" dirty="0"/>
              <a:t> </a:t>
            </a:r>
            <a:r>
              <a:rPr lang="cs-CZ" sz="2400" dirty="0"/>
              <a:t>.</a:t>
            </a:r>
            <a:r>
              <a:rPr lang="cs-CZ" sz="2400" dirty="0" smtClean="0"/>
              <a:t> </a:t>
            </a:r>
          </a:p>
          <a:p>
            <a:r>
              <a:rPr lang="cs-CZ" sz="2400" b="1" dirty="0"/>
              <a:t>K</a:t>
            </a:r>
            <a:r>
              <a:rPr lang="en-GB" sz="2400" b="1" dirty="0" smtClean="0"/>
              <a:t> </a:t>
            </a:r>
            <a:r>
              <a:rPr lang="en-GB" sz="2400" b="1" dirty="0" err="1" smtClean="0"/>
              <a:t>výrobě</a:t>
            </a:r>
            <a:r>
              <a:rPr lang="cs-CZ" sz="2400" b="1" dirty="0" smtClean="0"/>
              <a:t>:</a:t>
            </a:r>
            <a:r>
              <a:rPr lang="en-GB" sz="2400" b="1" dirty="0" smtClean="0"/>
              <a:t> </a:t>
            </a:r>
            <a:r>
              <a:rPr lang="en-GB" sz="2400" dirty="0" err="1"/>
              <a:t>potravin</a:t>
            </a:r>
            <a:r>
              <a:rPr lang="en-GB" sz="2400" dirty="0"/>
              <a:t>, </a:t>
            </a:r>
            <a:r>
              <a:rPr lang="en-GB" sz="2400" dirty="0" err="1"/>
              <a:t>krmiv</a:t>
            </a:r>
            <a:r>
              <a:rPr lang="en-GB" sz="2400" dirty="0"/>
              <a:t>, </a:t>
            </a:r>
            <a:r>
              <a:rPr lang="en-GB" sz="2400" dirty="0" err="1"/>
              <a:t>chemických</a:t>
            </a:r>
            <a:r>
              <a:rPr lang="en-GB" sz="2400" dirty="0"/>
              <a:t> </a:t>
            </a:r>
            <a:r>
              <a:rPr lang="en-GB" sz="2400" dirty="0" err="1"/>
              <a:t>látek</a:t>
            </a:r>
            <a:r>
              <a:rPr lang="en-GB" sz="2400" dirty="0"/>
              <a:t>, </a:t>
            </a:r>
            <a:r>
              <a:rPr lang="en-GB" sz="2400" dirty="0" err="1"/>
              <a:t>pohonných</a:t>
            </a:r>
            <a:r>
              <a:rPr lang="en-GB" sz="2400" dirty="0"/>
              <a:t> </a:t>
            </a:r>
            <a:r>
              <a:rPr lang="en-GB" sz="2400" dirty="0" err="1"/>
              <a:t>hmot</a:t>
            </a:r>
            <a:r>
              <a:rPr lang="en-GB" sz="2400" dirty="0"/>
              <a:t> a </a:t>
            </a:r>
            <a:r>
              <a:rPr lang="en-GB" sz="2400" dirty="0" err="1"/>
              <a:t>energie</a:t>
            </a:r>
            <a:r>
              <a:rPr lang="cs-CZ" sz="2400" dirty="0"/>
              <a:t> </a:t>
            </a:r>
            <a:r>
              <a:rPr lang="en-GB" sz="2400" dirty="0" err="1"/>
              <a:t>udržitelným</a:t>
            </a:r>
            <a:r>
              <a:rPr lang="en-GB" sz="2400" dirty="0"/>
              <a:t> </a:t>
            </a:r>
            <a:r>
              <a:rPr lang="en-GB" sz="2400" dirty="0" err="1"/>
              <a:t>způsobem</a:t>
            </a:r>
            <a:r>
              <a:rPr lang="cs-CZ" sz="2400" dirty="0"/>
              <a:t>.</a:t>
            </a:r>
            <a:endParaRPr lang="en-GB" sz="2400" dirty="0"/>
          </a:p>
        </p:txBody>
      </p:sp>
      <p:sp>
        <p:nvSpPr>
          <p:cNvPr id="11" name="Obdélník 10"/>
          <p:cNvSpPr/>
          <p:nvPr/>
        </p:nvSpPr>
        <p:spPr>
          <a:xfrm>
            <a:off x="2742397" y="5796341"/>
            <a:ext cx="4980402" cy="369332"/>
          </a:xfrm>
          <a:prstGeom prst="rect">
            <a:avLst/>
          </a:prstGeom>
        </p:spPr>
        <p:txBody>
          <a:bodyPr wrap="none">
            <a:spAutoFit/>
          </a:bodyPr>
          <a:lstStyle/>
          <a:p>
            <a:r>
              <a:rPr lang="cs-CZ" dirty="0">
                <a:hlinkClick r:id="rId2"/>
              </a:rPr>
              <a:t>https://www.youtube.com/watch?v=2xvXkOMRTs4</a:t>
            </a:r>
            <a:endParaRPr lang="cs-CZ" dirty="0"/>
          </a:p>
        </p:txBody>
      </p:sp>
    </p:spTree>
    <p:extLst>
      <p:ext uri="{BB962C8B-B14F-4D97-AF65-F5344CB8AC3E}">
        <p14:creationId xmlns:p14="http://schemas.microsoft.com/office/powerpoint/2010/main" val="4239474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theme/theme1.xml><?xml version="1.0" encoding="utf-8"?>
<a:theme xmlns:a="http://schemas.openxmlformats.org/drawingml/2006/main" name="Motiv Office">
  <a:themeElements>
    <a:clrScheme name="Kancelář">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celář">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rop">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ppt/theme/theme3.xml><?xml version="1.0" encoding="utf-8"?>
<a:theme xmlns:a="http://schemas.openxmlformats.org/drawingml/2006/main" name="Motiv Office">
  <a:themeElements>
    <a:clrScheme name="Kancelář">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celář">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Motiv Office">
  <a:themeElements>
    <a:clrScheme name="Kancelář">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celář">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376</TotalTime>
  <Words>2546</Words>
  <Application>Microsoft Office PowerPoint</Application>
  <PresentationFormat>Širokoúhlá obrazovka</PresentationFormat>
  <Paragraphs>367</Paragraphs>
  <Slides>55</Slides>
  <Notes>6</Notes>
  <HiddenSlides>0</HiddenSlides>
  <MMClips>0</MMClips>
  <ScaleCrop>false</ScaleCrop>
  <HeadingPairs>
    <vt:vector size="6" baseType="variant">
      <vt:variant>
        <vt:lpstr>Použitá písma</vt:lpstr>
      </vt:variant>
      <vt:variant>
        <vt:i4>15</vt:i4>
      </vt:variant>
      <vt:variant>
        <vt:lpstr>Motiv</vt:lpstr>
      </vt:variant>
      <vt:variant>
        <vt:i4>2</vt:i4>
      </vt:variant>
      <vt:variant>
        <vt:lpstr>Nadpisy snímků</vt:lpstr>
      </vt:variant>
      <vt:variant>
        <vt:i4>55</vt:i4>
      </vt:variant>
    </vt:vector>
  </HeadingPairs>
  <TitlesOfParts>
    <vt:vector size="72" baseType="lpstr">
      <vt:lpstr>Arial</vt:lpstr>
      <vt:lpstr>Calibri</vt:lpstr>
      <vt:lpstr>Calibri Light</vt:lpstr>
      <vt:lpstr>Franklin Gothic Book</vt:lpstr>
      <vt:lpstr>Georgia</vt:lpstr>
      <vt:lpstr>Helvetica</vt:lpstr>
      <vt:lpstr>Montserrat-Bold</vt:lpstr>
      <vt:lpstr>proxima_nova_rgbold</vt:lpstr>
      <vt:lpstr>PT Sans</vt:lpstr>
      <vt:lpstr>PT Sans Narrow</vt:lpstr>
      <vt:lpstr>Segoe UI</vt:lpstr>
      <vt:lpstr>Symbol</vt:lpstr>
      <vt:lpstr>Times</vt:lpstr>
      <vt:lpstr>Times New Roman</vt:lpstr>
      <vt:lpstr>Wingdings</vt:lpstr>
      <vt:lpstr>Motiv Office</vt:lpstr>
      <vt:lpstr>Crop</vt:lpstr>
      <vt:lpstr>Bioekonomika jako   eko-alternativa budoucnosti </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Evropské technologické platformy (ETP)</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Bioekonomika jako   eko-alternativa budoucnosti</dc:title>
  <dc:creator>Cudlínová</dc:creator>
  <cp:lastModifiedBy>Cudlínová Eva doc. Ing. CSc.</cp:lastModifiedBy>
  <cp:revision>64</cp:revision>
  <dcterms:created xsi:type="dcterms:W3CDTF">2018-11-26T08:14:20Z</dcterms:created>
  <dcterms:modified xsi:type="dcterms:W3CDTF">2020-02-06T08:36:38Z</dcterms:modified>
</cp:coreProperties>
</file>