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7" r:id="rId2"/>
    <p:sldId id="311" r:id="rId3"/>
    <p:sldId id="313" r:id="rId4"/>
    <p:sldId id="314" r:id="rId5"/>
    <p:sldId id="315" r:id="rId6"/>
    <p:sldId id="316" r:id="rId7"/>
    <p:sldId id="29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FAAB"/>
    <a:srgbClr val="AFF0AA"/>
    <a:srgbClr val="C6F2A8"/>
    <a:srgbClr val="90E040"/>
    <a:srgbClr val="6DD9FF"/>
    <a:srgbClr val="93E3FF"/>
    <a:srgbClr val="F53DEC"/>
    <a:srgbClr val="0B22FD"/>
    <a:srgbClr val="34D9FA"/>
    <a:srgbClr val="919C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1" autoAdjust="0"/>
    <p:restoredTop sz="95972" autoAdjust="0"/>
  </p:normalViewPr>
  <p:slideViewPr>
    <p:cSldViewPr snapToGrid="0">
      <p:cViewPr varScale="1">
        <p:scale>
          <a:sx n="80" d="100"/>
          <a:sy n="80" d="100"/>
        </p:scale>
        <p:origin x="23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64F7A-909C-421C-A6E9-2FA4E06BED78}" type="datetimeFigureOut">
              <a:rPr lang="cs-CZ" smtClean="0"/>
              <a:t>06.02.2020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4BC3F-84CA-411E-BE7A-A13F00D34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9537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two-persons-hand-shake-1179804/" TargetMode="External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leap.com/bio-economy-concept-development-strategies-european-union/" TargetMode="External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1.png"/><Relationship Id="rId3" Type="http://schemas.openxmlformats.org/officeDocument/2006/relationships/hyperlink" Target="http://www.facebook.com/power4bioproject" TargetMode="External"/><Relationship Id="rId7" Type="http://schemas.openxmlformats.org/officeDocument/2006/relationships/hyperlink" Target="http://www.twitter.com/power4bio" TargetMode="External"/><Relationship Id="rId12" Type="http://schemas.openxmlformats.org/officeDocument/2006/relationships/hyperlink" Target="https://pixabay.com/en/linked-in-linked-in-icon-flat-2674741/" TargetMode="External"/><Relationship Id="rId2" Type="http://schemas.openxmlformats.org/officeDocument/2006/relationships/hyperlink" Target="http://www.power4bio.eu/" TargetMode="External"/><Relationship Id="rId16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creativecommons.org/licenses/by-sa/3.0/" TargetMode="External"/><Relationship Id="rId11" Type="http://schemas.openxmlformats.org/officeDocument/2006/relationships/image" Target="../media/image20.png"/><Relationship Id="rId5" Type="http://schemas.openxmlformats.org/officeDocument/2006/relationships/hyperlink" Target="https://de.wikipedia.org/wiki/Facebook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linkedin.com/in/power4bio/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pixabay.com/en/twitter-social-media-icon-social-2430933/" TargetMode="External"/><Relationship Id="rId14" Type="http://schemas.openxmlformats.org/officeDocument/2006/relationships/hyperlink" Target="https://pixabay.com/en/www-icon-website-world-web-upload-1632431/" TargetMode="Externa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de.wikipedia.org/wiki/Facebook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7BA7D553-6F37-48AC-BF6D-618449F1C94B}"/>
              </a:ext>
            </a:extLst>
          </p:cNvPr>
          <p:cNvSpPr/>
          <p:nvPr userDrawn="1"/>
        </p:nvSpPr>
        <p:spPr>
          <a:xfrm>
            <a:off x="0" y="4651357"/>
            <a:ext cx="12192000" cy="2208548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BC9D1AF-09C6-46F9-B459-C4CD6A94BE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60" y="7883"/>
            <a:ext cx="12204000" cy="464347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2FB71C3-0A52-4FF2-8CA3-F571013C5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87" y="277504"/>
            <a:ext cx="3759449" cy="1651879"/>
          </a:xfrm>
          <a:prstGeom prst="rect">
            <a:avLst/>
          </a:prstGeom>
        </p:spPr>
      </p:pic>
      <p:sp>
        <p:nvSpPr>
          <p:cNvPr id="9" name="2 Subtítulo">
            <a:extLst>
              <a:ext uri="{FF2B5EF4-FFF2-40B4-BE49-F238E27FC236}">
                <a16:creationId xmlns:a16="http://schemas.microsoft.com/office/drawing/2014/main" id="{29471111-79FB-482D-A0DD-5453DFC725F2}"/>
              </a:ext>
            </a:extLst>
          </p:cNvPr>
          <p:cNvSpPr txBox="1">
            <a:spLocks/>
          </p:cNvSpPr>
          <p:nvPr userDrawn="1"/>
        </p:nvSpPr>
        <p:spPr>
          <a:xfrm>
            <a:off x="346184" y="5055513"/>
            <a:ext cx="9141765" cy="1056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B5B5B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12 Rectángulo">
            <a:extLst>
              <a:ext uri="{FF2B5EF4-FFF2-40B4-BE49-F238E27FC236}">
                <a16:creationId xmlns:a16="http://schemas.microsoft.com/office/drawing/2014/main" id="{E2134F7A-685B-4A09-8BA6-F3F6D5D7AD6D}"/>
              </a:ext>
            </a:extLst>
          </p:cNvPr>
          <p:cNvSpPr/>
          <p:nvPr userDrawn="1"/>
        </p:nvSpPr>
        <p:spPr>
          <a:xfrm>
            <a:off x="7165361" y="6136639"/>
            <a:ext cx="3961956" cy="640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1200"/>
              </a:lnSpc>
            </a:pP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This project has received funding from the European Union’s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Horizon 2020  research and innovation programme 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under grant agreement No </a:t>
            </a:r>
            <a:r>
              <a:rPr lang="en-GB" sz="1200" dirty="0">
                <a:solidFill>
                  <a:prstClr val="black"/>
                </a:solidFill>
                <a:latin typeface="Calibri  "/>
                <a:cs typeface="Arial" panose="020B0604020202020204" pitchFamily="34" charset="0"/>
              </a:rPr>
              <a:t>818351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C887A93-712B-4833-ACA1-15DE252D91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658" y="6216078"/>
            <a:ext cx="720000" cy="4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55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2382B38-F02F-4C24-879E-706E00A49F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50" y="3724275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5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5E65407-9B82-4A64-A580-C8F4071B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24275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62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6991" y="1798984"/>
            <a:ext cx="7940537" cy="44087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36EE820-FE97-4DFB-8C55-C0149DEA31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271" y="1815760"/>
            <a:ext cx="3015058" cy="4392000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CB03E531-649C-4D20-9BD5-6FD735CD5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71" y="237261"/>
            <a:ext cx="8777079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0" name="Grafik 3">
            <a:extLst>
              <a:ext uri="{FF2B5EF4-FFF2-40B4-BE49-F238E27FC236}">
                <a16:creationId xmlns:a16="http://schemas.microsoft.com/office/drawing/2014/main" id="{750E2BF0-856A-4FA4-94D9-0B084C84F5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24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C685C0F-E474-4F31-B50C-2CCDF0AEDD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697" y="1812648"/>
            <a:ext cx="3002885" cy="4392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1E0C2693-3ABE-4407-956C-57501A309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697" y="237261"/>
            <a:ext cx="8776653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1" name="Grafik 3">
            <a:extLst>
              <a:ext uri="{FF2B5EF4-FFF2-40B4-BE49-F238E27FC236}">
                <a16:creationId xmlns:a16="http://schemas.microsoft.com/office/drawing/2014/main" id="{2BCF665B-7DE1-40F8-A24D-A80A3151FE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  <p:sp>
        <p:nvSpPr>
          <p:cNvPr id="12" name="Inhaltsplatzhalter 10">
            <a:extLst>
              <a:ext uri="{FF2B5EF4-FFF2-40B4-BE49-F238E27FC236}">
                <a16:creationId xmlns:a16="http://schemas.microsoft.com/office/drawing/2014/main" id="{59FDB702-F139-4C82-82A4-BA1708373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6991" y="1798984"/>
            <a:ext cx="7940537" cy="44087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2841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852DCD1-2407-4CCC-B857-D7951EF1B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213" y="1808923"/>
            <a:ext cx="2998091" cy="4392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DAAFBE7B-DB34-4F2D-BFC1-133631AB9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213" y="237261"/>
            <a:ext cx="8767137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1" name="Grafik 3">
            <a:extLst>
              <a:ext uri="{FF2B5EF4-FFF2-40B4-BE49-F238E27FC236}">
                <a16:creationId xmlns:a16="http://schemas.microsoft.com/office/drawing/2014/main" id="{A7FCFD90-C758-4810-A098-52D7369C02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  <p:sp>
        <p:nvSpPr>
          <p:cNvPr id="12" name="Inhaltsplatzhalter 10">
            <a:extLst>
              <a:ext uri="{FF2B5EF4-FFF2-40B4-BE49-F238E27FC236}">
                <a16:creationId xmlns:a16="http://schemas.microsoft.com/office/drawing/2014/main" id="{CD431B73-1048-4E6A-B8D7-0392BFE72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6991" y="1798984"/>
            <a:ext cx="7940537" cy="44087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0061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2F7D78-4ECF-44A8-8049-40BFF8605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AED9D-BDD1-49CF-8091-38DB7BAB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B5407E-78B7-48FB-8D3D-13B6ECF10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A4E175E-BA5C-452D-BAA7-B1FDA29FD5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152" y="1805821"/>
            <a:ext cx="3007681" cy="4392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2A3213B4-7411-47EE-A25B-3FEC477D5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52" y="237261"/>
            <a:ext cx="8757198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1" name="Grafik 3">
            <a:extLst>
              <a:ext uri="{FF2B5EF4-FFF2-40B4-BE49-F238E27FC236}">
                <a16:creationId xmlns:a16="http://schemas.microsoft.com/office/drawing/2014/main" id="{ACDE1521-6158-430A-9027-AC7E105799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  <p:sp>
        <p:nvSpPr>
          <p:cNvPr id="12" name="Inhaltsplatzhalter 10">
            <a:extLst>
              <a:ext uri="{FF2B5EF4-FFF2-40B4-BE49-F238E27FC236}">
                <a16:creationId xmlns:a16="http://schemas.microsoft.com/office/drawing/2014/main" id="{4339825A-2975-4229-9F1F-7011435B9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6991" y="1798984"/>
            <a:ext cx="7940537" cy="44087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7778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EA90113-3C8E-4FE6-824F-1EFB3EF90B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70995"/>
            <a:ext cx="12214632" cy="2608270"/>
          </a:xfrm>
          <a:prstGeom prst="rect">
            <a:avLst/>
          </a:prstGeom>
        </p:spPr>
      </p:pic>
      <p:sp>
        <p:nvSpPr>
          <p:cNvPr id="4" name="Inhaltsplatzhalter 10">
            <a:extLst>
              <a:ext uri="{FF2B5EF4-FFF2-40B4-BE49-F238E27FC236}">
                <a16:creationId xmlns:a16="http://schemas.microsoft.com/office/drawing/2014/main" id="{CACED8EF-DF26-4F04-9A3B-12198F89C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751840"/>
            <a:ext cx="11172011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5067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DC0C317-69DD-40CF-A09C-5B1418F10A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>
          <a:xfrm>
            <a:off x="0" y="4253250"/>
            <a:ext cx="12192000" cy="2610001"/>
          </a:xfrm>
          <a:prstGeom prst="rect">
            <a:avLst/>
          </a:prstGeom>
        </p:spPr>
      </p:pic>
      <p:sp>
        <p:nvSpPr>
          <p:cNvPr id="5" name="Inhaltsplatzhalter 10">
            <a:extLst>
              <a:ext uri="{FF2B5EF4-FFF2-40B4-BE49-F238E27FC236}">
                <a16:creationId xmlns:a16="http://schemas.microsoft.com/office/drawing/2014/main" id="{5FA049AD-157D-45FD-BD3E-73AEDC84A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751840"/>
            <a:ext cx="11172011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3456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751840"/>
            <a:ext cx="11172011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02B21C4-220A-4460-8CC5-9F1EBDACAB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/>
        </p:blipFill>
        <p:spPr>
          <a:xfrm>
            <a:off x="0" y="4256683"/>
            <a:ext cx="12204000" cy="260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634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150BEB63-02DD-4EBA-9626-E4565BD3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7" y="751840"/>
            <a:ext cx="11172011" cy="3315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7AC48E5-F7A2-42C8-BB98-00ECE5D10A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/>
        </p:blipFill>
        <p:spPr>
          <a:xfrm>
            <a:off x="0" y="4246907"/>
            <a:ext cx="12204000" cy="26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31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5CB133-89D4-4019-A4B9-58CD3BB3A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693"/>
            <a:ext cx="843915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266A97-6713-4DDF-90AF-5BD12BB48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84578D-F191-46F2-9C00-BC0FDD3386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A24F89-0C08-4294-99AE-F36E53F25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2FD074A-E559-4D8C-87FA-937E8F245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Grafik 3">
            <a:extLst>
              <a:ext uri="{FF2B5EF4-FFF2-40B4-BE49-F238E27FC236}">
                <a16:creationId xmlns:a16="http://schemas.microsoft.com/office/drawing/2014/main" id="{3A63B50F-026C-4FAF-84A0-D2F36BFA59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34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3B05E8C4-7171-4458-989D-FA4C3D849078}"/>
              </a:ext>
            </a:extLst>
          </p:cNvPr>
          <p:cNvSpPr txBox="1"/>
          <p:nvPr userDrawn="1"/>
        </p:nvSpPr>
        <p:spPr>
          <a:xfrm rot="10800000" flipH="1" flipV="1">
            <a:off x="7161186" y="2067393"/>
            <a:ext cx="4658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hlinkClick r:id="rId2"/>
              </a:rPr>
              <a:t>www.power4bio.eu</a:t>
            </a:r>
            <a:endParaRPr lang="en-GB" sz="4200" dirty="0"/>
          </a:p>
        </p:txBody>
      </p:sp>
      <p:pic>
        <p:nvPicPr>
          <p:cNvPr id="4" name="Grafik 3">
            <a:hlinkClick r:id="rId3"/>
            <a:extLst>
              <a:ext uri="{FF2B5EF4-FFF2-40B4-BE49-F238E27FC236}">
                <a16:creationId xmlns:a16="http://schemas.microsoft.com/office/drawing/2014/main" id="{D1B5C369-536F-405A-8CCA-6D973E72DE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4449307" y="3799240"/>
            <a:ext cx="1080000" cy="108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ECCC207-7EB7-42BE-9CD5-622CACEC4E8A}"/>
              </a:ext>
            </a:extLst>
          </p:cNvPr>
          <p:cNvSpPr txBox="1"/>
          <p:nvPr userDrawn="1"/>
        </p:nvSpPr>
        <p:spPr>
          <a:xfrm>
            <a:off x="638139" y="10398870"/>
            <a:ext cx="108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/>
              <a:t>"</a:t>
            </a:r>
            <a:r>
              <a:rPr lang="en-GB" sz="900">
                <a:hlinkClick r:id="rId5" tooltip="https://de.wikipedia.org/wiki/Facebook"/>
              </a:rPr>
              <a:t>Dieses Foto</a:t>
            </a:r>
            <a:r>
              <a:rPr lang="en-GB" sz="900"/>
              <a:t>" von Unbekannter Autor ist lizenziert gemäß </a:t>
            </a:r>
            <a:r>
              <a:rPr lang="en-GB" sz="900">
                <a:hlinkClick r:id="rId6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8" name="Grafik 7">
            <a:hlinkClick r:id="rId7"/>
            <a:extLst>
              <a:ext uri="{FF2B5EF4-FFF2-40B4-BE49-F238E27FC236}">
                <a16:creationId xmlns:a16="http://schemas.microsoft.com/office/drawing/2014/main" id="{070B008D-C4D2-4CD0-8F6A-0E98BA639B7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9"/>
              </a:ext>
            </a:extLst>
          </a:blip>
          <a:stretch>
            <a:fillRect/>
          </a:stretch>
        </p:blipFill>
        <p:spPr>
          <a:xfrm>
            <a:off x="7304491" y="3801676"/>
            <a:ext cx="1080000" cy="1080000"/>
          </a:xfrm>
          <a:prstGeom prst="rect">
            <a:avLst/>
          </a:prstGeom>
        </p:spPr>
      </p:pic>
      <p:pic>
        <p:nvPicPr>
          <p:cNvPr id="10" name="Grafik 9">
            <a:hlinkClick r:id="rId10"/>
            <a:extLst>
              <a:ext uri="{FF2B5EF4-FFF2-40B4-BE49-F238E27FC236}">
                <a16:creationId xmlns:a16="http://schemas.microsoft.com/office/drawing/2014/main" id="{36E35F4E-F1C8-4DA1-90FA-1EF0EFDEA2B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2"/>
              </a:ext>
            </a:extLst>
          </a:blip>
          <a:stretch>
            <a:fillRect/>
          </a:stretch>
        </p:blipFill>
        <p:spPr>
          <a:xfrm>
            <a:off x="10187644" y="3799240"/>
            <a:ext cx="1080000" cy="10800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586FE-E645-414A-A625-E455F478436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4"/>
              </a:ext>
            </a:extLst>
          </a:blip>
          <a:stretch>
            <a:fillRect/>
          </a:stretch>
        </p:blipFill>
        <p:spPr>
          <a:xfrm>
            <a:off x="5227227" y="1616609"/>
            <a:ext cx="1850000" cy="1800000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38A08EFD-B417-45B3-BD87-C8105B4EC0D1}"/>
              </a:ext>
            </a:extLst>
          </p:cNvPr>
          <p:cNvSpPr txBox="1"/>
          <p:nvPr userDrawn="1"/>
        </p:nvSpPr>
        <p:spPr>
          <a:xfrm>
            <a:off x="3714563" y="4876800"/>
            <a:ext cx="25495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@</a:t>
            </a:r>
            <a:r>
              <a:rPr lang="en-GB" sz="2200" dirty="0" err="1"/>
              <a:t>power4bioproject</a:t>
            </a:r>
            <a:endParaRPr lang="en-GB" sz="2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7F337CDC-133C-406C-864D-E5B153860307}"/>
              </a:ext>
            </a:extLst>
          </p:cNvPr>
          <p:cNvSpPr txBox="1"/>
          <p:nvPr userDrawn="1"/>
        </p:nvSpPr>
        <p:spPr>
          <a:xfrm>
            <a:off x="7039392" y="4890055"/>
            <a:ext cx="1699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@power4bio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DD9105C-BA36-40FF-BB84-F3D0F8EC1744}"/>
              </a:ext>
            </a:extLst>
          </p:cNvPr>
          <p:cNvSpPr txBox="1"/>
          <p:nvPr userDrawn="1"/>
        </p:nvSpPr>
        <p:spPr>
          <a:xfrm>
            <a:off x="9926606" y="4894231"/>
            <a:ext cx="1678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</a:t>
            </a:r>
            <a:r>
              <a:rPr lang="en-GB" sz="2200" dirty="0"/>
              <a:t>power4bio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8EAE2ECE-1AE5-44C0-8DB9-C17996E1ABB7}"/>
              </a:ext>
            </a:extLst>
          </p:cNvPr>
          <p:cNvSpPr/>
          <p:nvPr userDrawn="1"/>
        </p:nvSpPr>
        <p:spPr>
          <a:xfrm>
            <a:off x="0" y="5598215"/>
            <a:ext cx="12192000" cy="1293991"/>
          </a:xfrm>
          <a:prstGeom prst="rect">
            <a:avLst/>
          </a:prstGeom>
          <a:solidFill>
            <a:srgbClr val="747A8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F7E0568-6D05-44DA-9227-D6AACF1D6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152" y="237261"/>
            <a:ext cx="8757198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POWER4BIO </a:t>
            </a:r>
            <a:r>
              <a:rPr lang="de-DE" dirty="0" err="1"/>
              <a:t>website</a:t>
            </a:r>
            <a:r>
              <a:rPr lang="de-DE" dirty="0"/>
              <a:t> and social </a:t>
            </a:r>
            <a:r>
              <a:rPr lang="de-DE" dirty="0" err="1"/>
              <a:t>media</a:t>
            </a:r>
            <a:endParaRPr lang="en-GB" dirty="0"/>
          </a:p>
        </p:txBody>
      </p:sp>
      <p:pic>
        <p:nvPicPr>
          <p:cNvPr id="29" name="Grafik 3">
            <a:extLst>
              <a:ext uri="{FF2B5EF4-FFF2-40B4-BE49-F238E27FC236}">
                <a16:creationId xmlns:a16="http://schemas.microsoft.com/office/drawing/2014/main" id="{5B2AF86A-C131-48BE-A246-7792B69D2CB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18892103-E1E5-4BA8-A2D6-BD8A7B7C29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5" r="20970"/>
          <a:stretch/>
        </p:blipFill>
        <p:spPr>
          <a:xfrm>
            <a:off x="520239" y="1804598"/>
            <a:ext cx="3007594" cy="43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91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>
            <a:extLst>
              <a:ext uri="{FF2B5EF4-FFF2-40B4-BE49-F238E27FC236}">
                <a16:creationId xmlns:a16="http://schemas.microsoft.com/office/drawing/2014/main" id="{7304053F-8A6B-4D31-AE0E-031B887B117B}"/>
              </a:ext>
            </a:extLst>
          </p:cNvPr>
          <p:cNvSpPr/>
          <p:nvPr userDrawn="1"/>
        </p:nvSpPr>
        <p:spPr>
          <a:xfrm>
            <a:off x="0" y="5586785"/>
            <a:ext cx="12192000" cy="1293991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Subtítulo 3">
            <a:extLst>
              <a:ext uri="{FF2B5EF4-FFF2-40B4-BE49-F238E27FC236}">
                <a16:creationId xmlns:a16="http://schemas.microsoft.com/office/drawing/2014/main" id="{39727213-A360-4531-A88D-A9D830B1F27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5461" y="3429000"/>
            <a:ext cx="5097418" cy="9821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[Name of presenter]</a:t>
            </a:r>
          </a:p>
          <a:p>
            <a:r>
              <a:rPr lang="en-GB" dirty="0"/>
              <a:t>[Email of presenter]</a:t>
            </a:r>
          </a:p>
          <a:p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4A08C1B-41A3-45A7-A0D7-EC7911F480A3}"/>
              </a:ext>
            </a:extLst>
          </p:cNvPr>
          <p:cNvSpPr/>
          <p:nvPr userDrawn="1"/>
        </p:nvSpPr>
        <p:spPr>
          <a:xfrm>
            <a:off x="0" y="0"/>
            <a:ext cx="12192000" cy="888364"/>
          </a:xfrm>
          <a:prstGeom prst="rect">
            <a:avLst/>
          </a:prstGeom>
          <a:solidFill>
            <a:srgbClr val="919C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C8606A82-7D13-4F58-BC01-BD929B4D0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461" y="1052015"/>
            <a:ext cx="8710779" cy="13743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5200" b="0">
                <a:solidFill>
                  <a:srgbClr val="919C42"/>
                </a:solidFill>
              </a:defRPr>
            </a:lvl1pPr>
          </a:lstStyle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!</a:t>
            </a:r>
            <a:endParaRPr lang="en-GB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49630226-3761-4401-B496-A89419204D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339" y="2639533"/>
            <a:ext cx="5400000" cy="2068631"/>
          </a:xfrm>
          <a:prstGeom prst="rect">
            <a:avLst/>
          </a:prstGeom>
        </p:spPr>
      </p:pic>
      <p:sp>
        <p:nvSpPr>
          <p:cNvPr id="19" name="12 Rectángulo">
            <a:extLst>
              <a:ext uri="{FF2B5EF4-FFF2-40B4-BE49-F238E27FC236}">
                <a16:creationId xmlns:a16="http://schemas.microsoft.com/office/drawing/2014/main" id="{68E1327B-20C3-4A32-B1B9-BAA346243A55}"/>
              </a:ext>
            </a:extLst>
          </p:cNvPr>
          <p:cNvSpPr/>
          <p:nvPr userDrawn="1"/>
        </p:nvSpPr>
        <p:spPr>
          <a:xfrm>
            <a:off x="7165361" y="5977612"/>
            <a:ext cx="3961956" cy="640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ts val="1200"/>
              </a:lnSpc>
            </a:pP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This project has received funding from the European Union’s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Horizon 2020  research and innovation programme </a:t>
            </a:r>
            <a:b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</a:br>
            <a:r>
              <a:rPr lang="en-GB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  "/>
                <a:cs typeface="Arial" panose="020B0604020202020204" pitchFamily="34" charset="0"/>
              </a:rPr>
              <a:t>under grant agreement No </a:t>
            </a:r>
            <a:r>
              <a:rPr lang="en-GB" sz="1200" dirty="0">
                <a:solidFill>
                  <a:prstClr val="black"/>
                </a:solidFill>
                <a:latin typeface="Calibri  "/>
                <a:cs typeface="Arial" panose="020B0604020202020204" pitchFamily="34" charset="0"/>
              </a:rPr>
              <a:t>818351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F9543FFA-7483-4172-A7BF-B721DBA723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658" y="6057051"/>
            <a:ext cx="720000" cy="4812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ECCC207-7EB7-42BE-9CD5-622CACEC4E8A}"/>
              </a:ext>
            </a:extLst>
          </p:cNvPr>
          <p:cNvSpPr txBox="1"/>
          <p:nvPr userDrawn="1"/>
        </p:nvSpPr>
        <p:spPr>
          <a:xfrm>
            <a:off x="638139" y="10398870"/>
            <a:ext cx="108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/>
              <a:t>"</a:t>
            </a:r>
            <a:r>
              <a:rPr lang="en-GB" sz="900">
                <a:hlinkClick r:id="rId4" tooltip="https://de.wikipedia.org/wiki/Facebook"/>
              </a:rPr>
              <a:t>Dieses Foto</a:t>
            </a:r>
            <a:r>
              <a:rPr lang="en-GB" sz="900"/>
              <a:t>" von Unbekannter Autor ist lizenziert gemäß </a:t>
            </a:r>
            <a:r>
              <a:rPr lang="en-GB" sz="900">
                <a:hlinkClick r:id="rId5" tooltip="https://creativecommons.org/licenses/by-sa/3.0/"/>
              </a:rPr>
              <a:t>CC BY-SA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3443391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8CA304-C90B-420E-AD08-D5EB68E3C2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92300"/>
            <a:ext cx="5397502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79BA6E-FA8A-4EC8-B55A-0B15547EEA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1D7B367-BA06-4C7F-8C30-644C38850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7A71146-039B-4AD8-B152-9AF50D04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3416CF6D-4D8D-432E-BEBD-37F8DE4E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"/>
            <a:ext cx="53975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EAA87E9-133A-4A75-95F8-2D7FB2237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2" y="628793"/>
            <a:ext cx="5613664" cy="561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781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al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8CA304-C90B-420E-AD08-D5EB68E3C2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92300"/>
            <a:ext cx="5089633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79BA6E-FA8A-4EC8-B55A-0B15547EEA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1D7B367-BA06-4C7F-8C30-644C38850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7A71146-039B-4AD8-B152-9AF50D04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FFA4556F-102B-4860-9A1D-ECAD18AEE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7018"/>
            <a:ext cx="843915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11" name="Grafik 3">
            <a:extLst>
              <a:ext uri="{FF2B5EF4-FFF2-40B4-BE49-F238E27FC236}">
                <a16:creationId xmlns:a16="http://schemas.microsoft.com/office/drawing/2014/main" id="{9BA4DC0A-3B12-495A-ADB9-C2BD0003A8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600136AE-0D4D-4ADC-9223-AFA27BB79D4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6551" y="1902460"/>
            <a:ext cx="5089632" cy="43459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3180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068EF7D-EEBC-4B0B-BB12-7D165B0960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76586D-A0E5-407E-BE61-C411F3D75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5413169-D652-4E3F-BF81-2A1C8F81A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414F749-ED77-4387-A7E1-DA93D8F9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261"/>
            <a:ext cx="843915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19C4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pic>
        <p:nvPicPr>
          <p:cNvPr id="7" name="Grafik 3">
            <a:extLst>
              <a:ext uri="{FF2B5EF4-FFF2-40B4-BE49-F238E27FC236}">
                <a16:creationId xmlns:a16="http://schemas.microsoft.com/office/drawing/2014/main" id="{BCB855B7-DF14-4815-9555-CB800D8844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2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sl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068EF7D-EEBC-4B0B-BB12-7D165B0960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76586D-A0E5-407E-BE61-C411F3D75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5413169-D652-4E3F-BF81-2A1C8F81A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fik 3">
            <a:extLst>
              <a:ext uri="{FF2B5EF4-FFF2-40B4-BE49-F238E27FC236}">
                <a16:creationId xmlns:a16="http://schemas.microsoft.com/office/drawing/2014/main" id="{BCB855B7-DF14-4815-9555-CB800D8844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344" y="365125"/>
            <a:ext cx="2084173" cy="91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69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528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BE9E245-1459-44F0-90E9-9784DD37F2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350" y="3724275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6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E7F87CF-C47F-4516-9E93-F61E0F713EAB}"/>
              </a:ext>
            </a:extLst>
          </p:cNvPr>
          <p:cNvSpPr/>
          <p:nvPr userDrawn="1"/>
        </p:nvSpPr>
        <p:spPr>
          <a:xfrm>
            <a:off x="0" y="0"/>
            <a:ext cx="12192000" cy="3724275"/>
          </a:xfrm>
          <a:prstGeom prst="rect">
            <a:avLst/>
          </a:prstGeom>
          <a:solidFill>
            <a:srgbClr val="74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707975-F838-493A-9F95-FD8ACC6AA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157638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New </a:t>
            </a:r>
            <a:r>
              <a:rPr lang="de-DE" dirty="0" err="1"/>
              <a:t>section</a:t>
            </a:r>
            <a:endParaRPr lang="en-GB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1EE88CF-5776-4DFE-AEF9-D204CF8ACD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24274"/>
            <a:ext cx="12204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1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F7FF632-50C9-4AED-9472-FC69FC8D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BF757CC-BC49-4A6E-9E2E-BB083EBDC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233DF29-D917-41AF-B144-716F9C1DFE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BAC3-CDAC-4405-8B8A-0CF7582746B0}" type="datetimeFigureOut">
              <a:rPr lang="en-GB" smtClean="0"/>
              <a:t>06/02/2020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99E8EA-70A8-40EB-BE92-BA856255D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50D699-9499-4FDA-9952-3FBB986581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D467-6D9C-498C-9629-3DB8318A74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042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2" r:id="rId4"/>
    <p:sldLayoutId id="2147483654" r:id="rId5"/>
    <p:sldLayoutId id="2147483668" r:id="rId6"/>
    <p:sldLayoutId id="2147483669" r:id="rId7"/>
    <p:sldLayoutId id="2147483651" r:id="rId8"/>
    <p:sldLayoutId id="2147483658" r:id="rId9"/>
    <p:sldLayoutId id="2147483659" r:id="rId10"/>
    <p:sldLayoutId id="2147483660" r:id="rId11"/>
    <p:sldLayoutId id="2147483664" r:id="rId12"/>
    <p:sldLayoutId id="2147483665" r:id="rId13"/>
    <p:sldLayoutId id="2147483666" r:id="rId14"/>
    <p:sldLayoutId id="2147483667" r:id="rId15"/>
    <p:sldLayoutId id="2147483670" r:id="rId16"/>
    <p:sldLayoutId id="2147483671" r:id="rId17"/>
    <p:sldLayoutId id="2147483672" r:id="rId18"/>
    <p:sldLayoutId id="2147483673" r:id="rId19"/>
    <p:sldLayoutId id="2147483663" r:id="rId20"/>
    <p:sldLayoutId id="2147483674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pik.cz/dotacni-programy/spoluprace" TargetMode="External"/><Relationship Id="rId2" Type="http://schemas.openxmlformats.org/officeDocument/2006/relationships/hyperlink" Target="http://www.eip-agri.e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ppik.cz/dotacni-programy/partnerstvi-znalostniho-transferu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pik.cz/dotacni-programy/eko-energie-obnovitelne-zdroje" TargetMode="External"/><Relationship Id="rId2" Type="http://schemas.openxmlformats.org/officeDocument/2006/relationships/hyperlink" Target="https://www.oppik.cz/dotacni-programy/potencia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ppik.cz/dotacni-programy/inovace-paten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zp.cz/nabidka-dotaci/detail-vyzvy/?id=144" TargetMode="External"/><Relationship Id="rId2" Type="http://schemas.openxmlformats.org/officeDocument/2006/relationships/hyperlink" Target="https://www.oppik.cz/dotacni-programy/sluzby-infrastruktur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agri.cz/public/web/mze/puda/dotace/prv/opatreni/m16-spoluprace/x16-6-1-horizontalni-a-vertikalni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3">
            <a:extLst>
              <a:ext uri="{FF2B5EF4-FFF2-40B4-BE49-F238E27FC236}">
                <a16:creationId xmlns:a16="http://schemas.microsoft.com/office/drawing/2014/main" id="{222C98D9-CA5B-4368-848E-70D2EE9CFC0D}"/>
              </a:ext>
            </a:extLst>
          </p:cNvPr>
          <p:cNvSpPr txBox="1">
            <a:spLocks/>
          </p:cNvSpPr>
          <p:nvPr/>
        </p:nvSpPr>
        <p:spPr>
          <a:xfrm>
            <a:off x="339725" y="5065713"/>
            <a:ext cx="10506075" cy="10715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b="1" dirty="0" smtClean="0"/>
              <a:t>Druhé setkání </a:t>
            </a:r>
            <a:r>
              <a:rPr lang="cs-CZ" b="1" dirty="0"/>
              <a:t>expertní skupiny </a:t>
            </a:r>
            <a:r>
              <a:rPr lang="cs-CZ" b="1" dirty="0" smtClean="0"/>
              <a:t>projektu POWER4BIO</a:t>
            </a:r>
            <a:r>
              <a:rPr lang="en-GB" dirty="0" smtClean="0">
                <a:latin typeface="+mj-lt"/>
              </a:rPr>
              <a:t> </a:t>
            </a:r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Ekonomická fakulta, Jihočeská univerzita</a:t>
            </a:r>
            <a:r>
              <a:rPr lang="en-GB" dirty="0" smtClean="0">
                <a:latin typeface="+mj-lt"/>
              </a:rPr>
              <a:t>, </a:t>
            </a:r>
            <a:r>
              <a:rPr lang="cs-CZ" dirty="0" smtClean="0">
                <a:latin typeface="+mj-lt"/>
              </a:rPr>
              <a:t>12. června 2019</a:t>
            </a:r>
            <a:endParaRPr lang="en-GB" dirty="0">
              <a:latin typeface="+mj-lt"/>
            </a:endParaRPr>
          </a:p>
          <a:p>
            <a:r>
              <a:rPr lang="cs-CZ" sz="2000" dirty="0" smtClean="0"/>
              <a:t>Bc. Josef Maxa – EF JU</a:t>
            </a:r>
            <a:endParaRPr lang="en-GB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11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D6EB1F-7EF1-4469-AFD7-BCC053530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49" y="1709738"/>
            <a:ext cx="11932467" cy="1576387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Možnosti financování RBH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394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19" y="0"/>
            <a:ext cx="8839200" cy="1349640"/>
          </a:xfrm>
        </p:spPr>
        <p:txBody>
          <a:bodyPr>
            <a:noAutofit/>
          </a:bodyPr>
          <a:lstStyle/>
          <a:p>
            <a:r>
              <a:rPr lang="cs-CZ" sz="6000" b="1" dirty="0" smtClean="0"/>
              <a:t>Stav v ČR</a:t>
            </a:r>
            <a:r>
              <a:rPr lang="cs-CZ" sz="2500" b="1" dirty="0" smtClean="0"/>
              <a:t/>
            </a:r>
            <a:br>
              <a:rPr lang="cs-CZ" sz="2500" b="1" dirty="0" smtClean="0"/>
            </a:br>
            <a:endParaRPr lang="cs-CZ" sz="2500" dirty="0"/>
          </a:p>
        </p:txBody>
      </p:sp>
      <p:sp>
        <p:nvSpPr>
          <p:cNvPr id="3" name="Obdélník 2"/>
          <p:cNvSpPr/>
          <p:nvPr/>
        </p:nvSpPr>
        <p:spPr>
          <a:xfrm>
            <a:off x="398186" y="1349640"/>
            <a:ext cx="11208190" cy="838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Podpora </a:t>
            </a:r>
            <a:r>
              <a:rPr lang="cs-CZ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bioekonomiky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nemá v ČR jednotný rámec. </a:t>
            </a:r>
            <a:r>
              <a:rPr lang="cs-CZ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Neexist</a:t>
            </a:r>
            <a:r>
              <a:rPr lang="en-GB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uje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bioekonomická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strategie na národní ani </a:t>
            </a:r>
            <a:r>
              <a:rPr lang="en-GB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ji</a:t>
            </a:r>
            <a:r>
              <a:rPr lang="cs-CZ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úrovni.</a:t>
            </a:r>
          </a:p>
          <a:p>
            <a:pPr marL="457200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Jsou zde pionýrské iniciativy např. </a:t>
            </a:r>
            <a:r>
              <a:rPr lang="cs-CZ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DanubioValnet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Bioeast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financované z prostředků EU.</a:t>
            </a:r>
          </a:p>
          <a:p>
            <a:pPr marL="457200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Současná podpora </a:t>
            </a:r>
            <a:r>
              <a:rPr lang="cs-CZ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bioekonomiky</a:t>
            </a:r>
            <a:r>
              <a:rPr lang="cs-CZ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ČR </a:t>
            </a:r>
            <a:r>
              <a:rPr lang="cs-CZ" sz="2800" dirty="0" smtClean="0"/>
              <a:t>jde </a:t>
            </a:r>
            <a:r>
              <a:rPr lang="cs-CZ" sz="2800" dirty="0"/>
              <a:t>napříč </a:t>
            </a:r>
            <a:r>
              <a:rPr lang="cs-CZ" sz="2800" dirty="0" smtClean="0"/>
              <a:t>ministerstvy a týká se jejích dílčích témat, která jsou zmiňována ve strategických dokumentech</a:t>
            </a:r>
          </a:p>
          <a:p>
            <a:pPr marL="457200" indent="-457200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cs-CZ" sz="2800" dirty="0" smtClean="0"/>
              <a:t>Formy podpory lze rozdělit na: </a:t>
            </a:r>
          </a:p>
          <a:p>
            <a:pPr marL="1371600" lvl="2" indent="-45720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cs-CZ" sz="2800" dirty="0" smtClean="0"/>
              <a:t>podporu spolupráce a vytváření sítí mezi </a:t>
            </a:r>
            <a:r>
              <a:rPr lang="cs-CZ" sz="2800" dirty="0" err="1" smtClean="0"/>
              <a:t>VaV</a:t>
            </a:r>
            <a:r>
              <a:rPr lang="cs-CZ" sz="2800" dirty="0" smtClean="0"/>
              <a:t>, podnikateli (a státní správou a samosprávou)</a:t>
            </a:r>
          </a:p>
          <a:p>
            <a:pPr marL="1371600" lvl="2" indent="-45720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cs-CZ" sz="2800" dirty="0"/>
              <a:t>p</a:t>
            </a:r>
            <a:r>
              <a:rPr lang="cs-CZ" sz="2800" dirty="0" smtClean="0"/>
              <a:t>odpora specifických témat – průmyslový výzkum, transfer technologií, vytvoření infrastruktury, ochrana a nákup know-how apod.</a:t>
            </a:r>
          </a:p>
          <a:p>
            <a:pPr marL="1371600" lvl="2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2800" dirty="0" smtClean="0"/>
          </a:p>
          <a:p>
            <a:pPr marL="1371600" lvl="2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2800" dirty="0" smtClean="0"/>
          </a:p>
          <a:p>
            <a:pPr marL="342900" indent="-342900" algn="just">
              <a:lnSpc>
                <a:spcPct val="107000"/>
              </a:lnSpc>
              <a:spcAft>
                <a:spcPts val="1200"/>
              </a:spcAft>
              <a:buFont typeface="+mj-lt"/>
              <a:buAutoNum type="arabicPeriod"/>
            </a:pPr>
            <a:endParaRPr lang="cs-CZ" sz="2800" dirty="0" smtClean="0"/>
          </a:p>
          <a:p>
            <a:pPr marL="342900" indent="-342900" algn="just">
              <a:lnSpc>
                <a:spcPct val="107000"/>
              </a:lnSpc>
              <a:spcAft>
                <a:spcPts val="1200"/>
              </a:spcAft>
              <a:buFont typeface="+mj-lt"/>
              <a:buAutoNum type="arabicPeriod"/>
            </a:pPr>
            <a:endParaRPr lang="cs-CZ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200"/>
              </a:spcAft>
              <a:buFont typeface="+mj-lt"/>
              <a:buAutoNum type="arabicPeriod"/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29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19" y="0"/>
            <a:ext cx="8839200" cy="1349640"/>
          </a:xfrm>
        </p:spPr>
        <p:txBody>
          <a:bodyPr>
            <a:noAutofit/>
          </a:bodyPr>
          <a:lstStyle/>
          <a:p>
            <a:r>
              <a:rPr lang="cs-CZ" sz="4800" dirty="0" smtClean="0"/>
              <a:t>Podpora spolupráce a vytváření sítí</a:t>
            </a:r>
            <a:r>
              <a:rPr lang="cs-CZ" sz="2500" b="1" dirty="0" smtClean="0"/>
              <a:t/>
            </a:r>
            <a:br>
              <a:rPr lang="cs-CZ" sz="2500" b="1" dirty="0" smtClean="0"/>
            </a:br>
            <a:endParaRPr lang="cs-CZ" sz="25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137690"/>
              </p:ext>
            </p:extLst>
          </p:nvPr>
        </p:nvGraphicFramePr>
        <p:xfrm>
          <a:off x="327101" y="1349640"/>
          <a:ext cx="10796700" cy="54606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6891">
                  <a:extLst>
                    <a:ext uri="{9D8B030D-6E8A-4147-A177-3AD203B41FA5}">
                      <a16:colId xmlns:a16="http://schemas.microsoft.com/office/drawing/2014/main" val="1052233828"/>
                    </a:ext>
                  </a:extLst>
                </a:gridCol>
                <a:gridCol w="2941910">
                  <a:extLst>
                    <a:ext uri="{9D8B030D-6E8A-4147-A177-3AD203B41FA5}">
                      <a16:colId xmlns:a16="http://schemas.microsoft.com/office/drawing/2014/main" val="4008331899"/>
                    </a:ext>
                  </a:extLst>
                </a:gridCol>
                <a:gridCol w="3647137">
                  <a:extLst>
                    <a:ext uri="{9D8B030D-6E8A-4147-A177-3AD203B41FA5}">
                      <a16:colId xmlns:a16="http://schemas.microsoft.com/office/drawing/2014/main" val="1087170483"/>
                    </a:ext>
                  </a:extLst>
                </a:gridCol>
                <a:gridCol w="3380762">
                  <a:extLst>
                    <a:ext uri="{9D8B030D-6E8A-4147-A177-3AD203B41FA5}">
                      <a16:colId xmlns:a16="http://schemas.microsoft.com/office/drawing/2014/main" val="3142515598"/>
                    </a:ext>
                  </a:extLst>
                </a:gridCol>
              </a:tblGrid>
              <a:tr h="7811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</a:rPr>
                        <a:t> 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</a:rPr>
                        <a:t>PRV –</a:t>
                      </a:r>
                      <a:r>
                        <a:rPr lang="cs-CZ" sz="1400" baseline="0" dirty="0" smtClean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PROGRAM </a:t>
                      </a:r>
                      <a:r>
                        <a:rPr lang="en-GB" sz="1400" dirty="0">
                          <a:effectLst/>
                        </a:rPr>
                        <a:t>ROZVOJE VENKOVA </a:t>
                      </a:r>
                      <a:r>
                        <a:rPr lang="cs-CZ" sz="1400" dirty="0" smtClean="0">
                          <a:effectLst/>
                        </a:rPr>
                        <a:t>–</a:t>
                      </a:r>
                      <a:r>
                        <a:rPr lang="en-GB" sz="1400" dirty="0" smtClean="0">
                          <a:effectLst/>
                        </a:rPr>
                        <a:t> EIP</a:t>
                      </a:r>
                      <a:r>
                        <a:rPr lang="cs-CZ" sz="1400" dirty="0" smtClean="0">
                          <a:effectLst/>
                        </a:rPr>
                        <a:t>–</a:t>
                      </a:r>
                      <a:r>
                        <a:rPr lang="en-GB" sz="1400" dirty="0" smtClean="0">
                          <a:effectLst/>
                        </a:rPr>
                        <a:t>AGRI </a:t>
                      </a:r>
                      <a:r>
                        <a:rPr lang="en-GB" sz="1400" dirty="0" err="1">
                          <a:effectLst/>
                        </a:rPr>
                        <a:t>Operační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Skupiny</a:t>
                      </a:r>
                      <a:endParaRPr lang="cs-CZ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 </a:t>
                      </a:r>
                      <a:endParaRPr lang="cs-C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OPPIK – OPERAČNÍ PROGRAM PODNIKÁNÍ A INOVACE PRO KONKURENCESCHOPNOST –</a:t>
                      </a:r>
                      <a:r>
                        <a:rPr lang="en-GB" sz="1400" dirty="0" err="1">
                          <a:effectLst/>
                        </a:rPr>
                        <a:t>Spolupráce</a:t>
                      </a:r>
                      <a:endParaRPr lang="cs-CZ" sz="1400" b="1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OPPIK – OPERAČNÍ PROGRAM PODNIKÁNÍ A INOVACE PRO KONKURENCESCHOPNOST– </a:t>
                      </a:r>
                      <a:r>
                        <a:rPr lang="en-GB" sz="1400" dirty="0" err="1">
                          <a:effectLst/>
                        </a:rPr>
                        <a:t>Partnerství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znalostního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transferu</a:t>
                      </a:r>
                      <a:endParaRPr lang="cs-CZ" sz="1400" b="1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extLst>
                  <a:ext uri="{0D108BD9-81ED-4DB2-BD59-A6C34878D82A}">
                    <a16:rowId xmlns:a16="http://schemas.microsoft.com/office/drawing/2014/main" val="586352160"/>
                  </a:ext>
                </a:extLst>
              </a:tr>
              <a:tr h="4048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Popis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skupiny  osob,   které   pracují   společně   na   inovačním   projektu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podpora vytváření klastrů a technologických platforem a dalších sítí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vytvoření partnerství mezi podnikem a výzkumnou organizací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extLst>
                  <a:ext uri="{0D108BD9-81ED-4DB2-BD59-A6C34878D82A}">
                    <a16:rowId xmlns:a16="http://schemas.microsoft.com/office/drawing/2014/main" val="1138852085"/>
                  </a:ext>
                </a:extLst>
              </a:tr>
              <a:tr h="1535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Alokace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</a:rPr>
                        <a:t>9,7 mil. €/ </a:t>
                      </a:r>
                      <a:r>
                        <a:rPr lang="en-GB" sz="1300" dirty="0" err="1">
                          <a:effectLst/>
                        </a:rPr>
                        <a:t>cca</a:t>
                      </a:r>
                      <a:r>
                        <a:rPr lang="en-GB" sz="1300" dirty="0">
                          <a:effectLst/>
                        </a:rPr>
                        <a:t> 243 mil. </a:t>
                      </a:r>
                      <a:r>
                        <a:rPr lang="en-GB" sz="1300" dirty="0" err="1">
                          <a:effectLst/>
                        </a:rPr>
                        <a:t>Kč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1,9 mld. Kč/ 500 tis. – 40 mil. Kč individuální projekt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1,1 mld. Kč./ 500 tis. - 5 mil. Kč individuální projekt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extLst>
                  <a:ext uri="{0D108BD9-81ED-4DB2-BD59-A6C34878D82A}">
                    <a16:rowId xmlns:a16="http://schemas.microsoft.com/office/drawing/2014/main" val="716990049"/>
                  </a:ext>
                </a:extLst>
              </a:tr>
              <a:tr h="12798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Kdo se může ucházet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err="1">
                          <a:effectLst/>
                        </a:rPr>
                        <a:t>Operační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skupiny</a:t>
                      </a:r>
                      <a:r>
                        <a:rPr lang="en-GB" sz="1300" dirty="0">
                          <a:effectLst/>
                        </a:rPr>
                        <a:t> EIP, resp. </a:t>
                      </a:r>
                      <a:r>
                        <a:rPr lang="en-GB" sz="1300" dirty="0" err="1">
                          <a:effectLst/>
                        </a:rPr>
                        <a:t>její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členové</a:t>
                      </a:r>
                      <a:r>
                        <a:rPr lang="en-GB" sz="1300" dirty="0">
                          <a:effectLst/>
                        </a:rPr>
                        <a:t> (</a:t>
                      </a:r>
                      <a:r>
                        <a:rPr lang="en-GB" sz="1300" dirty="0" err="1">
                          <a:effectLst/>
                        </a:rPr>
                        <a:t>tj</a:t>
                      </a:r>
                      <a:r>
                        <a:rPr lang="en-GB" sz="1300" dirty="0">
                          <a:effectLst/>
                        </a:rPr>
                        <a:t>. </a:t>
                      </a:r>
                      <a:r>
                        <a:rPr lang="en-GB" sz="1300" dirty="0" err="1">
                          <a:effectLst/>
                        </a:rPr>
                        <a:t>zemědělci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potravináři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výrobci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krmiv</a:t>
                      </a:r>
                      <a:r>
                        <a:rPr lang="en-GB" sz="1300" dirty="0">
                          <a:effectLst/>
                        </a:rPr>
                        <a:t>), </a:t>
                      </a:r>
                      <a:r>
                        <a:rPr lang="en-GB" sz="1300" dirty="0" err="1">
                          <a:effectLst/>
                        </a:rPr>
                        <a:t>odborné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nevládní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organizace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poradci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výzkumníci</a:t>
                      </a:r>
                      <a:r>
                        <a:rPr lang="en-GB" sz="1300" dirty="0">
                          <a:effectLst/>
                        </a:rPr>
                        <a:t> a </a:t>
                      </a:r>
                      <a:r>
                        <a:rPr lang="en-GB" sz="1300" dirty="0" err="1">
                          <a:effectLst/>
                        </a:rPr>
                        <a:t>ostatní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aktéři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venkova</a:t>
                      </a:r>
                      <a:r>
                        <a:rPr lang="en-GB" sz="1300" dirty="0" smtClean="0">
                          <a:effectLst/>
                        </a:rPr>
                        <a:t>)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3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Výzva: </a:t>
                      </a: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?? </a:t>
                      </a:r>
                      <a:r>
                        <a:rPr lang="cs-CZ" sz="1300" b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 harmonogramu na 2019 není </a:t>
                      </a:r>
                      <a:r>
                        <a:rPr lang="cs-CZ" sz="130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poslední v říjnu 2017)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Malý podnik, Střední podnik, 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</a:rPr>
                        <a:t>Zpracovatelský </a:t>
                      </a:r>
                      <a:r>
                        <a:rPr lang="cs-CZ" sz="1300" dirty="0">
                          <a:effectLst/>
                        </a:rPr>
                        <a:t>průmysl, Technologie, Věda a výzkum, IT a telekomunikace, Vzdělávání.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Klastr musí mít alespoň 15 na sobě nezávislých členů, z toho alespoň 1 musí být organizace pro výzkum a šíření znalostí a 60 % členů musí být MSP</a:t>
                      </a:r>
                      <a:r>
                        <a:rPr lang="cs-CZ" sz="13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 smtClean="0">
                          <a:effectLst/>
                        </a:rPr>
                        <a:t>Výzva: </a:t>
                      </a: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Technologické</a:t>
                      </a:r>
                      <a:r>
                        <a:rPr lang="cs-CZ" sz="1300" baseline="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platformy 10.6. – 10.9. 2019</a:t>
                      </a:r>
                      <a:endParaRPr lang="cs-CZ" sz="1300" dirty="0" smtClean="0">
                        <a:effectLst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cs-CZ" sz="1300" dirty="0">
                          <a:effectLst/>
                        </a:rPr>
                        <a:t>Malý podnik, Střední podnik a podnikatelská seskupení pro organizace pro výzkum a šíření znalostí (tzv. znalostní organizace - veřejná vysoká škola univerzitního i neuniverzitního typu/pracoviště AV ČR, výzkumné organizace, neziskové organizace) </a:t>
                      </a:r>
                      <a:endParaRPr lang="cs-CZ" sz="1300" dirty="0" smtClean="0">
                        <a:effectLst/>
                      </a:endParaRPr>
                    </a:p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 b="1" dirty="0" smtClean="0">
                          <a:effectLst/>
                        </a:rPr>
                        <a:t>Výzva: </a:t>
                      </a:r>
                      <a:r>
                        <a:rPr lang="cs-CZ" sz="1400" b="0" dirty="0" smtClean="0">
                          <a:effectLst/>
                        </a:rPr>
                        <a:t>bude upřesněno</a:t>
                      </a:r>
                      <a:endParaRPr lang="cs-CZ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extLst>
                  <a:ext uri="{0D108BD9-81ED-4DB2-BD59-A6C34878D82A}">
                    <a16:rowId xmlns:a16="http://schemas.microsoft.com/office/drawing/2014/main" val="3670153486"/>
                  </a:ext>
                </a:extLst>
              </a:tr>
              <a:tr h="10238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% dotace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</a:rPr>
                        <a:t>85% </a:t>
                      </a:r>
                      <a:r>
                        <a:rPr lang="en-GB" sz="1300" dirty="0" err="1">
                          <a:effectLst/>
                        </a:rPr>
                        <a:t>dotace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na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provozní</a:t>
                      </a:r>
                      <a:r>
                        <a:rPr lang="en-GB" sz="1300" dirty="0">
                          <a:effectLst/>
                        </a:rPr>
                        <a:t> a </a:t>
                      </a:r>
                      <a:r>
                        <a:rPr lang="en-GB" sz="1300" dirty="0" err="1">
                          <a:effectLst/>
                        </a:rPr>
                        <a:t>přímé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náklady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projektu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smtClean="0">
                          <a:effectLst/>
                        </a:rPr>
                        <a:t>v </a:t>
                      </a:r>
                      <a:r>
                        <a:rPr lang="en-GB" sz="1300" dirty="0" err="1">
                          <a:effectLst/>
                        </a:rPr>
                        <a:t>případě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investic</a:t>
                      </a:r>
                      <a:r>
                        <a:rPr lang="en-GB" sz="1300" dirty="0">
                          <a:effectLst/>
                        </a:rPr>
                        <a:t> 60% </a:t>
                      </a:r>
                      <a:r>
                        <a:rPr lang="en-GB" sz="1300" dirty="0" err="1" smtClean="0">
                          <a:effectLst/>
                        </a:rPr>
                        <a:t>dotace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</a:rPr>
                        <a:t>malé </a:t>
                      </a:r>
                      <a:r>
                        <a:rPr lang="cs-CZ" sz="1300" dirty="0">
                          <a:effectLst/>
                        </a:rPr>
                        <a:t>podniky </a:t>
                      </a:r>
                      <a:r>
                        <a:rPr lang="cs-CZ" sz="1300" dirty="0" smtClean="0">
                          <a:effectLst/>
                        </a:rPr>
                        <a:t>- 45 </a:t>
                      </a:r>
                      <a:r>
                        <a:rPr lang="cs-CZ" sz="1300" dirty="0">
                          <a:effectLst/>
                        </a:rPr>
                        <a:t>%/ 70% 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</a:rPr>
                        <a:t>střední </a:t>
                      </a:r>
                      <a:r>
                        <a:rPr lang="cs-CZ" sz="1300" dirty="0">
                          <a:effectLst/>
                        </a:rPr>
                        <a:t>podniky </a:t>
                      </a:r>
                      <a:r>
                        <a:rPr lang="cs-CZ" sz="1300" dirty="0" smtClean="0">
                          <a:effectLst/>
                        </a:rPr>
                        <a:t>- 35 </a:t>
                      </a:r>
                      <a:r>
                        <a:rPr lang="cs-CZ" sz="1300" dirty="0">
                          <a:effectLst/>
                        </a:rPr>
                        <a:t>%/ 60% 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</a:rPr>
                        <a:t>způsobilých </a:t>
                      </a:r>
                      <a:r>
                        <a:rPr lang="cs-CZ" sz="1300" dirty="0">
                          <a:effectLst/>
                        </a:rPr>
                        <a:t>nákladů na experimentální vývoj/ průmyslový výzkum. 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</a:rPr>
                        <a:t>U</a:t>
                      </a:r>
                      <a:r>
                        <a:rPr lang="cs-CZ" sz="1300" dirty="0">
                          <a:effectLst/>
                        </a:rPr>
                        <a:t> ostatních aktivit v rámci klastru až 50 % způsobilých nákladů. 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</a:rPr>
                        <a:t>V</a:t>
                      </a:r>
                      <a:r>
                        <a:rPr lang="cs-CZ" sz="1300" dirty="0">
                          <a:effectLst/>
                        </a:rPr>
                        <a:t> rámci </a:t>
                      </a:r>
                      <a:r>
                        <a:rPr lang="cs-CZ" sz="1300" dirty="0" smtClean="0">
                          <a:effectLst/>
                        </a:rPr>
                        <a:t>některých</a:t>
                      </a:r>
                      <a:r>
                        <a:rPr lang="cs-CZ" sz="1300" baseline="0" dirty="0" smtClean="0">
                          <a:effectLst/>
                        </a:rPr>
                        <a:t> </a:t>
                      </a:r>
                      <a:r>
                        <a:rPr lang="cs-CZ" sz="1300" dirty="0" smtClean="0">
                          <a:effectLst/>
                        </a:rPr>
                        <a:t>aktivit </a:t>
                      </a:r>
                      <a:r>
                        <a:rPr lang="cs-CZ" sz="1300" dirty="0">
                          <a:effectLst/>
                        </a:rPr>
                        <a:t>technologických platforem </a:t>
                      </a:r>
                      <a:r>
                        <a:rPr lang="cs-CZ" sz="1300" dirty="0" smtClean="0">
                          <a:effectLst/>
                        </a:rPr>
                        <a:t>až 75</a:t>
                      </a:r>
                      <a:r>
                        <a:rPr lang="cs-CZ" sz="1300" dirty="0">
                          <a:effectLst/>
                        </a:rPr>
                        <a:t>%.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intenzita podpory může dosáhnout až 70 %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extLst>
                  <a:ext uri="{0D108BD9-81ED-4DB2-BD59-A6C34878D82A}">
                    <a16:rowId xmlns:a16="http://schemas.microsoft.com/office/drawing/2014/main" val="473554868"/>
                  </a:ext>
                </a:extLst>
              </a:tr>
              <a:tr h="255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odkaz</a:t>
                      </a:r>
                      <a:endParaRPr lang="cs-CZ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u="sng" dirty="0">
                          <a:effectLst/>
                          <a:hlinkClick r:id="rId2"/>
                        </a:rPr>
                        <a:t>www.eip-agri.eu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endParaRPr lang="cs-CZ" sz="13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</a:rPr>
                        <a:t> 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u="sng" kern="1800" dirty="0">
                          <a:effectLst/>
                          <a:hlinkClick r:id="rId3"/>
                        </a:rPr>
                        <a:t>https://www.oppik.cz/dotacni-programy/spoluprace</a:t>
                      </a:r>
                      <a:endParaRPr lang="cs-CZ" sz="13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 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u="sng" kern="1800" dirty="0">
                          <a:effectLst/>
                          <a:hlinkClick r:id="rId4"/>
                        </a:rPr>
                        <a:t>https://www.oppik.cz/dotacni-programy/partnerstvi-znalostniho-transferu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571" marR="19571" marT="0" marB="0"/>
                </a:tc>
                <a:extLst>
                  <a:ext uri="{0D108BD9-81ED-4DB2-BD59-A6C34878D82A}">
                    <a16:rowId xmlns:a16="http://schemas.microsoft.com/office/drawing/2014/main" val="921510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903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19" y="0"/>
            <a:ext cx="8839200" cy="1349640"/>
          </a:xfrm>
        </p:spPr>
        <p:txBody>
          <a:bodyPr>
            <a:noAutofit/>
          </a:bodyPr>
          <a:lstStyle/>
          <a:p>
            <a:r>
              <a:rPr lang="cs-CZ" sz="4800" dirty="0" smtClean="0"/>
              <a:t>Podpora </a:t>
            </a:r>
            <a:r>
              <a:rPr lang="cs-CZ" sz="4800" dirty="0"/>
              <a:t>specifických </a:t>
            </a:r>
            <a:r>
              <a:rPr lang="cs-CZ" sz="4800" dirty="0" smtClean="0"/>
              <a:t>témat</a:t>
            </a:r>
            <a:r>
              <a:rPr lang="cs-CZ" sz="2500" b="1" dirty="0" smtClean="0"/>
              <a:t/>
            </a:r>
            <a:br>
              <a:rPr lang="cs-CZ" sz="2500" b="1" dirty="0" smtClean="0"/>
            </a:br>
            <a:endParaRPr lang="cs-CZ" sz="25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327553"/>
              </p:ext>
            </p:extLst>
          </p:nvPr>
        </p:nvGraphicFramePr>
        <p:xfrm>
          <a:off x="137018" y="1291304"/>
          <a:ext cx="11880810" cy="5511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20">
                  <a:extLst>
                    <a:ext uri="{9D8B030D-6E8A-4147-A177-3AD203B41FA5}">
                      <a16:colId xmlns:a16="http://schemas.microsoft.com/office/drawing/2014/main" val="2519443036"/>
                    </a:ext>
                  </a:extLst>
                </a:gridCol>
                <a:gridCol w="3571511">
                  <a:extLst>
                    <a:ext uri="{9D8B030D-6E8A-4147-A177-3AD203B41FA5}">
                      <a16:colId xmlns:a16="http://schemas.microsoft.com/office/drawing/2014/main" val="3500087971"/>
                    </a:ext>
                  </a:extLst>
                </a:gridCol>
                <a:gridCol w="3662882">
                  <a:extLst>
                    <a:ext uri="{9D8B030D-6E8A-4147-A177-3AD203B41FA5}">
                      <a16:colId xmlns:a16="http://schemas.microsoft.com/office/drawing/2014/main" val="1047332694"/>
                    </a:ext>
                  </a:extLst>
                </a:gridCol>
                <a:gridCol w="3495697">
                  <a:extLst>
                    <a:ext uri="{9D8B030D-6E8A-4147-A177-3AD203B41FA5}">
                      <a16:colId xmlns:a16="http://schemas.microsoft.com/office/drawing/2014/main" val="3019684072"/>
                    </a:ext>
                  </a:extLst>
                </a:gridCol>
              </a:tblGrid>
              <a:tr h="6017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Program </a:t>
                      </a:r>
                      <a:endParaRPr lang="cs-CZ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OPPIK – OPERAČNÍ PROGRAM PODNIKÁNÍ A INOVACE PRO KONKURENCESCHOPNOST – </a:t>
                      </a:r>
                      <a:r>
                        <a:rPr lang="en-GB" sz="1200" dirty="0" err="1">
                          <a:effectLst/>
                        </a:rPr>
                        <a:t>Potenciál</a:t>
                      </a:r>
                      <a:endParaRPr lang="cs-CZ" sz="1200" b="1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OPPIK – OPERAČNÍ PROGRAM PODNIKÁNÍ A INOVACE PRO KONKURENCESCHOPNOST – </a:t>
                      </a:r>
                      <a:r>
                        <a:rPr lang="en-GB" sz="1200" dirty="0" err="1">
                          <a:effectLst/>
                        </a:rPr>
                        <a:t>Obnovitelné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zdroje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energie</a:t>
                      </a:r>
                      <a:endParaRPr lang="cs-CZ" sz="1200" b="1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OPPIK – OPERAČNÍ PROGRAM PODNIKÁNÍ A INOVACE PRO KONKURENCESCHOPNOST – </a:t>
                      </a:r>
                      <a:r>
                        <a:rPr lang="en-GB" sz="1200" dirty="0" err="1">
                          <a:effectLst/>
                        </a:rPr>
                        <a:t>Inovace</a:t>
                      </a:r>
                      <a:r>
                        <a:rPr lang="en-GB" sz="1200" dirty="0">
                          <a:effectLst/>
                        </a:rPr>
                        <a:t> patent</a:t>
                      </a:r>
                      <a:endParaRPr lang="cs-CZ" sz="1200" b="1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extLst>
                  <a:ext uri="{0D108BD9-81ED-4DB2-BD59-A6C34878D82A}">
                    <a16:rowId xmlns:a16="http://schemas.microsoft.com/office/drawing/2014/main" val="2483009824"/>
                  </a:ext>
                </a:extLst>
              </a:tr>
              <a:tr h="13291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Popis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pořízení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výzkumného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b="1" dirty="0" err="1">
                          <a:effectLst/>
                        </a:rPr>
                        <a:t>vybavení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 smtClean="0">
                          <a:effectLst/>
                        </a:rPr>
                        <a:t>novost</a:t>
                      </a:r>
                      <a:r>
                        <a:rPr lang="cs-CZ" sz="1100" dirty="0" smtClean="0">
                          <a:effectLst/>
                        </a:rPr>
                        <a:t>a</a:t>
                      </a:r>
                      <a:r>
                        <a:rPr lang="en-GB" sz="1100" dirty="0" err="1" smtClean="0">
                          <a:effectLst/>
                        </a:rPr>
                        <a:t>veb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 smtClean="0">
                          <a:effectLst/>
                        </a:rPr>
                        <a:t>rekonstruk</a:t>
                      </a:r>
                      <a:r>
                        <a:rPr lang="cs-CZ" sz="1100" dirty="0" err="1" smtClean="0">
                          <a:effectLst/>
                        </a:rPr>
                        <a:t>ce</a:t>
                      </a:r>
                      <a:r>
                        <a:rPr lang="en-GB" sz="1100" dirty="0" smtClean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nákup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práv</a:t>
                      </a:r>
                      <a:r>
                        <a:rPr lang="en-GB" sz="1100" dirty="0">
                          <a:effectLst/>
                        </a:rPr>
                        <a:t> a </a:t>
                      </a:r>
                      <a:r>
                        <a:rPr lang="en-GB" sz="1100" dirty="0" err="1">
                          <a:effectLst/>
                        </a:rPr>
                        <a:t>licencí</a:t>
                      </a:r>
                      <a:r>
                        <a:rPr lang="en-GB" sz="1100" dirty="0">
                          <a:effectLst/>
                        </a:rPr>
                        <a:t>. </a:t>
                      </a:r>
                      <a:r>
                        <a:rPr lang="cs-CZ" sz="1100" dirty="0">
                          <a:effectLst/>
                        </a:rPr>
                        <a:t>podpora vytvoření kvalitního zázemí podniků pro realizaci aktivit v oblasti průmyslového výzkumu.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využívání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obnovitelných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zdrojů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energií</a:t>
                      </a:r>
                      <a:r>
                        <a:rPr lang="en-GB" sz="1100" dirty="0">
                          <a:effectLst/>
                        </a:rPr>
                        <a:t> (OZE). </a:t>
                      </a:r>
                      <a:r>
                        <a:rPr lang="en-GB" sz="1100" dirty="0" err="1">
                          <a:effectLst/>
                        </a:rPr>
                        <a:t>Jeho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cílem</a:t>
                      </a:r>
                      <a:r>
                        <a:rPr lang="en-GB" sz="1100" dirty="0">
                          <a:effectLst/>
                        </a:rPr>
                        <a:t> je </a:t>
                      </a:r>
                      <a:r>
                        <a:rPr lang="en-GB" sz="1100" dirty="0" err="1">
                          <a:effectLst/>
                        </a:rPr>
                        <a:t>zvýšit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podíl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výroby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energie</a:t>
                      </a:r>
                      <a:r>
                        <a:rPr lang="en-GB" sz="1100" dirty="0">
                          <a:effectLst/>
                        </a:rPr>
                        <a:t> z </a:t>
                      </a:r>
                      <a:r>
                        <a:rPr lang="en-GB" sz="1100" dirty="0" err="1">
                          <a:effectLst/>
                        </a:rPr>
                        <a:t>obnovitelných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zdrojů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na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hrubé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konečné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spotřebě</a:t>
                      </a:r>
                      <a:r>
                        <a:rPr lang="en-GB" sz="1100" dirty="0">
                          <a:effectLst/>
                        </a:rPr>
                        <a:t> ČR. </a:t>
                      </a:r>
                      <a:r>
                        <a:rPr lang="en-GB" sz="1100" dirty="0" err="1">
                          <a:effectLst/>
                        </a:rPr>
                        <a:t>Vyvedení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tepla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ze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stávajících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výroben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elektřiny</a:t>
                      </a:r>
                      <a:r>
                        <a:rPr lang="en-GB" sz="1100" dirty="0">
                          <a:effectLst/>
                        </a:rPr>
                        <a:t> - </a:t>
                      </a:r>
                      <a:r>
                        <a:rPr lang="en-GB" sz="1100" dirty="0" err="1">
                          <a:effectLst/>
                        </a:rPr>
                        <a:t>bioplynových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stanic</a:t>
                      </a:r>
                      <a:r>
                        <a:rPr lang="en-GB" sz="1100" dirty="0">
                          <a:effectLst/>
                        </a:rPr>
                        <a:t>.</a:t>
                      </a:r>
                      <a:endParaRPr lang="cs-CZ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Výstavba</a:t>
                      </a:r>
                      <a:r>
                        <a:rPr lang="en-GB" sz="1100" dirty="0">
                          <a:effectLst/>
                        </a:rPr>
                        <a:t> a </a:t>
                      </a:r>
                      <a:r>
                        <a:rPr lang="en-GB" sz="1100" dirty="0" err="1">
                          <a:effectLst/>
                        </a:rPr>
                        <a:t>rekonstrukce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zdrojů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b="1" dirty="0" err="1">
                          <a:effectLst/>
                        </a:rPr>
                        <a:t>kombinované</a:t>
                      </a:r>
                      <a:r>
                        <a:rPr lang="en-GB" sz="1100" b="1" dirty="0">
                          <a:effectLst/>
                        </a:rPr>
                        <a:t> </a:t>
                      </a:r>
                      <a:r>
                        <a:rPr lang="en-GB" sz="1100" b="1" dirty="0" err="1">
                          <a:effectLst/>
                        </a:rPr>
                        <a:t>výroby</a:t>
                      </a:r>
                      <a:r>
                        <a:rPr lang="en-GB" sz="1100" b="1" dirty="0">
                          <a:effectLst/>
                        </a:rPr>
                        <a:t> </a:t>
                      </a:r>
                      <a:r>
                        <a:rPr lang="en-GB" sz="1100" b="1" dirty="0" err="1">
                          <a:effectLst/>
                        </a:rPr>
                        <a:t>elektřiny</a:t>
                      </a:r>
                      <a:r>
                        <a:rPr lang="en-GB" sz="1100" b="1" dirty="0">
                          <a:effectLst/>
                        </a:rPr>
                        <a:t> a </a:t>
                      </a:r>
                      <a:r>
                        <a:rPr lang="en-GB" sz="1100" b="1" dirty="0" err="1">
                          <a:effectLst/>
                        </a:rPr>
                        <a:t>tepla</a:t>
                      </a:r>
                      <a:r>
                        <a:rPr lang="en-GB" sz="1100" b="1" dirty="0">
                          <a:effectLst/>
                        </a:rPr>
                        <a:t> z </a:t>
                      </a:r>
                      <a:r>
                        <a:rPr lang="en-GB" sz="1100" b="1" dirty="0" err="1">
                          <a:effectLst/>
                        </a:rPr>
                        <a:t>biomasy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mimo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vlastní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spotřebu</a:t>
                      </a:r>
                      <a:r>
                        <a:rPr lang="en-GB" sz="1100" dirty="0">
                          <a:effectLst/>
                        </a:rPr>
                        <a:t> a </a:t>
                      </a:r>
                      <a:r>
                        <a:rPr lang="en-GB" sz="1100" dirty="0" err="1">
                          <a:effectLst/>
                        </a:rPr>
                        <a:t>vyvedení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tepla</a:t>
                      </a:r>
                      <a:r>
                        <a:rPr lang="en-GB" sz="1100" dirty="0">
                          <a:effectLst/>
                        </a:rPr>
                        <a:t> do </a:t>
                      </a:r>
                      <a:r>
                        <a:rPr lang="en-GB" sz="1100" dirty="0" err="1">
                          <a:effectLst/>
                        </a:rPr>
                        <a:t>výměníkové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stanice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 err="1">
                          <a:effectLst/>
                        </a:rPr>
                        <a:t>náklady</a:t>
                      </a:r>
                      <a:r>
                        <a:rPr lang="en-GB" sz="1100" b="1" dirty="0">
                          <a:effectLst/>
                        </a:rPr>
                        <a:t> </a:t>
                      </a:r>
                      <a:r>
                        <a:rPr lang="en-GB" sz="1100" b="1" dirty="0" err="1">
                          <a:effectLst/>
                        </a:rPr>
                        <a:t>patentového</a:t>
                      </a:r>
                      <a:r>
                        <a:rPr lang="en-GB" sz="1100" b="1" dirty="0">
                          <a:effectLst/>
                        </a:rPr>
                        <a:t> </a:t>
                      </a:r>
                      <a:r>
                        <a:rPr lang="en-GB" sz="1100" b="1" dirty="0" err="1">
                          <a:effectLst/>
                        </a:rPr>
                        <a:t>zástupce</a:t>
                      </a:r>
                      <a:r>
                        <a:rPr lang="en-GB" sz="1100" b="1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vč</a:t>
                      </a:r>
                      <a:r>
                        <a:rPr lang="en-GB" sz="1100" dirty="0">
                          <a:effectLst/>
                        </a:rPr>
                        <a:t>. </a:t>
                      </a:r>
                      <a:r>
                        <a:rPr lang="en-GB" sz="1100" dirty="0" err="1">
                          <a:effectLst/>
                        </a:rPr>
                        <a:t>překladů</a:t>
                      </a:r>
                      <a:r>
                        <a:rPr lang="en-GB" sz="1100" dirty="0">
                          <a:effectLst/>
                        </a:rPr>
                        <a:t> a </a:t>
                      </a:r>
                      <a:r>
                        <a:rPr lang="en-GB" sz="1100" dirty="0" err="1">
                          <a:effectLst/>
                        </a:rPr>
                        <a:t>relevantních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poplatků</a:t>
                      </a:r>
                      <a:r>
                        <a:rPr lang="en-GB" sz="1100" dirty="0">
                          <a:effectLst/>
                        </a:rPr>
                        <a:t>. </a:t>
                      </a:r>
                      <a:r>
                        <a:rPr lang="en-GB" sz="1100" dirty="0" err="1">
                          <a:effectLst/>
                        </a:rPr>
                        <a:t>zajištění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ochrany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průmyslového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vlastnictví</a:t>
                      </a:r>
                      <a:r>
                        <a:rPr lang="en-GB" sz="1100" dirty="0">
                          <a:effectLst/>
                        </a:rPr>
                        <a:t> v </a:t>
                      </a:r>
                      <a:r>
                        <a:rPr lang="en-GB" sz="1100" dirty="0" err="1">
                          <a:effectLst/>
                        </a:rPr>
                        <a:t>České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republice</a:t>
                      </a:r>
                      <a:r>
                        <a:rPr lang="en-GB" sz="1100" dirty="0">
                          <a:effectLst/>
                        </a:rPr>
                        <a:t> a </a:t>
                      </a:r>
                      <a:r>
                        <a:rPr lang="en-GB" sz="1100" dirty="0" err="1">
                          <a:effectLst/>
                        </a:rPr>
                        <a:t>zahraničí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ve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formě</a:t>
                      </a:r>
                      <a:r>
                        <a:rPr lang="en-GB" sz="1100" dirty="0">
                          <a:effectLst/>
                        </a:rPr>
                        <a:t>: </a:t>
                      </a:r>
                      <a:r>
                        <a:rPr lang="en-GB" sz="1100" dirty="0" err="1">
                          <a:effectLst/>
                        </a:rPr>
                        <a:t>vynálezů</a:t>
                      </a:r>
                      <a:r>
                        <a:rPr lang="en-GB" sz="1100" dirty="0">
                          <a:effectLst/>
                        </a:rPr>
                        <a:t> / </a:t>
                      </a:r>
                      <a:r>
                        <a:rPr lang="en-GB" sz="1100" dirty="0" err="1">
                          <a:effectLst/>
                        </a:rPr>
                        <a:t>patentů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ochranných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známek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užitných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vzorů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průmyslových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vzorů</a:t>
                      </a:r>
                      <a:endParaRPr lang="cs-CZ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extLst>
                  <a:ext uri="{0D108BD9-81ED-4DB2-BD59-A6C34878D82A}">
                    <a16:rowId xmlns:a16="http://schemas.microsoft.com/office/drawing/2014/main" val="2955864255"/>
                  </a:ext>
                </a:extLst>
              </a:tr>
              <a:tr h="3981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Alokace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1,5 mld. Kč. / </a:t>
                      </a:r>
                      <a:r>
                        <a:rPr lang="en-GB" sz="1100" dirty="0">
                          <a:effectLst/>
                        </a:rPr>
                        <a:t>2 - 30 mil. </a:t>
                      </a:r>
                      <a:r>
                        <a:rPr lang="en-GB" sz="1100" dirty="0" err="1">
                          <a:effectLst/>
                        </a:rPr>
                        <a:t>Kč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na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projekt</a:t>
                      </a:r>
                      <a:endParaRPr lang="cs-CZ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 roku 2020 přibližně 1,5 mld. Kč./ 250 tis. - 400 mil. Kč na projekt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40 tis. - 1 mil. </a:t>
                      </a:r>
                      <a:r>
                        <a:rPr lang="en-GB" sz="1100" dirty="0" err="1">
                          <a:effectLst/>
                        </a:rPr>
                        <a:t>Kč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na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projekt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extLst>
                  <a:ext uri="{0D108BD9-81ED-4DB2-BD59-A6C34878D82A}">
                    <a16:rowId xmlns:a16="http://schemas.microsoft.com/office/drawing/2014/main" val="2234070014"/>
                  </a:ext>
                </a:extLst>
              </a:tr>
              <a:tr h="12274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Kdo se může ucházet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en-GB" sz="1100" dirty="0" err="1">
                          <a:effectLst/>
                        </a:rPr>
                        <a:t>Malý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Střední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Velký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provádějící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nebo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začínající</a:t>
                      </a:r>
                      <a:r>
                        <a:rPr lang="en-GB" sz="1100" dirty="0">
                          <a:effectLst/>
                        </a:rPr>
                        <a:t> s </a:t>
                      </a:r>
                      <a:r>
                        <a:rPr lang="en-GB" sz="1100" dirty="0" err="1">
                          <a:effectLst/>
                        </a:rPr>
                        <a:t>vlastním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výzkumem</a:t>
                      </a:r>
                      <a:r>
                        <a:rPr lang="en-GB" sz="1100" dirty="0">
                          <a:effectLst/>
                        </a:rPr>
                        <a:t>. </a:t>
                      </a:r>
                      <a:endParaRPr lang="cs-CZ" sz="1100" dirty="0" smtClean="0">
                        <a:effectLst/>
                      </a:endParaRPr>
                    </a:p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en-GB" sz="1100" dirty="0" err="1" smtClean="0">
                          <a:effectLst/>
                        </a:rPr>
                        <a:t>Zpracovatelský</a:t>
                      </a:r>
                      <a:r>
                        <a:rPr lang="cs-CZ" sz="1100" baseline="0" dirty="0" smtClean="0">
                          <a:effectLst/>
                        </a:rPr>
                        <a:t> </a:t>
                      </a:r>
                      <a:r>
                        <a:rPr lang="cs-CZ" sz="1100" dirty="0" smtClean="0">
                          <a:effectLst/>
                        </a:rPr>
                        <a:t>p</a:t>
                      </a:r>
                      <a:r>
                        <a:rPr lang="en-GB" sz="1100" dirty="0" err="1" smtClean="0">
                          <a:effectLst/>
                        </a:rPr>
                        <a:t>růmysl</a:t>
                      </a:r>
                      <a:r>
                        <a:rPr lang="cs-CZ" sz="1100" dirty="0" smtClean="0">
                          <a:effectLst/>
                        </a:rPr>
                        <a:t>,</a:t>
                      </a: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err="1">
                          <a:effectLst/>
                        </a:rPr>
                        <a:t>Technologie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Věda</a:t>
                      </a:r>
                      <a:r>
                        <a:rPr lang="en-GB" sz="1100" dirty="0">
                          <a:effectLst/>
                        </a:rPr>
                        <a:t> a </a:t>
                      </a:r>
                      <a:r>
                        <a:rPr lang="en-GB" sz="1100" dirty="0" err="1">
                          <a:effectLst/>
                        </a:rPr>
                        <a:t>výzkum</a:t>
                      </a:r>
                      <a:r>
                        <a:rPr lang="en-GB" sz="1100" dirty="0">
                          <a:effectLst/>
                        </a:rPr>
                        <a:t>. </a:t>
                      </a:r>
                      <a:r>
                        <a:rPr lang="en-GB" sz="1100" dirty="0" err="1">
                          <a:effectLst/>
                        </a:rPr>
                        <a:t>Žadatelem</a:t>
                      </a:r>
                      <a:r>
                        <a:rPr lang="en-GB" sz="1100" dirty="0">
                          <a:effectLst/>
                        </a:rPr>
                        <a:t>  </a:t>
                      </a:r>
                      <a:r>
                        <a:rPr lang="en-GB" sz="1100" dirty="0" err="1">
                          <a:effectLst/>
                        </a:rPr>
                        <a:t>mohou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být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nově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například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i</a:t>
                      </a: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err="1">
                          <a:effectLst/>
                        </a:rPr>
                        <a:t>kraje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obce</a:t>
                      </a:r>
                      <a:r>
                        <a:rPr lang="en-GB" sz="1100" dirty="0">
                          <a:effectLst/>
                        </a:rPr>
                        <a:t>, VŠ, </a:t>
                      </a:r>
                      <a:r>
                        <a:rPr lang="en-GB" sz="1100" dirty="0" err="1">
                          <a:effectLst/>
                        </a:rPr>
                        <a:t>nadace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družstva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či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ústavy</a:t>
                      </a:r>
                      <a:r>
                        <a:rPr lang="en-GB" sz="1100" dirty="0">
                          <a:effectLst/>
                        </a:rPr>
                        <a:t> a </a:t>
                      </a:r>
                      <a:r>
                        <a:rPr lang="en-GB" sz="1100" dirty="0" err="1">
                          <a:effectLst/>
                        </a:rPr>
                        <a:t>mezinárodní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nevládní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organizace</a:t>
                      </a:r>
                      <a:r>
                        <a:rPr lang="en-GB" sz="1100" dirty="0">
                          <a:effectLst/>
                        </a:rPr>
                        <a:t>. </a:t>
                      </a:r>
                      <a:r>
                        <a:rPr lang="en-GB" sz="1100" dirty="0" err="1">
                          <a:effectLst/>
                        </a:rPr>
                        <a:t>Mimo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 smtClean="0">
                          <a:effectLst/>
                        </a:rPr>
                        <a:t>Prahu</a:t>
                      </a:r>
                      <a:endParaRPr lang="cs-CZ" sz="1100" dirty="0" smtClean="0">
                        <a:effectLst/>
                      </a:endParaRPr>
                    </a:p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endParaRPr lang="cs-CZ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cs-CZ" sz="1100" b="1" dirty="0" smtClean="0">
                          <a:effectLst/>
                        </a:rPr>
                        <a:t>Výzva: </a:t>
                      </a:r>
                      <a:r>
                        <a:rPr lang="cs-CZ" sz="1100" b="0" dirty="0" smtClean="0">
                          <a:effectLst/>
                        </a:rPr>
                        <a:t>bude upřesněno</a:t>
                      </a:r>
                      <a:endParaRPr lang="cs-CZ" sz="1100" b="0" dirty="0" smtClean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Malý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Střední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Velký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. </a:t>
                      </a:r>
                      <a:endParaRPr lang="cs-CZ" sz="11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 smtClean="0">
                          <a:effectLst/>
                        </a:rPr>
                        <a:t>Zpracovatelský</a:t>
                      </a:r>
                      <a:r>
                        <a:rPr lang="cs-CZ" sz="1100" dirty="0" smtClean="0">
                          <a:effectLst/>
                        </a:rPr>
                        <a:t> p</a:t>
                      </a:r>
                      <a:r>
                        <a:rPr lang="en-GB" sz="1100" dirty="0" err="1" smtClean="0">
                          <a:effectLst/>
                        </a:rPr>
                        <a:t>růmysl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Stavebnictví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Energetika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cs-CZ" sz="1100" dirty="0" smtClean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 smtClean="0">
                          <a:effectLst/>
                        </a:rPr>
                        <a:t>Vodohospodářství</a:t>
                      </a:r>
                      <a:endParaRPr lang="cs-CZ" sz="11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Výzva:</a:t>
                      </a:r>
                      <a:r>
                        <a:rPr lang="cs-CZ" sz="11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s-CZ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2.9. 2019 – 31.3. 2020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en-GB" sz="1100" dirty="0" err="1">
                          <a:effectLst/>
                        </a:rPr>
                        <a:t>malé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střední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podniky</a:t>
                      </a:r>
                      <a:r>
                        <a:rPr lang="en-GB" sz="1100" dirty="0">
                          <a:effectLst/>
                        </a:rPr>
                        <a:t>, </a:t>
                      </a:r>
                      <a:r>
                        <a:rPr lang="en-GB" sz="1100" dirty="0" err="1">
                          <a:effectLst/>
                        </a:rPr>
                        <a:t>veřejné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výzkumné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instituce</a:t>
                      </a:r>
                      <a:r>
                        <a:rPr lang="en-GB" sz="1100" dirty="0">
                          <a:effectLst/>
                        </a:rPr>
                        <a:t> a </a:t>
                      </a:r>
                      <a:r>
                        <a:rPr lang="en-GB" sz="1100" dirty="0" err="1">
                          <a:effectLst/>
                        </a:rPr>
                        <a:t>vysoké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 smtClean="0">
                          <a:effectLst/>
                        </a:rPr>
                        <a:t>školy</a:t>
                      </a:r>
                      <a:r>
                        <a:rPr lang="cs-CZ" sz="1100" dirty="0" smtClean="0">
                          <a:effectLst/>
                        </a:rPr>
                        <a:t> projekt </a:t>
                      </a:r>
                      <a:r>
                        <a:rPr lang="cs-CZ" sz="1100" dirty="0">
                          <a:effectLst/>
                        </a:rPr>
                        <a:t>musí mít návaznost na výzkum a vývoj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Zpracovatelský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průmysl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Technologie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Věda</a:t>
                      </a:r>
                      <a:r>
                        <a:rPr lang="en-GB" sz="1100" dirty="0">
                          <a:effectLst/>
                        </a:rPr>
                        <a:t> a </a:t>
                      </a:r>
                      <a:r>
                        <a:rPr lang="en-GB" sz="1100" dirty="0" err="1">
                          <a:effectLst/>
                        </a:rPr>
                        <a:t>výzkum</a:t>
                      </a:r>
                      <a:r>
                        <a:rPr lang="en-GB" sz="1100" dirty="0">
                          <a:effectLst/>
                        </a:rPr>
                        <a:t>, IT a </a:t>
                      </a:r>
                      <a:r>
                        <a:rPr lang="en-GB" sz="1100" dirty="0" err="1">
                          <a:effectLst/>
                        </a:rPr>
                        <a:t>telekomunikace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Stavebnictví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Energetika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Obchod</a:t>
                      </a:r>
                      <a:r>
                        <a:rPr lang="en-GB" sz="1100" dirty="0">
                          <a:effectLst/>
                        </a:rPr>
                        <a:t> a </a:t>
                      </a:r>
                      <a:r>
                        <a:rPr lang="en-GB" sz="1100" dirty="0" err="1">
                          <a:effectLst/>
                        </a:rPr>
                        <a:t>služby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Těžba</a:t>
                      </a:r>
                      <a:r>
                        <a:rPr lang="en-GB" sz="1100" dirty="0">
                          <a:effectLst/>
                        </a:rPr>
                        <a:t> a </a:t>
                      </a:r>
                      <a:r>
                        <a:rPr lang="en-GB" sz="1100" dirty="0" err="1">
                          <a:effectLst/>
                        </a:rPr>
                        <a:t>dobývání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>
                          <a:effectLst/>
                        </a:rPr>
                        <a:t>Zdravotnictví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dirty="0" err="1" smtClean="0">
                          <a:effectLst/>
                        </a:rPr>
                        <a:t>Jiné</a:t>
                      </a:r>
                      <a:endParaRPr lang="cs-CZ" sz="11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dirty="0" smtClean="0">
                          <a:effectLst/>
                        </a:rPr>
                        <a:t>Výzva: </a:t>
                      </a:r>
                      <a:r>
                        <a:rPr lang="cs-CZ" sz="1100" b="0" dirty="0" smtClean="0">
                          <a:effectLst/>
                        </a:rPr>
                        <a:t>bude upřesněno</a:t>
                      </a:r>
                      <a:endParaRPr lang="cs-CZ" sz="1100" b="0" dirty="0" smtClean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extLst>
                  <a:ext uri="{0D108BD9-81ED-4DB2-BD59-A6C34878D82A}">
                    <a16:rowId xmlns:a16="http://schemas.microsoft.com/office/drawing/2014/main" val="2578515398"/>
                  </a:ext>
                </a:extLst>
              </a:tr>
              <a:tr h="7424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% dotace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50 % pro </a:t>
                      </a:r>
                      <a:r>
                        <a:rPr lang="en-GB" sz="1100" dirty="0" err="1">
                          <a:effectLst/>
                        </a:rPr>
                        <a:t>všechny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velikosti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Výše dotace v případě opatření týkajících se MVE, KVET z biomasy a výtopen z biomasy:</a:t>
                      </a:r>
                    </a:p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en-GB" sz="1100" dirty="0" err="1">
                          <a:effectLst/>
                        </a:rPr>
                        <a:t>malý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smtClean="0">
                          <a:effectLst/>
                        </a:rPr>
                        <a:t>- </a:t>
                      </a:r>
                      <a:r>
                        <a:rPr lang="en-GB" sz="1100" dirty="0">
                          <a:effectLst/>
                        </a:rPr>
                        <a:t>80 </a:t>
                      </a:r>
                      <a:r>
                        <a:rPr lang="en-GB" sz="1100" dirty="0" smtClean="0">
                          <a:effectLst/>
                        </a:rPr>
                        <a:t>%</a:t>
                      </a:r>
                      <a:r>
                        <a:rPr lang="cs-CZ" sz="1100" dirty="0" smtClean="0">
                          <a:effectLst/>
                        </a:rPr>
                        <a:t>; </a:t>
                      </a:r>
                      <a:r>
                        <a:rPr lang="en-GB" sz="1100" dirty="0" err="1" smtClean="0">
                          <a:effectLst/>
                        </a:rPr>
                        <a:t>střední</a:t>
                      </a:r>
                      <a:r>
                        <a:rPr lang="en-GB" sz="1100" dirty="0" smtClean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smtClean="0">
                          <a:effectLst/>
                        </a:rPr>
                        <a:t>- </a:t>
                      </a:r>
                      <a:r>
                        <a:rPr lang="en-GB" sz="1100" dirty="0">
                          <a:effectLst/>
                        </a:rPr>
                        <a:t>70 </a:t>
                      </a:r>
                      <a:r>
                        <a:rPr lang="en-GB" sz="1100" dirty="0" smtClean="0">
                          <a:effectLst/>
                        </a:rPr>
                        <a:t>%</a:t>
                      </a:r>
                      <a:r>
                        <a:rPr lang="cs-CZ" sz="1100" dirty="0" smtClean="0">
                          <a:effectLst/>
                        </a:rPr>
                        <a:t>; </a:t>
                      </a:r>
                      <a:r>
                        <a:rPr lang="en-GB" sz="1100" dirty="0" err="1" smtClean="0">
                          <a:effectLst/>
                        </a:rPr>
                        <a:t>velký</a:t>
                      </a:r>
                      <a:r>
                        <a:rPr lang="en-GB" sz="1100" dirty="0" smtClean="0">
                          <a:effectLst/>
                        </a:rPr>
                        <a:t> - </a:t>
                      </a:r>
                      <a:r>
                        <a:rPr lang="en-GB" sz="1100" dirty="0">
                          <a:effectLst/>
                        </a:rPr>
                        <a:t>60 %  </a:t>
                      </a:r>
                      <a:endParaRPr lang="cs-CZ" sz="1100" dirty="0">
                        <a:effectLst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Výše dotace v případě vyvedení tepla a bioplynu ze stávajících bioplynových stanic:</a:t>
                      </a:r>
                    </a:p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en-GB" sz="1100" dirty="0" err="1">
                          <a:effectLst/>
                        </a:rPr>
                        <a:t>malý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 - 50 % </a:t>
                      </a:r>
                      <a:r>
                        <a:rPr lang="cs-CZ" sz="1100" dirty="0" smtClean="0">
                          <a:effectLst/>
                        </a:rPr>
                        <a:t>;</a:t>
                      </a:r>
                      <a:r>
                        <a:rPr lang="en-GB" sz="1100" dirty="0" err="1" smtClean="0">
                          <a:effectLst/>
                        </a:rPr>
                        <a:t>střední</a:t>
                      </a:r>
                      <a:r>
                        <a:rPr lang="en-GB" sz="1100" dirty="0" smtClean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 - 45 % </a:t>
                      </a:r>
                      <a:r>
                        <a:rPr lang="en-GB" sz="1100" dirty="0" err="1" smtClean="0">
                          <a:effectLst/>
                        </a:rPr>
                        <a:t>velký</a:t>
                      </a:r>
                      <a:r>
                        <a:rPr lang="en-GB" sz="1100" dirty="0" smtClean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podnik</a:t>
                      </a:r>
                      <a:r>
                        <a:rPr lang="en-GB" sz="1100" dirty="0">
                          <a:effectLst/>
                        </a:rPr>
                        <a:t> - 40 % </a:t>
                      </a:r>
                      <a:r>
                        <a:rPr lang="en-GB" sz="1100" dirty="0" err="1">
                          <a:effectLst/>
                        </a:rPr>
                        <a:t>způsobilých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err="1">
                          <a:effectLst/>
                        </a:rPr>
                        <a:t>výdajů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Míra podpory činí u všech způsobilých subjektů 50 % z prokázaných způsobilých výdajů.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extLst>
                  <a:ext uri="{0D108BD9-81ED-4DB2-BD59-A6C34878D82A}">
                    <a16:rowId xmlns:a16="http://schemas.microsoft.com/office/drawing/2014/main" val="2141400464"/>
                  </a:ext>
                </a:extLst>
              </a:tr>
              <a:tr h="2046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odkaz</a:t>
                      </a:r>
                      <a:endParaRPr lang="cs-CZ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u="sng" kern="1800">
                          <a:effectLst/>
                          <a:hlinkClick r:id="rId2"/>
                        </a:rPr>
                        <a:t>https://www.oppik.cz/dotacni-programy/potencial</a:t>
                      </a:r>
                      <a:endParaRPr lang="cs-CZ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sng">
                          <a:effectLst/>
                          <a:hlinkClick r:id="rId3"/>
                        </a:rPr>
                        <a:t>https://www.oppik.cz/dotacni-programy/eko-energie-obnovitelne-zdroje</a:t>
                      </a:r>
                      <a:endParaRPr lang="cs-CZ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hlinkClick r:id="rId4"/>
                        </a:rPr>
                        <a:t>https://www.oppik.cz/dotacni-programy/inovace-patent</a:t>
                      </a:r>
                      <a:endParaRPr lang="cs-CZ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5993" marR="15993" marT="0" marB="0"/>
                </a:tc>
                <a:extLst>
                  <a:ext uri="{0D108BD9-81ED-4DB2-BD59-A6C34878D82A}">
                    <a16:rowId xmlns:a16="http://schemas.microsoft.com/office/drawing/2014/main" val="419814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9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8473D8-5A7C-4E2F-9B9A-A1EFAE43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19" y="0"/>
            <a:ext cx="8839200" cy="1349640"/>
          </a:xfrm>
        </p:spPr>
        <p:txBody>
          <a:bodyPr>
            <a:noAutofit/>
          </a:bodyPr>
          <a:lstStyle/>
          <a:p>
            <a:r>
              <a:rPr lang="cs-CZ" sz="4800" dirty="0" smtClean="0"/>
              <a:t>Podpora </a:t>
            </a:r>
            <a:r>
              <a:rPr lang="cs-CZ" sz="4800" dirty="0"/>
              <a:t>specifických </a:t>
            </a:r>
            <a:r>
              <a:rPr lang="cs-CZ" sz="4800" dirty="0" smtClean="0"/>
              <a:t>témat</a:t>
            </a:r>
            <a:r>
              <a:rPr lang="cs-CZ" sz="2500" b="1" dirty="0" smtClean="0"/>
              <a:t/>
            </a:r>
            <a:br>
              <a:rPr lang="cs-CZ" sz="2500" b="1" dirty="0" smtClean="0"/>
            </a:br>
            <a:endParaRPr lang="cs-CZ" sz="25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003286"/>
              </p:ext>
            </p:extLst>
          </p:nvPr>
        </p:nvGraphicFramePr>
        <p:xfrm>
          <a:off x="327804" y="1268083"/>
          <a:ext cx="11671539" cy="55375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8496">
                  <a:extLst>
                    <a:ext uri="{9D8B030D-6E8A-4147-A177-3AD203B41FA5}">
                      <a16:colId xmlns:a16="http://schemas.microsoft.com/office/drawing/2014/main" val="2596026245"/>
                    </a:ext>
                  </a:extLst>
                </a:gridCol>
                <a:gridCol w="2959170">
                  <a:extLst>
                    <a:ext uri="{9D8B030D-6E8A-4147-A177-3AD203B41FA5}">
                      <a16:colId xmlns:a16="http://schemas.microsoft.com/office/drawing/2014/main" val="2991014916"/>
                    </a:ext>
                  </a:extLst>
                </a:gridCol>
                <a:gridCol w="3661431">
                  <a:extLst>
                    <a:ext uri="{9D8B030D-6E8A-4147-A177-3AD203B41FA5}">
                      <a16:colId xmlns:a16="http://schemas.microsoft.com/office/drawing/2014/main" val="1212477512"/>
                    </a:ext>
                  </a:extLst>
                </a:gridCol>
                <a:gridCol w="3872442">
                  <a:extLst>
                    <a:ext uri="{9D8B030D-6E8A-4147-A177-3AD203B41FA5}">
                      <a16:colId xmlns:a16="http://schemas.microsoft.com/office/drawing/2014/main" val="2436012185"/>
                    </a:ext>
                  </a:extLst>
                </a:gridCol>
              </a:tblGrid>
              <a:tr h="1023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Program 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</a:rPr>
                        <a:t>OPPIK – OPERAČNÍ PROGRAM PODNIKÁNÍ A INOVACE PRO KONKURENCESCHOPNOST – </a:t>
                      </a:r>
                      <a:r>
                        <a:rPr lang="en-GB" sz="1300" dirty="0" err="1">
                          <a:effectLst/>
                        </a:rPr>
                        <a:t>Služby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infrastruktury</a:t>
                      </a:r>
                      <a:endParaRPr lang="cs-CZ" sz="1300" b="1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 smtClean="0">
                          <a:effectLst/>
                        </a:rPr>
                        <a:t>OPŽP</a:t>
                      </a:r>
                      <a:r>
                        <a:rPr lang="cs-CZ" sz="1300" dirty="0" smtClean="0">
                          <a:effectLst/>
                        </a:rPr>
                        <a:t> – </a:t>
                      </a:r>
                      <a:r>
                        <a:rPr lang="en-GB" sz="1300" dirty="0" smtClean="0">
                          <a:effectLst/>
                        </a:rPr>
                        <a:t>OPERAČNÍ </a:t>
                      </a:r>
                      <a:r>
                        <a:rPr lang="en-GB" sz="1300" dirty="0">
                          <a:effectLst/>
                        </a:rPr>
                        <a:t>PROGRAM ŽIVOTNÍ PROSTŘEDÍ</a:t>
                      </a:r>
                      <a:endParaRPr lang="cs-CZ" sz="13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 err="1">
                          <a:effectLst/>
                        </a:rPr>
                        <a:t>Prioritní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osa</a:t>
                      </a:r>
                      <a:r>
                        <a:rPr lang="en-GB" sz="1300" dirty="0">
                          <a:effectLst/>
                        </a:rPr>
                        <a:t> 3</a:t>
                      </a:r>
                      <a:r>
                        <a:rPr lang="en-GB" sz="1300" dirty="0" smtClean="0">
                          <a:effectLst/>
                        </a:rPr>
                        <a:t>:</a:t>
                      </a:r>
                      <a:r>
                        <a:rPr lang="cs-CZ" sz="1300" dirty="0" smtClean="0">
                          <a:effectLst/>
                        </a:rPr>
                        <a:t> Specifický cíl: 3.2 – Zvýšit podíl materiálového a energetického využití odpadů</a:t>
                      </a:r>
                      <a:endParaRPr lang="cs-CZ" sz="13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cs-CZ" sz="1300" dirty="0" smtClean="0">
                          <a:effectLst/>
                        </a:rPr>
                        <a:t>PRV – </a:t>
                      </a:r>
                      <a:r>
                        <a:rPr lang="en-GB" sz="1300" dirty="0" smtClean="0">
                          <a:effectLst/>
                        </a:rPr>
                        <a:t>PROGRAM </a:t>
                      </a:r>
                      <a:r>
                        <a:rPr lang="en-GB" sz="1300" dirty="0">
                          <a:effectLst/>
                        </a:rPr>
                        <a:t>ROZVOJE VENKOVA</a:t>
                      </a:r>
                      <a:endParaRPr lang="cs-CZ" sz="13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</a:rPr>
                        <a:t>16.6.1 </a:t>
                      </a:r>
                      <a:r>
                        <a:rPr lang="en-GB" sz="1300" dirty="0" err="1">
                          <a:effectLst/>
                        </a:rPr>
                        <a:t>Horizontální</a:t>
                      </a:r>
                      <a:r>
                        <a:rPr lang="en-GB" sz="1300" dirty="0">
                          <a:effectLst/>
                        </a:rPr>
                        <a:t> a </a:t>
                      </a:r>
                      <a:r>
                        <a:rPr lang="en-GB" sz="1300" dirty="0" err="1">
                          <a:effectLst/>
                        </a:rPr>
                        <a:t>vertikální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spolupráce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při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udržitelném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zajišťování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biomasy</a:t>
                      </a:r>
                      <a:r>
                        <a:rPr lang="en-GB" sz="1300" dirty="0">
                          <a:effectLst/>
                        </a:rPr>
                        <a:t> pro </a:t>
                      </a:r>
                      <a:r>
                        <a:rPr lang="en-GB" sz="1300" dirty="0" err="1">
                          <a:effectLst/>
                        </a:rPr>
                        <a:t>výrobu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energie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výrobu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potravin</a:t>
                      </a:r>
                      <a:r>
                        <a:rPr lang="en-GB" sz="1300" dirty="0">
                          <a:effectLst/>
                        </a:rPr>
                        <a:t> a v </a:t>
                      </a:r>
                      <a:r>
                        <a:rPr lang="en-GB" sz="1300" dirty="0" err="1">
                          <a:effectLst/>
                        </a:rPr>
                        <a:t>průmyslových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procesech</a:t>
                      </a:r>
                      <a:endParaRPr lang="cs-CZ" sz="1300" b="1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extLst>
                  <a:ext uri="{0D108BD9-81ED-4DB2-BD59-A6C34878D82A}">
                    <a16:rowId xmlns:a16="http://schemas.microsoft.com/office/drawing/2014/main" val="273204915"/>
                  </a:ext>
                </a:extLst>
              </a:tr>
              <a:tr h="11943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Popis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 smtClean="0">
                          <a:effectLst/>
                        </a:rPr>
                        <a:t>s</a:t>
                      </a:r>
                      <a:r>
                        <a:rPr lang="en-GB" sz="1300" b="1" dirty="0" err="1" smtClean="0">
                          <a:effectLst/>
                        </a:rPr>
                        <a:t>pecializované</a:t>
                      </a:r>
                      <a:r>
                        <a:rPr lang="en-GB" sz="1300" b="1" dirty="0" smtClean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poradenství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dirty="0">
                          <a:effectLst/>
                        </a:rPr>
                        <a:t>pro MSP </a:t>
                      </a:r>
                      <a:r>
                        <a:rPr lang="en-GB" sz="1300" dirty="0" err="1">
                          <a:effectLst/>
                        </a:rPr>
                        <a:t>vědeckotechnických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parků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inovačních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center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či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podnikatelských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inkubátorů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err="1">
                          <a:effectLst/>
                        </a:rPr>
                        <a:t>odpad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jako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zdroj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druhotných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surovin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zvýšení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ekonomické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hodnoty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odpadu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oddělený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sběr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odpadu</a:t>
                      </a:r>
                      <a:r>
                        <a:rPr lang="en-GB" sz="1300" dirty="0">
                          <a:effectLst/>
                        </a:rPr>
                        <a:t>. </a:t>
                      </a:r>
                      <a:r>
                        <a:rPr lang="en-GB" sz="1300" dirty="0" err="1">
                          <a:effectLst/>
                        </a:rPr>
                        <a:t>Mj</a:t>
                      </a:r>
                      <a:r>
                        <a:rPr lang="en-GB" sz="1300" dirty="0">
                          <a:effectLst/>
                        </a:rPr>
                        <a:t>. </a:t>
                      </a:r>
                      <a:r>
                        <a:rPr lang="en-GB" sz="1300" dirty="0" err="1">
                          <a:effectLst/>
                        </a:rPr>
                        <a:t>Podpora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zařízení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na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úpravu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nebo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využívání</a:t>
                      </a:r>
                      <a:r>
                        <a:rPr lang="en-GB" sz="1300" dirty="0">
                          <a:effectLst/>
                        </a:rPr>
                        <a:t> „</a:t>
                      </a:r>
                      <a:r>
                        <a:rPr lang="en-GB" sz="1300" dirty="0" err="1">
                          <a:effectLst/>
                        </a:rPr>
                        <a:t>ostatních</a:t>
                      </a:r>
                      <a:r>
                        <a:rPr lang="en-GB" sz="1300" dirty="0">
                          <a:effectLst/>
                        </a:rPr>
                        <a:t>“ </a:t>
                      </a:r>
                      <a:r>
                        <a:rPr lang="en-GB" sz="1300" dirty="0" err="1">
                          <a:effectLst/>
                        </a:rPr>
                        <a:t>odpadů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b="1" dirty="0" err="1">
                          <a:effectLst/>
                        </a:rPr>
                        <a:t>výstavba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bioplynových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stanic</a:t>
                      </a:r>
                      <a:r>
                        <a:rPr lang="en-GB" sz="1300" b="1" dirty="0">
                          <a:effectLst/>
                        </a:rPr>
                        <a:t> pro </a:t>
                      </a:r>
                      <a:r>
                        <a:rPr lang="en-GB" sz="1300" b="1" dirty="0" err="1">
                          <a:effectLst/>
                        </a:rPr>
                        <a:t>zpracování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bioodpadů</a:t>
                      </a:r>
                      <a:r>
                        <a:rPr lang="en-GB" sz="1300" b="1" dirty="0">
                          <a:effectLst/>
                        </a:rPr>
                        <a:t>; </a:t>
                      </a:r>
                      <a:r>
                        <a:rPr lang="en-GB" sz="1300" b="1" dirty="0" err="1">
                          <a:effectLst/>
                        </a:rPr>
                        <a:t>výroba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paliv</a:t>
                      </a:r>
                      <a:r>
                        <a:rPr lang="en-GB" sz="1300" b="1" dirty="0">
                          <a:effectLst/>
                        </a:rPr>
                        <a:t> z </a:t>
                      </a:r>
                      <a:r>
                        <a:rPr lang="en-GB" sz="1300" b="1" dirty="0" err="1">
                          <a:effectLst/>
                        </a:rPr>
                        <a:t>ostatních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odpadů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endParaRPr lang="cs-CZ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b="1" dirty="0" err="1">
                          <a:effectLst/>
                        </a:rPr>
                        <a:t>spolupráce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minimálně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dvou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subjektů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na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nastavení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udržitelného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zajišťování</a:t>
                      </a:r>
                      <a:r>
                        <a:rPr lang="en-GB" sz="1300" b="1" dirty="0">
                          <a:effectLst/>
                        </a:rPr>
                        <a:t> a </a:t>
                      </a:r>
                      <a:r>
                        <a:rPr lang="en-GB" sz="1300" b="1" dirty="0" err="1">
                          <a:effectLst/>
                        </a:rPr>
                        <a:t>využívání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lokálních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zdrojů</a:t>
                      </a:r>
                      <a:r>
                        <a:rPr lang="en-GB" sz="1300" b="1" dirty="0">
                          <a:effectLst/>
                        </a:rPr>
                        <a:t> </a:t>
                      </a:r>
                      <a:r>
                        <a:rPr lang="en-GB" sz="1300" b="1" dirty="0" err="1">
                          <a:effectLst/>
                        </a:rPr>
                        <a:t>biomasy</a:t>
                      </a:r>
                      <a:r>
                        <a:rPr lang="en-GB" sz="1300" dirty="0">
                          <a:effectLst/>
                        </a:rPr>
                        <a:t> v </a:t>
                      </a:r>
                      <a:r>
                        <a:rPr lang="en-GB" sz="1300" dirty="0" err="1">
                          <a:effectLst/>
                        </a:rPr>
                        <a:t>procesech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výroby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energie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potravin</a:t>
                      </a:r>
                      <a:r>
                        <a:rPr lang="en-GB" sz="1300" dirty="0">
                          <a:effectLst/>
                        </a:rPr>
                        <a:t> a v </a:t>
                      </a:r>
                      <a:r>
                        <a:rPr lang="en-GB" sz="1300" dirty="0" err="1">
                          <a:effectLst/>
                        </a:rPr>
                        <a:t>průmyslových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procesech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extLst>
                  <a:ext uri="{0D108BD9-81ED-4DB2-BD59-A6C34878D82A}">
                    <a16:rowId xmlns:a16="http://schemas.microsoft.com/office/drawing/2014/main" val="1670023836"/>
                  </a:ext>
                </a:extLst>
              </a:tr>
              <a:tr h="2748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Alokace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5,7 mld. Kč/ </a:t>
                      </a:r>
                      <a:r>
                        <a:rPr lang="en-GB" sz="1300">
                          <a:effectLst/>
                        </a:rPr>
                        <a:t>1 - 15 mil. Kč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250 mil. Kč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50 tis. – 4 mil. kč na projekt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extLst>
                  <a:ext uri="{0D108BD9-81ED-4DB2-BD59-A6C34878D82A}">
                    <a16:rowId xmlns:a16="http://schemas.microsoft.com/office/drawing/2014/main" val="3280146366"/>
                  </a:ext>
                </a:extLst>
              </a:tr>
              <a:tr h="1990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Kdo se může ucházet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en-GB" sz="1300" dirty="0" err="1">
                          <a:effectLst/>
                        </a:rPr>
                        <a:t>Vlastníci</a:t>
                      </a:r>
                      <a:r>
                        <a:rPr lang="en-GB" sz="1300" dirty="0">
                          <a:effectLst/>
                        </a:rPr>
                        <a:t>/</a:t>
                      </a:r>
                      <a:r>
                        <a:rPr lang="en-GB" sz="1300" dirty="0" err="1">
                          <a:effectLst/>
                        </a:rPr>
                        <a:t>provozovatelé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inovační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infrastruktury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veřejné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výzkumné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instituce</a:t>
                      </a:r>
                      <a:r>
                        <a:rPr lang="en-GB" sz="1300" dirty="0">
                          <a:effectLst/>
                        </a:rPr>
                        <a:t>, </a:t>
                      </a:r>
                      <a:r>
                        <a:rPr lang="en-GB" sz="1300" dirty="0" err="1">
                          <a:effectLst/>
                        </a:rPr>
                        <a:t>vysoké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školy</a:t>
                      </a:r>
                      <a:r>
                        <a:rPr lang="en-GB" sz="1300" dirty="0">
                          <a:effectLst/>
                        </a:rPr>
                        <a:t> a </a:t>
                      </a:r>
                      <a:r>
                        <a:rPr lang="en-GB" sz="1300" dirty="0" err="1">
                          <a:effectLst/>
                        </a:rPr>
                        <a:t>ostatní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vzdělávací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 smtClean="0">
                          <a:effectLst/>
                        </a:rPr>
                        <a:t>instituce</a:t>
                      </a:r>
                      <a:endParaRPr lang="cs-CZ" sz="1300" dirty="0" smtClean="0">
                        <a:effectLst/>
                      </a:endParaRPr>
                    </a:p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endParaRPr lang="cs-CZ" sz="13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None/>
                        <a:tabLst>
                          <a:tab pos="457200" algn="l"/>
                        </a:tabLst>
                      </a:pPr>
                      <a:r>
                        <a:rPr lang="cs-CZ" sz="13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Výzva: </a:t>
                      </a: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29.3. – 30.6. 2019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err="1">
                          <a:effectLst/>
                        </a:rPr>
                        <a:t>Kraje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Obce</a:t>
                      </a:r>
                      <a:r>
                        <a:rPr lang="en-GB" sz="1300" dirty="0">
                          <a:effectLst/>
                        </a:rPr>
                        <a:t> a </a:t>
                      </a:r>
                      <a:r>
                        <a:rPr lang="en-GB" sz="1300" dirty="0" err="1">
                          <a:effectLst/>
                        </a:rPr>
                        <a:t>města</a:t>
                      </a:r>
                      <a:r>
                        <a:rPr lang="en-GB" sz="1300" dirty="0">
                          <a:effectLst/>
                        </a:rPr>
                        <a:t>;</a:t>
                      </a:r>
                      <a:endParaRPr lang="cs-CZ" sz="13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err="1">
                          <a:effectLst/>
                        </a:rPr>
                        <a:t>Svazky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obcí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Organizační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složky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státu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Státní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podniky</a:t>
                      </a:r>
                      <a:endParaRPr lang="cs-CZ" sz="13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err="1">
                          <a:effectLst/>
                        </a:rPr>
                        <a:t>Státní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organizace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Příspěvkové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organizace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Veřejné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výzkumné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instituce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Veřejnoprávní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instituce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Vysoké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školy</a:t>
                      </a:r>
                      <a:r>
                        <a:rPr lang="en-GB" sz="1300" dirty="0">
                          <a:effectLst/>
                        </a:rPr>
                        <a:t> a </a:t>
                      </a:r>
                      <a:r>
                        <a:rPr lang="en-GB" sz="1300" dirty="0" err="1">
                          <a:effectLst/>
                        </a:rPr>
                        <a:t>školská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zařízení</a:t>
                      </a:r>
                      <a:r>
                        <a:rPr lang="en-GB" sz="1300" dirty="0">
                          <a:effectLst/>
                        </a:rPr>
                        <a:t>;</a:t>
                      </a:r>
                      <a:endParaRPr lang="cs-CZ" sz="13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</a:rPr>
                        <a:t>NNO; </a:t>
                      </a:r>
                      <a:r>
                        <a:rPr lang="en-GB" sz="1300" dirty="0" err="1">
                          <a:effectLst/>
                        </a:rPr>
                        <a:t>Církve</a:t>
                      </a:r>
                      <a:r>
                        <a:rPr lang="en-GB" sz="1300" dirty="0">
                          <a:effectLst/>
                        </a:rPr>
                        <a:t> a </a:t>
                      </a:r>
                      <a:r>
                        <a:rPr lang="en-GB" sz="1300" dirty="0" err="1">
                          <a:effectLst/>
                        </a:rPr>
                        <a:t>náboženské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společnosti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obchodní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společnosti</a:t>
                      </a:r>
                      <a:r>
                        <a:rPr lang="en-GB" sz="1300" dirty="0">
                          <a:effectLst/>
                        </a:rPr>
                        <a:t> a </a:t>
                      </a:r>
                      <a:r>
                        <a:rPr lang="en-GB" sz="1300" dirty="0" err="1">
                          <a:effectLst/>
                        </a:rPr>
                        <a:t>družstva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Podnikatelské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subjekty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Fyzické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osoby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smtClean="0">
                          <a:effectLst/>
                        </a:rPr>
                        <a:t>– </a:t>
                      </a:r>
                      <a:r>
                        <a:rPr lang="en-GB" sz="1300" dirty="0" err="1" smtClean="0">
                          <a:effectLst/>
                        </a:rPr>
                        <a:t>podnikající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3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Výzva: </a:t>
                      </a:r>
                      <a:r>
                        <a:rPr lang="cs-CZ" sz="13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 – 31.10. 2019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err="1">
                          <a:effectLst/>
                        </a:rPr>
                        <a:t>Zemědělský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podnikatel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Obec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nebo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dobrovolný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svazek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obcí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Výrobce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potravin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nebo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surovin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určených</a:t>
                      </a:r>
                      <a:r>
                        <a:rPr lang="en-GB" sz="1300" dirty="0">
                          <a:effectLst/>
                        </a:rPr>
                        <a:t> pro </a:t>
                      </a:r>
                      <a:r>
                        <a:rPr lang="en-GB" sz="1300" dirty="0" err="1">
                          <a:effectLst/>
                        </a:rPr>
                        <a:t>lidskou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spotřebu</a:t>
                      </a:r>
                      <a:r>
                        <a:rPr lang="en-GB" sz="1300" dirty="0">
                          <a:effectLst/>
                        </a:rPr>
                        <a:t>; </a:t>
                      </a:r>
                      <a:r>
                        <a:rPr lang="en-GB" sz="1300" dirty="0" err="1">
                          <a:effectLst/>
                        </a:rPr>
                        <a:t>Podnikatelský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r>
                        <a:rPr lang="en-GB" sz="1300" dirty="0" err="1">
                          <a:effectLst/>
                        </a:rPr>
                        <a:t>subjekt</a:t>
                      </a:r>
                      <a:r>
                        <a:rPr lang="en-GB" sz="1300" dirty="0">
                          <a:effectLst/>
                        </a:rPr>
                        <a:t> </a:t>
                      </a:r>
                      <a:endParaRPr lang="cs-CZ" sz="13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3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Výzva: </a:t>
                      </a:r>
                      <a:r>
                        <a:rPr lang="cs-CZ" sz="13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?? V harmonogramu na 2019 není (poslední 9.10.</a:t>
                      </a:r>
                      <a:r>
                        <a:rPr lang="cs-CZ" sz="13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– 28.10 2018)</a:t>
                      </a:r>
                      <a:endParaRPr lang="cs-CZ" sz="13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extLst>
                  <a:ext uri="{0D108BD9-81ED-4DB2-BD59-A6C34878D82A}">
                    <a16:rowId xmlns:a16="http://schemas.microsoft.com/office/drawing/2014/main" val="2272633486"/>
                  </a:ext>
                </a:extLst>
              </a:tr>
              <a:tr h="1990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% dotace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50 % (v některých případech až 75 %)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85%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 dirty="0">
                          <a:effectLst/>
                        </a:rPr>
                        <a:t>50%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extLst>
                  <a:ext uri="{0D108BD9-81ED-4DB2-BD59-A6C34878D82A}">
                    <a16:rowId xmlns:a16="http://schemas.microsoft.com/office/drawing/2014/main" val="2656866838"/>
                  </a:ext>
                </a:extLst>
              </a:tr>
              <a:tr h="5971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odkaz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u="sng">
                          <a:effectLst/>
                          <a:hlinkClick r:id="rId2"/>
                        </a:rPr>
                        <a:t>https://www.oppik.cz/dotacni-programy/sluzby-infrastruktury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u="sng">
                          <a:effectLst/>
                          <a:hlinkClick r:id="rId3"/>
                        </a:rPr>
                        <a:t>https://www.opzp.cz/nabidka-dotaci/detail-vyzvy/?id=144</a:t>
                      </a:r>
                      <a:endParaRPr lang="cs-CZ" sz="13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300">
                          <a:effectLst/>
                        </a:rPr>
                        <a:t> </a:t>
                      </a:r>
                      <a:endParaRPr lang="cs-CZ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300" u="sng" dirty="0">
                          <a:effectLst/>
                          <a:hlinkClick r:id="rId4"/>
                        </a:rPr>
                        <a:t>http://eagri.cz/public/web/mze/puda/dotace/prv/opatreni/m16-spoluprace/x16-6-1-horizontalni-a-vertikalni/</a:t>
                      </a:r>
                      <a:endParaRPr lang="cs-CZ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722" marR="62722" marT="0" marB="0"/>
                </a:tc>
                <a:extLst>
                  <a:ext uri="{0D108BD9-81ED-4DB2-BD59-A6C34878D82A}">
                    <a16:rowId xmlns:a16="http://schemas.microsoft.com/office/drawing/2014/main" val="2067656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7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0AF8E0-F5A0-4BB4-AFA7-9E53C384B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POWER4BIO website and social media</a:t>
            </a:r>
          </a:p>
        </p:txBody>
      </p:sp>
    </p:spTree>
    <p:extLst>
      <p:ext uri="{BB962C8B-B14F-4D97-AF65-F5344CB8AC3E}">
        <p14:creationId xmlns:p14="http://schemas.microsoft.com/office/powerpoint/2010/main" val="300277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814</Words>
  <Application>Microsoft Office PowerPoint</Application>
  <PresentationFormat>Širokoúhlá obrazovka</PresentationFormat>
  <Paragraphs>138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 </vt:lpstr>
      <vt:lpstr>Calibri Light</vt:lpstr>
      <vt:lpstr>Symbol</vt:lpstr>
      <vt:lpstr>Times New Roman</vt:lpstr>
      <vt:lpstr>Wingdings</vt:lpstr>
      <vt:lpstr>Office</vt:lpstr>
      <vt:lpstr>Prezentace aplikace PowerPoint</vt:lpstr>
      <vt:lpstr>Možnosti financování RBH</vt:lpstr>
      <vt:lpstr>Stav v ČR </vt:lpstr>
      <vt:lpstr>Podpora spolupráce a vytváření sítí </vt:lpstr>
      <vt:lpstr>Podpora specifických témat </vt:lpstr>
      <vt:lpstr>Podpora specifických témat </vt:lpstr>
      <vt:lpstr>POWER4BIO website and social media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beusch@e-p-c.de</dc:creator>
  <cp:lastModifiedBy>Cudlínová Eva doc. Ing. CSc.</cp:lastModifiedBy>
  <cp:revision>156</cp:revision>
  <dcterms:created xsi:type="dcterms:W3CDTF">2019-02-20T13:54:36Z</dcterms:created>
  <dcterms:modified xsi:type="dcterms:W3CDTF">2020-02-06T07:33:00Z</dcterms:modified>
</cp:coreProperties>
</file>