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8" r:id="rId2"/>
    <p:sldId id="260" r:id="rId3"/>
    <p:sldId id="284" r:id="rId4"/>
    <p:sldId id="283" r:id="rId5"/>
    <p:sldId id="289" r:id="rId6"/>
    <p:sldId id="290" r:id="rId7"/>
    <p:sldId id="262" r:id="rId8"/>
    <p:sldId id="285" r:id="rId9"/>
    <p:sldId id="266" r:id="rId10"/>
    <p:sldId id="291" r:id="rId11"/>
    <p:sldId id="270" r:id="rId12"/>
    <p:sldId id="298" r:id="rId13"/>
    <p:sldId id="292" r:id="rId14"/>
    <p:sldId id="297" r:id="rId15"/>
    <p:sldId id="294" r:id="rId16"/>
    <p:sldId id="296" r:id="rId17"/>
    <p:sldId id="295" r:id="rId18"/>
    <p:sldId id="299" r:id="rId19"/>
    <p:sldId id="280" r:id="rId20"/>
    <p:sldId id="279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F6A4"/>
    <a:srgbClr val="75E212"/>
    <a:srgbClr val="BEE040"/>
    <a:srgbClr val="EFFC74"/>
    <a:srgbClr val="DAFF71"/>
    <a:srgbClr val="E6FF9F"/>
    <a:srgbClr val="D2F090"/>
    <a:srgbClr val="CAFD77"/>
    <a:srgbClr val="DBFF75"/>
    <a:srgbClr val="CC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0" d="100"/>
          <a:sy n="80" d="100"/>
        </p:scale>
        <p:origin x="136" y="5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exels.com/photo/two-persons-hand-shake-1179804/" TargetMode="External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hyperlink" Target="https://researchleap.com/bio-economy-concept-development-strategies-european-union/" TargetMode="External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21.png"/><Relationship Id="rId3" Type="http://schemas.openxmlformats.org/officeDocument/2006/relationships/hyperlink" Target="http://www.facebook.com/power4bioproject" TargetMode="External"/><Relationship Id="rId7" Type="http://schemas.openxmlformats.org/officeDocument/2006/relationships/hyperlink" Target="http://www.twitter.com/power4bio" TargetMode="External"/><Relationship Id="rId12" Type="http://schemas.openxmlformats.org/officeDocument/2006/relationships/hyperlink" Target="https://pixabay.com/en/linked-in-linked-in-icon-flat-2674741/" TargetMode="External"/><Relationship Id="rId2" Type="http://schemas.openxmlformats.org/officeDocument/2006/relationships/hyperlink" Target="http://www.power4bio.eu/" TargetMode="External"/><Relationship Id="rId16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6" Type="http://schemas.openxmlformats.org/officeDocument/2006/relationships/hyperlink" Target="https://creativecommons.org/licenses/by-sa/3.0/" TargetMode="External"/><Relationship Id="rId11" Type="http://schemas.openxmlformats.org/officeDocument/2006/relationships/image" Target="../media/image20.png"/><Relationship Id="rId5" Type="http://schemas.openxmlformats.org/officeDocument/2006/relationships/hyperlink" Target="https://de.wikipedia.org/wiki/Facebook" TargetMode="External"/><Relationship Id="rId15" Type="http://schemas.openxmlformats.org/officeDocument/2006/relationships/image" Target="../media/image4.png"/><Relationship Id="rId10" Type="http://schemas.openxmlformats.org/officeDocument/2006/relationships/hyperlink" Target="http://www.linkedin.com/in/power4bio/" TargetMode="External"/><Relationship Id="rId4" Type="http://schemas.openxmlformats.org/officeDocument/2006/relationships/image" Target="../media/image18.png"/><Relationship Id="rId9" Type="http://schemas.openxmlformats.org/officeDocument/2006/relationships/hyperlink" Target="https://pixabay.com/en/twitter-social-media-icon-social-2430933/" TargetMode="External"/><Relationship Id="rId14" Type="http://schemas.openxmlformats.org/officeDocument/2006/relationships/hyperlink" Target="https://pixabay.com/en/www-icon-website-world-web-upload-1632431/" TargetMode="Externa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eck 12">
            <a:extLst>
              <a:ext uri="{FF2B5EF4-FFF2-40B4-BE49-F238E27FC236}">
                <a16:creationId xmlns:a16="http://schemas.microsoft.com/office/drawing/2014/main" id="{7BA7D553-6F37-48AC-BF6D-618449F1C94B}"/>
              </a:ext>
            </a:extLst>
          </p:cNvPr>
          <p:cNvSpPr/>
          <p:nvPr userDrawn="1"/>
        </p:nvSpPr>
        <p:spPr>
          <a:xfrm>
            <a:off x="0" y="4651357"/>
            <a:ext cx="12192000" cy="2208548"/>
          </a:xfrm>
          <a:prstGeom prst="rect">
            <a:avLst/>
          </a:prstGeom>
          <a:solidFill>
            <a:srgbClr val="747A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EBC9D1AF-09C6-46F9-B459-C4CD6A94BE8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360" y="7883"/>
            <a:ext cx="12204000" cy="4643474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E2FB71C3-0A52-4FF2-8CA3-F571013C515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987" y="277504"/>
            <a:ext cx="3759449" cy="1651879"/>
          </a:xfrm>
          <a:prstGeom prst="rect">
            <a:avLst/>
          </a:prstGeom>
        </p:spPr>
      </p:pic>
      <p:sp>
        <p:nvSpPr>
          <p:cNvPr id="9" name="2 Subtítulo">
            <a:extLst>
              <a:ext uri="{FF2B5EF4-FFF2-40B4-BE49-F238E27FC236}">
                <a16:creationId xmlns:a16="http://schemas.microsoft.com/office/drawing/2014/main" id="{29471111-79FB-482D-A0DD-5453DFC725F2}"/>
              </a:ext>
            </a:extLst>
          </p:cNvPr>
          <p:cNvSpPr txBox="1">
            <a:spLocks/>
          </p:cNvSpPr>
          <p:nvPr userDrawn="1"/>
        </p:nvSpPr>
        <p:spPr>
          <a:xfrm>
            <a:off x="346184" y="5055513"/>
            <a:ext cx="9141765" cy="10566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rgbClr val="5B5B5B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12" name="12 Rectángulo">
            <a:extLst>
              <a:ext uri="{FF2B5EF4-FFF2-40B4-BE49-F238E27FC236}">
                <a16:creationId xmlns:a16="http://schemas.microsoft.com/office/drawing/2014/main" id="{E2134F7A-685B-4A09-8BA6-F3F6D5D7AD6D}"/>
              </a:ext>
            </a:extLst>
          </p:cNvPr>
          <p:cNvSpPr/>
          <p:nvPr userDrawn="1"/>
        </p:nvSpPr>
        <p:spPr>
          <a:xfrm>
            <a:off x="7165361" y="6136639"/>
            <a:ext cx="3961956" cy="6400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ts val="1200"/>
              </a:lnSpc>
            </a:pPr>
            <a:r>
              <a:rPr lang="en-GB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Calibri  "/>
                <a:cs typeface="Arial" panose="020B0604020202020204" pitchFamily="34" charset="0"/>
              </a:rPr>
              <a:t>This project has received funding from the European Union’s</a:t>
            </a:r>
            <a:br>
              <a:rPr lang="en-GB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Calibri  "/>
                <a:cs typeface="Arial" panose="020B0604020202020204" pitchFamily="34" charset="0"/>
              </a:rPr>
            </a:br>
            <a:r>
              <a:rPr lang="en-GB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Calibri  "/>
                <a:cs typeface="Arial" panose="020B0604020202020204" pitchFamily="34" charset="0"/>
              </a:rPr>
              <a:t>Horizon 2020  research and innovation programme </a:t>
            </a:r>
            <a:br>
              <a:rPr lang="en-GB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Calibri  "/>
                <a:cs typeface="Arial" panose="020B0604020202020204" pitchFamily="34" charset="0"/>
              </a:rPr>
            </a:br>
            <a:r>
              <a:rPr lang="en-GB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Calibri  "/>
                <a:cs typeface="Arial" panose="020B0604020202020204" pitchFamily="34" charset="0"/>
              </a:rPr>
              <a:t>under grant agreement No </a:t>
            </a:r>
            <a:r>
              <a:rPr lang="en-GB" sz="1200" dirty="0">
                <a:solidFill>
                  <a:prstClr val="black"/>
                </a:solidFill>
                <a:latin typeface="Calibri  "/>
                <a:cs typeface="Arial" panose="020B0604020202020204" pitchFamily="34" charset="0"/>
              </a:rPr>
              <a:t>818351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CC887A93-712B-4833-ACA1-15DE252D917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99658" y="6216078"/>
            <a:ext cx="720000" cy="4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0556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w sec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4E7F87CF-C47F-4516-9E93-F61E0F713EAB}"/>
              </a:ext>
            </a:extLst>
          </p:cNvPr>
          <p:cNvSpPr/>
          <p:nvPr userDrawn="1"/>
        </p:nvSpPr>
        <p:spPr>
          <a:xfrm>
            <a:off x="0" y="0"/>
            <a:ext cx="12192000" cy="3724275"/>
          </a:xfrm>
          <a:prstGeom prst="rect">
            <a:avLst/>
          </a:prstGeom>
          <a:solidFill>
            <a:srgbClr val="747A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C707975-F838-493A-9F95-FD8ACC6AAF4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1576387"/>
          </a:xfrm>
          <a:prstGeom prst="rect">
            <a:avLst/>
          </a:prstGeo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New </a:t>
            </a:r>
            <a:r>
              <a:rPr lang="de-DE" dirty="0" err="1"/>
              <a:t>section</a:t>
            </a:r>
            <a:endParaRPr lang="en-GB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82382B38-F02F-4C24-879E-706E00A49FD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2350" y="3724275"/>
            <a:ext cx="12204000" cy="3133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04506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w sec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4E7F87CF-C47F-4516-9E93-F61E0F713EAB}"/>
              </a:ext>
            </a:extLst>
          </p:cNvPr>
          <p:cNvSpPr/>
          <p:nvPr userDrawn="1"/>
        </p:nvSpPr>
        <p:spPr>
          <a:xfrm>
            <a:off x="0" y="0"/>
            <a:ext cx="12192000" cy="3724275"/>
          </a:xfrm>
          <a:prstGeom prst="rect">
            <a:avLst/>
          </a:prstGeom>
          <a:solidFill>
            <a:srgbClr val="747A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C707975-F838-493A-9F95-FD8ACC6AAF4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1576387"/>
          </a:xfrm>
          <a:prstGeom prst="rect">
            <a:avLst/>
          </a:prstGeo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New </a:t>
            </a:r>
            <a:r>
              <a:rPr lang="de-DE" dirty="0" err="1"/>
              <a:t>section</a:t>
            </a:r>
            <a:endParaRPr lang="en-GB" dirty="0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05E65407-9B82-4A64-A580-C8F4071BF1F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724275"/>
            <a:ext cx="12204000" cy="3133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60628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EE2F7D78-4ECF-44A8-8049-40BFF8605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280BAC3-CDAC-4405-8B8A-0CF7582746B0}" type="datetimeFigureOut">
              <a:rPr lang="en-GB" smtClean="0"/>
              <a:t>06/02/2020</a:t>
            </a:fld>
            <a:endParaRPr lang="en-GB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6F7AED9D-BDD1-49CF-8091-38DB7BABB5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B6B5407E-78B7-48FB-8D3D-13B6ECF10D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59D467-6D9C-498C-9629-3DB8318A74EF}" type="slidenum">
              <a:rPr lang="en-GB" smtClean="0"/>
              <a:t>‹#›</a:t>
            </a:fld>
            <a:endParaRPr lang="en-GB"/>
          </a:p>
        </p:txBody>
      </p:sp>
      <p:sp>
        <p:nvSpPr>
          <p:cNvPr id="7" name="Inhaltsplatzhalter 10">
            <a:extLst>
              <a:ext uri="{FF2B5EF4-FFF2-40B4-BE49-F238E27FC236}">
                <a16:creationId xmlns:a16="http://schemas.microsoft.com/office/drawing/2014/main" id="{150BEB63-02DD-4EBA-9626-E4565BD3C9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82696" y="751840"/>
            <a:ext cx="8414832" cy="545592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GB" dirty="0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836EE820-FE97-4DFB-8C55-C0149DEA31B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3713" y="2439035"/>
            <a:ext cx="2594927" cy="37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24246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EE2F7D78-4ECF-44A8-8049-40BFF8605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280BAC3-CDAC-4405-8B8A-0CF7582746B0}" type="datetimeFigureOut">
              <a:rPr lang="en-GB" smtClean="0"/>
              <a:t>06/02/2020</a:t>
            </a:fld>
            <a:endParaRPr lang="en-GB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6F7AED9D-BDD1-49CF-8091-38DB7BABB5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B6B5407E-78B7-48FB-8D3D-13B6ECF10D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59D467-6D9C-498C-9629-3DB8318A74EF}" type="slidenum">
              <a:rPr lang="en-GB" smtClean="0"/>
              <a:t>‹#›</a:t>
            </a:fld>
            <a:endParaRPr lang="en-GB"/>
          </a:p>
        </p:txBody>
      </p:sp>
      <p:sp>
        <p:nvSpPr>
          <p:cNvPr id="7" name="Inhaltsplatzhalter 10">
            <a:extLst>
              <a:ext uri="{FF2B5EF4-FFF2-40B4-BE49-F238E27FC236}">
                <a16:creationId xmlns:a16="http://schemas.microsoft.com/office/drawing/2014/main" id="{150BEB63-02DD-4EBA-9626-E4565BD3C9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82696" y="751840"/>
            <a:ext cx="8414832" cy="545592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GB" dirty="0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0C685C0F-E474-4F31-B50C-2CCDF0AEDD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0697" y="2428875"/>
            <a:ext cx="2584450" cy="37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8412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EE2F7D78-4ECF-44A8-8049-40BFF8605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280BAC3-CDAC-4405-8B8A-0CF7582746B0}" type="datetimeFigureOut">
              <a:rPr lang="en-GB" smtClean="0"/>
              <a:t>06/02/2020</a:t>
            </a:fld>
            <a:endParaRPr lang="en-GB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6F7AED9D-BDD1-49CF-8091-38DB7BABB5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B6B5407E-78B7-48FB-8D3D-13B6ECF10D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59D467-6D9C-498C-9629-3DB8318A74EF}" type="slidenum">
              <a:rPr lang="en-GB" smtClean="0"/>
              <a:t>‹#›</a:t>
            </a:fld>
            <a:endParaRPr lang="en-GB"/>
          </a:p>
        </p:txBody>
      </p:sp>
      <p:sp>
        <p:nvSpPr>
          <p:cNvPr id="7" name="Inhaltsplatzhalter 10">
            <a:extLst>
              <a:ext uri="{FF2B5EF4-FFF2-40B4-BE49-F238E27FC236}">
                <a16:creationId xmlns:a16="http://schemas.microsoft.com/office/drawing/2014/main" id="{150BEB63-02DD-4EBA-9626-E4565BD3C9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82696" y="751840"/>
            <a:ext cx="8414832" cy="545592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GB" dirty="0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0852DCD1-2407-4CCC-B857-D7951EF1B9A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7840" y="2439035"/>
            <a:ext cx="2580324" cy="37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00611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EE2F7D78-4ECF-44A8-8049-40BFF8605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280BAC3-CDAC-4405-8B8A-0CF7582746B0}" type="datetimeFigureOut">
              <a:rPr lang="en-GB" smtClean="0"/>
              <a:t>06/02/2020</a:t>
            </a:fld>
            <a:endParaRPr lang="en-GB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6F7AED9D-BDD1-49CF-8091-38DB7BABB5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B6B5407E-78B7-48FB-8D3D-13B6ECF10D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59D467-6D9C-498C-9629-3DB8318A74EF}" type="slidenum">
              <a:rPr lang="en-GB" smtClean="0"/>
              <a:t>‹#›</a:t>
            </a:fld>
            <a:endParaRPr lang="en-GB"/>
          </a:p>
        </p:txBody>
      </p:sp>
      <p:sp>
        <p:nvSpPr>
          <p:cNvPr id="7" name="Inhaltsplatzhalter 10">
            <a:extLst>
              <a:ext uri="{FF2B5EF4-FFF2-40B4-BE49-F238E27FC236}">
                <a16:creationId xmlns:a16="http://schemas.microsoft.com/office/drawing/2014/main" id="{150BEB63-02DD-4EBA-9626-E4565BD3C9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82696" y="751840"/>
            <a:ext cx="8414832" cy="545592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GB" dirty="0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1A4E175E-BA5C-452D-BAA7-B1FDA29FD5F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3712" y="2416965"/>
            <a:ext cx="2588578" cy="37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77787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nhaltsplatzhalter 10">
            <a:extLst>
              <a:ext uri="{FF2B5EF4-FFF2-40B4-BE49-F238E27FC236}">
                <a16:creationId xmlns:a16="http://schemas.microsoft.com/office/drawing/2014/main" id="{150BEB63-02DD-4EBA-9626-E4565BD3C9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82696" y="751840"/>
            <a:ext cx="8414832" cy="331566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GB" dirty="0"/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0EA90113-3C8E-4FE6-824F-1EFB3EF90B6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4320691"/>
            <a:ext cx="12214632" cy="2608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506798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nhaltsplatzhalter 10">
            <a:extLst>
              <a:ext uri="{FF2B5EF4-FFF2-40B4-BE49-F238E27FC236}">
                <a16:creationId xmlns:a16="http://schemas.microsoft.com/office/drawing/2014/main" id="{150BEB63-02DD-4EBA-9626-E4565BD3C9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82696" y="751840"/>
            <a:ext cx="8414832" cy="331566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GB" dirty="0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4DC0C317-69DD-40CF-A09C-5B1418F10A4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/>
          <a:stretch/>
        </p:blipFill>
        <p:spPr>
          <a:xfrm>
            <a:off x="0" y="4253250"/>
            <a:ext cx="12192000" cy="2610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345603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nhaltsplatzhalter 10">
            <a:extLst>
              <a:ext uri="{FF2B5EF4-FFF2-40B4-BE49-F238E27FC236}">
                <a16:creationId xmlns:a16="http://schemas.microsoft.com/office/drawing/2014/main" id="{150BEB63-02DD-4EBA-9626-E4565BD3C9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5517" y="751840"/>
            <a:ext cx="11172011" cy="331566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GB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002B21C4-220A-4460-8CC5-9F1EBDACABD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:a1611="http://schemas.microsoft.com/office/drawing/2016/11/main" xmlns="" r:id="rId3"/>
              </a:ext>
            </a:extLst>
          </a:blip>
          <a:srcRect/>
          <a:stretch/>
        </p:blipFill>
        <p:spPr>
          <a:xfrm>
            <a:off x="0" y="4256683"/>
            <a:ext cx="12204000" cy="2606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776340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nhaltsplatzhalter 10">
            <a:extLst>
              <a:ext uri="{FF2B5EF4-FFF2-40B4-BE49-F238E27FC236}">
                <a16:creationId xmlns:a16="http://schemas.microsoft.com/office/drawing/2014/main" id="{150BEB63-02DD-4EBA-9626-E4565BD3C9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5517" y="751840"/>
            <a:ext cx="11172011" cy="331566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GB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17AC48E5-F7A2-42C8-BB98-00ECE5D10A0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3"/>
              </a:ext>
            </a:extLst>
          </a:blip>
          <a:srcRect/>
          <a:stretch/>
        </p:blipFill>
        <p:spPr>
          <a:xfrm>
            <a:off x="0" y="4246907"/>
            <a:ext cx="12204000" cy="2615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4319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tandar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05CB133-89D4-4019-A4B9-58CD3BB3A5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43693"/>
            <a:ext cx="8439150" cy="13255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919C42"/>
                </a:solidFill>
              </a:defRPr>
            </a:lvl1pPr>
          </a:lstStyle>
          <a:p>
            <a:r>
              <a:rPr lang="de-DE" dirty="0"/>
              <a:t>Mastertitelformat bearbeiten</a:t>
            </a:r>
            <a:endParaRPr lang="en-GB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0266A97-6713-4DDF-90AF-5BD12BB489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GB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784578D-F191-46F2-9C00-BC0FDD33860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280BAC3-CDAC-4405-8B8A-0CF7582746B0}" type="datetimeFigureOut">
              <a:rPr lang="en-GB" smtClean="0"/>
              <a:t>06/02/2020</a:t>
            </a:fld>
            <a:endParaRPr lang="en-GB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AA24F89-0C08-4294-99AE-F36E53F256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2FD074A-E559-4D8C-87FA-937E8F2450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59D467-6D9C-498C-9629-3DB8318A74EF}" type="slidenum">
              <a:rPr lang="en-GB" smtClean="0"/>
              <a:t>‹#›</a:t>
            </a:fld>
            <a:endParaRPr lang="en-GB"/>
          </a:p>
        </p:txBody>
      </p:sp>
      <p:pic>
        <p:nvPicPr>
          <p:cNvPr id="10" name="Grafik 3">
            <a:extLst>
              <a:ext uri="{FF2B5EF4-FFF2-40B4-BE49-F238E27FC236}">
                <a16:creationId xmlns:a16="http://schemas.microsoft.com/office/drawing/2014/main" id="{3A63B50F-026C-4FAF-84A0-D2F36BFA591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7344" y="365125"/>
            <a:ext cx="2084173" cy="912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893498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cial medi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feld 18">
            <a:extLst>
              <a:ext uri="{FF2B5EF4-FFF2-40B4-BE49-F238E27FC236}">
                <a16:creationId xmlns:a16="http://schemas.microsoft.com/office/drawing/2014/main" id="{EE8F4629-637D-40A3-BC5A-3539CC28304D}"/>
              </a:ext>
            </a:extLst>
          </p:cNvPr>
          <p:cNvSpPr txBox="1"/>
          <p:nvPr userDrawn="1"/>
        </p:nvSpPr>
        <p:spPr>
          <a:xfrm rot="10800000" flipH="1" flipV="1">
            <a:off x="7161186" y="2067393"/>
            <a:ext cx="465892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200" dirty="0">
                <a:hlinkClick r:id="rId2"/>
              </a:rPr>
              <a:t>www.power4bio.eu</a:t>
            </a:r>
            <a:endParaRPr lang="en-GB" sz="4200" dirty="0"/>
          </a:p>
        </p:txBody>
      </p:sp>
      <p:pic>
        <p:nvPicPr>
          <p:cNvPr id="20" name="Grafik 19">
            <a:hlinkClick r:id="rId3"/>
            <a:extLst>
              <a:ext uri="{FF2B5EF4-FFF2-40B4-BE49-F238E27FC236}">
                <a16:creationId xmlns:a16="http://schemas.microsoft.com/office/drawing/2014/main" id="{A8742FC3-C5E0-47EB-83D1-1DDF9C4964F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5"/>
              </a:ext>
            </a:extLst>
          </a:blip>
          <a:stretch>
            <a:fillRect/>
          </a:stretch>
        </p:blipFill>
        <p:spPr>
          <a:xfrm>
            <a:off x="4449307" y="3799240"/>
            <a:ext cx="1080000" cy="1080000"/>
          </a:xfrm>
          <a:prstGeom prst="rect">
            <a:avLst/>
          </a:prstGeom>
        </p:spPr>
      </p:pic>
      <p:sp>
        <p:nvSpPr>
          <p:cNvPr id="21" name="Textfeld 20">
            <a:extLst>
              <a:ext uri="{FF2B5EF4-FFF2-40B4-BE49-F238E27FC236}">
                <a16:creationId xmlns:a16="http://schemas.microsoft.com/office/drawing/2014/main" id="{A232D81C-8C18-4E61-968E-00F6DF5E1C49}"/>
              </a:ext>
            </a:extLst>
          </p:cNvPr>
          <p:cNvSpPr txBox="1"/>
          <p:nvPr userDrawn="1"/>
        </p:nvSpPr>
        <p:spPr>
          <a:xfrm>
            <a:off x="638139" y="10398870"/>
            <a:ext cx="10800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/>
              <a:t>"</a:t>
            </a:r>
            <a:r>
              <a:rPr lang="en-GB" sz="900">
                <a:hlinkClick r:id="rId5" tooltip="https://de.wikipedia.org/wiki/Facebook"/>
              </a:rPr>
              <a:t>Dieses Foto</a:t>
            </a:r>
            <a:r>
              <a:rPr lang="en-GB" sz="900"/>
              <a:t>" von Unbekannter Autor ist lizenziert gemäß </a:t>
            </a:r>
            <a:r>
              <a:rPr lang="en-GB" sz="900">
                <a:hlinkClick r:id="rId6" tooltip="https://creativecommons.org/licenses/by-sa/3.0/"/>
              </a:rPr>
              <a:t>CC BY-SA</a:t>
            </a:r>
            <a:endParaRPr lang="en-GB" sz="900"/>
          </a:p>
        </p:txBody>
      </p:sp>
      <p:pic>
        <p:nvPicPr>
          <p:cNvPr id="22" name="Grafik 21">
            <a:hlinkClick r:id="rId7"/>
            <a:extLst>
              <a:ext uri="{FF2B5EF4-FFF2-40B4-BE49-F238E27FC236}">
                <a16:creationId xmlns:a16="http://schemas.microsoft.com/office/drawing/2014/main" id="{0ACEE2FD-DB24-4F36-8295-F48AA21D26DB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9"/>
              </a:ext>
            </a:extLst>
          </a:blip>
          <a:stretch>
            <a:fillRect/>
          </a:stretch>
        </p:blipFill>
        <p:spPr>
          <a:xfrm>
            <a:off x="7304491" y="3801676"/>
            <a:ext cx="1080000" cy="1080000"/>
          </a:xfrm>
          <a:prstGeom prst="rect">
            <a:avLst/>
          </a:prstGeom>
        </p:spPr>
      </p:pic>
      <p:pic>
        <p:nvPicPr>
          <p:cNvPr id="23" name="Grafik 22">
            <a:hlinkClick r:id="rId10"/>
            <a:extLst>
              <a:ext uri="{FF2B5EF4-FFF2-40B4-BE49-F238E27FC236}">
                <a16:creationId xmlns:a16="http://schemas.microsoft.com/office/drawing/2014/main" id="{C64A9106-CA2F-4219-95BA-7F11A50D4525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12"/>
              </a:ext>
            </a:extLst>
          </a:blip>
          <a:stretch>
            <a:fillRect/>
          </a:stretch>
        </p:blipFill>
        <p:spPr>
          <a:xfrm>
            <a:off x="10187644" y="3799240"/>
            <a:ext cx="1080000" cy="1080000"/>
          </a:xfrm>
          <a:prstGeom prst="rect">
            <a:avLst/>
          </a:prstGeom>
        </p:spPr>
      </p:pic>
      <p:pic>
        <p:nvPicPr>
          <p:cNvPr id="24" name="Grafik 23">
            <a:extLst>
              <a:ext uri="{FF2B5EF4-FFF2-40B4-BE49-F238E27FC236}">
                <a16:creationId xmlns:a16="http://schemas.microsoft.com/office/drawing/2014/main" id="{4F32D07D-8312-416B-A3D7-5AA0851212D2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14"/>
              </a:ext>
            </a:extLst>
          </a:blip>
          <a:stretch>
            <a:fillRect/>
          </a:stretch>
        </p:blipFill>
        <p:spPr>
          <a:xfrm>
            <a:off x="5227227" y="1616609"/>
            <a:ext cx="1850000" cy="1800000"/>
          </a:xfrm>
          <a:prstGeom prst="rect">
            <a:avLst/>
          </a:prstGeom>
        </p:spPr>
      </p:pic>
      <p:sp>
        <p:nvSpPr>
          <p:cNvPr id="25" name="Textfeld 24">
            <a:extLst>
              <a:ext uri="{FF2B5EF4-FFF2-40B4-BE49-F238E27FC236}">
                <a16:creationId xmlns:a16="http://schemas.microsoft.com/office/drawing/2014/main" id="{C62F6225-C972-435E-B62F-0D127AFB484A}"/>
              </a:ext>
            </a:extLst>
          </p:cNvPr>
          <p:cNvSpPr txBox="1"/>
          <p:nvPr userDrawn="1"/>
        </p:nvSpPr>
        <p:spPr>
          <a:xfrm>
            <a:off x="3714563" y="4876800"/>
            <a:ext cx="254957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/>
              <a:t>@</a:t>
            </a:r>
            <a:r>
              <a:rPr lang="en-GB" sz="2200" dirty="0" err="1"/>
              <a:t>power4bioproject</a:t>
            </a:r>
            <a:endParaRPr lang="en-GB" sz="2200" dirty="0"/>
          </a:p>
        </p:txBody>
      </p:sp>
      <p:sp>
        <p:nvSpPr>
          <p:cNvPr id="26" name="Textfeld 25">
            <a:extLst>
              <a:ext uri="{FF2B5EF4-FFF2-40B4-BE49-F238E27FC236}">
                <a16:creationId xmlns:a16="http://schemas.microsoft.com/office/drawing/2014/main" id="{8609D0F8-391B-404B-9DD9-2D3C3BE74E9B}"/>
              </a:ext>
            </a:extLst>
          </p:cNvPr>
          <p:cNvSpPr txBox="1"/>
          <p:nvPr userDrawn="1"/>
        </p:nvSpPr>
        <p:spPr>
          <a:xfrm>
            <a:off x="7039392" y="4890055"/>
            <a:ext cx="16995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/>
              <a:t>@power4bio</a:t>
            </a:r>
          </a:p>
        </p:txBody>
      </p:sp>
      <p:sp>
        <p:nvSpPr>
          <p:cNvPr id="27" name="Textfeld 26">
            <a:extLst>
              <a:ext uri="{FF2B5EF4-FFF2-40B4-BE49-F238E27FC236}">
                <a16:creationId xmlns:a16="http://schemas.microsoft.com/office/drawing/2014/main" id="{93124C08-C772-43CC-9BAE-BB7AA0284E04}"/>
              </a:ext>
            </a:extLst>
          </p:cNvPr>
          <p:cNvSpPr txBox="1"/>
          <p:nvPr userDrawn="1"/>
        </p:nvSpPr>
        <p:spPr>
          <a:xfrm>
            <a:off x="9926606" y="4894231"/>
            <a:ext cx="16781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@</a:t>
            </a:r>
            <a:r>
              <a:rPr lang="en-GB" sz="2200" dirty="0"/>
              <a:t>power4bio</a:t>
            </a:r>
          </a:p>
        </p:txBody>
      </p:sp>
      <p:sp>
        <p:nvSpPr>
          <p:cNvPr id="28" name="Rechteck 27">
            <a:extLst>
              <a:ext uri="{FF2B5EF4-FFF2-40B4-BE49-F238E27FC236}">
                <a16:creationId xmlns:a16="http://schemas.microsoft.com/office/drawing/2014/main" id="{95A0480B-ADC1-4A0F-B3F9-47D83352FE79}"/>
              </a:ext>
            </a:extLst>
          </p:cNvPr>
          <p:cNvSpPr/>
          <p:nvPr userDrawn="1"/>
        </p:nvSpPr>
        <p:spPr>
          <a:xfrm>
            <a:off x="0" y="5598215"/>
            <a:ext cx="12192000" cy="1293991"/>
          </a:xfrm>
          <a:prstGeom prst="rect">
            <a:avLst/>
          </a:prstGeom>
          <a:solidFill>
            <a:srgbClr val="747A87">
              <a:alpha val="9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9" name="Titel 1">
            <a:extLst>
              <a:ext uri="{FF2B5EF4-FFF2-40B4-BE49-F238E27FC236}">
                <a16:creationId xmlns:a16="http://schemas.microsoft.com/office/drawing/2014/main" id="{85176C29-614A-450B-92D2-25991DD83C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0152" y="237261"/>
            <a:ext cx="8757198" cy="13255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919C42"/>
                </a:solidFill>
              </a:defRPr>
            </a:lvl1pPr>
          </a:lstStyle>
          <a:p>
            <a:r>
              <a:rPr lang="de-DE" dirty="0"/>
              <a:t>POWER4BIO </a:t>
            </a:r>
            <a:r>
              <a:rPr lang="de-DE" dirty="0" err="1"/>
              <a:t>website</a:t>
            </a:r>
            <a:r>
              <a:rPr lang="de-DE" dirty="0"/>
              <a:t> and social </a:t>
            </a:r>
            <a:r>
              <a:rPr lang="de-DE" dirty="0" err="1"/>
              <a:t>media</a:t>
            </a:r>
            <a:endParaRPr lang="en-GB" dirty="0"/>
          </a:p>
        </p:txBody>
      </p:sp>
      <p:pic>
        <p:nvPicPr>
          <p:cNvPr id="30" name="Grafik 3">
            <a:extLst>
              <a:ext uri="{FF2B5EF4-FFF2-40B4-BE49-F238E27FC236}">
                <a16:creationId xmlns:a16="http://schemas.microsoft.com/office/drawing/2014/main" id="{EAEA077D-156A-4F30-99F4-974159668D17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7344" y="365125"/>
            <a:ext cx="2084173" cy="912436"/>
          </a:xfrm>
          <a:prstGeom prst="rect">
            <a:avLst/>
          </a:prstGeom>
        </p:spPr>
      </p:pic>
      <p:pic>
        <p:nvPicPr>
          <p:cNvPr id="31" name="Grafik 30">
            <a:extLst>
              <a:ext uri="{FF2B5EF4-FFF2-40B4-BE49-F238E27FC236}">
                <a16:creationId xmlns:a16="http://schemas.microsoft.com/office/drawing/2014/main" id="{486F7D3F-8560-4917-9819-8501DC36A68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75" r="20970"/>
          <a:stretch/>
        </p:blipFill>
        <p:spPr>
          <a:xfrm>
            <a:off x="520239" y="1804598"/>
            <a:ext cx="3007594" cy="439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920392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ítulo 3">
            <a:extLst>
              <a:ext uri="{FF2B5EF4-FFF2-40B4-BE49-F238E27FC236}">
                <a16:creationId xmlns:a16="http://schemas.microsoft.com/office/drawing/2014/main" id="{39727213-A360-4531-A88D-A9D830B1F27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38800" y="4435756"/>
            <a:ext cx="4363120" cy="113157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r>
              <a:rPr lang="en-GB" dirty="0"/>
              <a:t>[Name of presenter]</a:t>
            </a:r>
          </a:p>
          <a:p>
            <a:r>
              <a:rPr lang="en-GB" dirty="0"/>
              <a:t>[Email of presenter]</a:t>
            </a:r>
          </a:p>
          <a:p>
            <a:endParaRPr lang="es-ES" dirty="0">
              <a:solidFill>
                <a:schemeClr val="tx1"/>
              </a:solidFill>
            </a:endParaRPr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84A08C1B-41A3-45A7-A0D7-EC7911F480A3}"/>
              </a:ext>
            </a:extLst>
          </p:cNvPr>
          <p:cNvSpPr/>
          <p:nvPr userDrawn="1"/>
        </p:nvSpPr>
        <p:spPr>
          <a:xfrm>
            <a:off x="0" y="0"/>
            <a:ext cx="12192000" cy="888364"/>
          </a:xfrm>
          <a:prstGeom prst="rect">
            <a:avLst/>
          </a:prstGeom>
          <a:solidFill>
            <a:srgbClr val="919C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Titel 1">
            <a:extLst>
              <a:ext uri="{FF2B5EF4-FFF2-40B4-BE49-F238E27FC236}">
                <a16:creationId xmlns:a16="http://schemas.microsoft.com/office/drawing/2014/main" id="{C8606A82-7D13-4F58-BC01-BD929B4D0D4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5461" y="1588723"/>
            <a:ext cx="8710779" cy="137430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5200" b="0">
                <a:solidFill>
                  <a:srgbClr val="919C42"/>
                </a:solidFill>
              </a:defRPr>
            </a:lvl1pPr>
          </a:lstStyle>
          <a:p>
            <a:r>
              <a:rPr lang="de-DE" dirty="0" err="1"/>
              <a:t>Thank</a:t>
            </a:r>
            <a:r>
              <a:rPr lang="de-DE" dirty="0"/>
              <a:t>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your</a:t>
            </a:r>
            <a:r>
              <a:rPr lang="de-DE" dirty="0"/>
              <a:t> </a:t>
            </a:r>
            <a:r>
              <a:rPr lang="de-DE" dirty="0" err="1"/>
              <a:t>attention</a:t>
            </a:r>
            <a:r>
              <a:rPr lang="de-DE" dirty="0"/>
              <a:t>!</a:t>
            </a:r>
            <a:endParaRPr lang="en-GB" dirty="0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7304053F-8A6B-4D31-AE0E-031B887B117B}"/>
              </a:ext>
            </a:extLst>
          </p:cNvPr>
          <p:cNvSpPr/>
          <p:nvPr userDrawn="1"/>
        </p:nvSpPr>
        <p:spPr>
          <a:xfrm>
            <a:off x="0" y="6025429"/>
            <a:ext cx="12192000" cy="834476"/>
          </a:xfrm>
          <a:prstGeom prst="rect">
            <a:avLst/>
          </a:prstGeom>
          <a:solidFill>
            <a:srgbClr val="747A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9" name="12 Rectángulo">
            <a:extLst>
              <a:ext uri="{FF2B5EF4-FFF2-40B4-BE49-F238E27FC236}">
                <a16:creationId xmlns:a16="http://schemas.microsoft.com/office/drawing/2014/main" id="{68E1327B-20C3-4A32-B1B9-BAA346243A55}"/>
              </a:ext>
            </a:extLst>
          </p:cNvPr>
          <p:cNvSpPr/>
          <p:nvPr userDrawn="1"/>
        </p:nvSpPr>
        <p:spPr>
          <a:xfrm>
            <a:off x="7165361" y="6136639"/>
            <a:ext cx="3961956" cy="6400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ts val="1200"/>
              </a:lnSpc>
            </a:pPr>
            <a:r>
              <a:rPr lang="en-GB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Calibri  "/>
                <a:cs typeface="Arial" panose="020B0604020202020204" pitchFamily="34" charset="0"/>
              </a:rPr>
              <a:t>This project has received funding from the European Union’s</a:t>
            </a:r>
            <a:br>
              <a:rPr lang="en-GB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Calibri  "/>
                <a:cs typeface="Arial" panose="020B0604020202020204" pitchFamily="34" charset="0"/>
              </a:rPr>
            </a:br>
            <a:r>
              <a:rPr lang="en-GB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Calibri  "/>
                <a:cs typeface="Arial" panose="020B0604020202020204" pitchFamily="34" charset="0"/>
              </a:rPr>
              <a:t>Horizon 2020  research and innovation programme </a:t>
            </a:r>
            <a:br>
              <a:rPr lang="en-GB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Calibri  "/>
                <a:cs typeface="Arial" panose="020B0604020202020204" pitchFamily="34" charset="0"/>
              </a:rPr>
            </a:br>
            <a:r>
              <a:rPr lang="en-GB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Calibri  "/>
                <a:cs typeface="Arial" panose="020B0604020202020204" pitchFamily="34" charset="0"/>
              </a:rPr>
              <a:t>under grant agreement No </a:t>
            </a:r>
            <a:r>
              <a:rPr lang="en-GB" sz="1200" dirty="0">
                <a:solidFill>
                  <a:prstClr val="black"/>
                </a:solidFill>
                <a:latin typeface="Calibri  "/>
                <a:cs typeface="Arial" panose="020B0604020202020204" pitchFamily="34" charset="0"/>
              </a:rPr>
              <a:t>818351</a:t>
            </a:r>
          </a:p>
        </p:txBody>
      </p:sp>
      <p:pic>
        <p:nvPicPr>
          <p:cNvPr id="20" name="Grafik 19">
            <a:extLst>
              <a:ext uri="{FF2B5EF4-FFF2-40B4-BE49-F238E27FC236}">
                <a16:creationId xmlns:a16="http://schemas.microsoft.com/office/drawing/2014/main" id="{F9543FFA-7483-4172-A7BF-B721DBA7237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99658" y="6216078"/>
            <a:ext cx="720000" cy="481200"/>
          </a:xfrm>
          <a:prstGeom prst="rect">
            <a:avLst/>
          </a:prstGeom>
        </p:spPr>
      </p:pic>
      <p:pic>
        <p:nvPicPr>
          <p:cNvPr id="9" name="Grafik 3">
            <a:extLst>
              <a:ext uri="{FF2B5EF4-FFF2-40B4-BE49-F238E27FC236}">
                <a16:creationId xmlns:a16="http://schemas.microsoft.com/office/drawing/2014/main" id="{AB5877F0-43B8-4A03-B052-826B6F863B5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6339" y="3272190"/>
            <a:ext cx="5400000" cy="2364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92918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E8CA304-C90B-420E-AD08-D5EB68E3C27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1" y="1892300"/>
            <a:ext cx="5397502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GB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4079BA6E-FA8A-4EC8-B55A-0B15547EEAB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280BAC3-CDAC-4405-8B8A-0CF7582746B0}" type="datetimeFigureOut">
              <a:rPr lang="en-GB" smtClean="0"/>
              <a:t>06/02/2020</a:t>
            </a:fld>
            <a:endParaRPr lang="en-GB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01D7B367-BA06-4C7F-8C30-644C388500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B7A71146-039B-4AD8-B152-9AF50D04C3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59D467-6D9C-498C-9629-3DB8318A74EF}" type="slidenum">
              <a:rPr lang="en-GB" smtClean="0"/>
              <a:t>‹#›</a:t>
            </a:fld>
            <a:endParaRPr lang="en-GB"/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3416CF6D-4D8D-432E-BEBD-37F8DE4E4E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0343"/>
            <a:ext cx="5397501" cy="13255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919C42"/>
                </a:solidFill>
              </a:defRPr>
            </a:lvl1pPr>
          </a:lstStyle>
          <a:p>
            <a:r>
              <a:rPr lang="de-DE" dirty="0"/>
              <a:t>Mastertitelformat bearbeiten</a:t>
            </a:r>
            <a:endParaRPr lang="en-GB" dirty="0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5EAA87E9-133A-4A75-95F8-2D7FB223783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2" y="628793"/>
            <a:ext cx="5613664" cy="5611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37812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half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E8CA304-C90B-420E-AD08-D5EB68E3C27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1" y="1892300"/>
            <a:ext cx="5089633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GB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4079BA6E-FA8A-4EC8-B55A-0B15547EEAB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280BAC3-CDAC-4405-8B8A-0CF7582746B0}" type="datetimeFigureOut">
              <a:rPr lang="en-GB" smtClean="0"/>
              <a:t>06/02/2020</a:t>
            </a:fld>
            <a:endParaRPr lang="en-GB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01D7B367-BA06-4C7F-8C30-644C388500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B7A71146-039B-4AD8-B152-9AF50D04C3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59D467-6D9C-498C-9629-3DB8318A74EF}" type="slidenum">
              <a:rPr lang="en-GB" smtClean="0"/>
              <a:t>‹#›</a:t>
            </a:fld>
            <a:endParaRPr lang="en-GB"/>
          </a:p>
        </p:txBody>
      </p:sp>
      <p:sp>
        <p:nvSpPr>
          <p:cNvPr id="9" name="Titel 1">
            <a:extLst>
              <a:ext uri="{FF2B5EF4-FFF2-40B4-BE49-F238E27FC236}">
                <a16:creationId xmlns:a16="http://schemas.microsoft.com/office/drawing/2014/main" id="{FFA4556F-102B-4860-9A1D-ECAD18AEE7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7018"/>
            <a:ext cx="8439150" cy="13255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919C42"/>
                </a:solidFill>
              </a:defRPr>
            </a:lvl1pPr>
          </a:lstStyle>
          <a:p>
            <a:r>
              <a:rPr lang="de-DE" dirty="0"/>
              <a:t>Mastertitelformat bearbeiten</a:t>
            </a:r>
            <a:endParaRPr lang="en-GB" dirty="0"/>
          </a:p>
        </p:txBody>
      </p:sp>
      <p:pic>
        <p:nvPicPr>
          <p:cNvPr id="11" name="Grafik 3">
            <a:extLst>
              <a:ext uri="{FF2B5EF4-FFF2-40B4-BE49-F238E27FC236}">
                <a16:creationId xmlns:a16="http://schemas.microsoft.com/office/drawing/2014/main" id="{9BA4DC0A-3B12-495A-ADB9-C2BD0003A84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7344" y="365125"/>
            <a:ext cx="2084173" cy="912436"/>
          </a:xfrm>
          <a:prstGeom prst="rect">
            <a:avLst/>
          </a:prstGeom>
        </p:spPr>
      </p:pic>
      <p:sp>
        <p:nvSpPr>
          <p:cNvPr id="12" name="Inhaltsplatzhalter 2">
            <a:extLst>
              <a:ext uri="{FF2B5EF4-FFF2-40B4-BE49-F238E27FC236}">
                <a16:creationId xmlns:a16="http://schemas.microsoft.com/office/drawing/2014/main" id="{600136AE-0D4D-4ADC-9223-AFA27BB79D4E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256551" y="1902460"/>
            <a:ext cx="5089632" cy="434594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03180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ly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B068EF7D-EEBC-4B0B-BB12-7D165B09606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280BAC3-CDAC-4405-8B8A-0CF7582746B0}" type="datetimeFigureOut">
              <a:rPr lang="en-GB" smtClean="0"/>
              <a:t>06/02/2020</a:t>
            </a:fld>
            <a:endParaRPr lang="en-GB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B576586D-A0E5-407E-BE61-C411F3D75E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F5413169-D652-4E3F-BF81-2A1C8F81AD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59D467-6D9C-498C-9629-3DB8318A74EF}" type="slidenum">
              <a:rPr lang="en-GB" smtClean="0"/>
              <a:t>‹#›</a:t>
            </a:fld>
            <a:endParaRPr lang="en-GB"/>
          </a:p>
        </p:txBody>
      </p:sp>
      <p:sp>
        <p:nvSpPr>
          <p:cNvPr id="6" name="Titel 1">
            <a:extLst>
              <a:ext uri="{FF2B5EF4-FFF2-40B4-BE49-F238E27FC236}">
                <a16:creationId xmlns:a16="http://schemas.microsoft.com/office/drawing/2014/main" id="{7414F749-ED77-4387-A7E1-DA93D8F931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7018"/>
            <a:ext cx="8439150" cy="13255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919C42"/>
                </a:solidFill>
              </a:defRPr>
            </a:lvl1pPr>
          </a:lstStyle>
          <a:p>
            <a:r>
              <a:rPr lang="de-DE" dirty="0"/>
              <a:t>Mastertitelformat bearbeiten</a:t>
            </a:r>
            <a:endParaRPr lang="en-GB" dirty="0"/>
          </a:p>
        </p:txBody>
      </p:sp>
      <p:pic>
        <p:nvPicPr>
          <p:cNvPr id="7" name="Grafik 3">
            <a:extLst>
              <a:ext uri="{FF2B5EF4-FFF2-40B4-BE49-F238E27FC236}">
                <a16:creationId xmlns:a16="http://schemas.microsoft.com/office/drawing/2014/main" id="{BCB855B7-DF14-4815-9555-CB800D88447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7344" y="365125"/>
            <a:ext cx="2084173" cy="912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1284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 slide with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B068EF7D-EEBC-4B0B-BB12-7D165B09606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280BAC3-CDAC-4405-8B8A-0CF7582746B0}" type="datetimeFigureOut">
              <a:rPr lang="en-GB" smtClean="0"/>
              <a:t>06/02/2020</a:t>
            </a:fld>
            <a:endParaRPr lang="en-GB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B576586D-A0E5-407E-BE61-C411F3D75E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F5413169-D652-4E3F-BF81-2A1C8F81AD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59D467-6D9C-498C-9629-3DB8318A74EF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Grafik 3">
            <a:extLst>
              <a:ext uri="{FF2B5EF4-FFF2-40B4-BE49-F238E27FC236}">
                <a16:creationId xmlns:a16="http://schemas.microsoft.com/office/drawing/2014/main" id="{BCB855B7-DF14-4815-9555-CB800D88447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7344" y="365125"/>
            <a:ext cx="2084173" cy="912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3690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55283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w sec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4E7F87CF-C47F-4516-9E93-F61E0F713EAB}"/>
              </a:ext>
            </a:extLst>
          </p:cNvPr>
          <p:cNvSpPr/>
          <p:nvPr userDrawn="1"/>
        </p:nvSpPr>
        <p:spPr>
          <a:xfrm>
            <a:off x="0" y="0"/>
            <a:ext cx="12192000" cy="3724275"/>
          </a:xfrm>
          <a:prstGeom prst="rect">
            <a:avLst/>
          </a:prstGeom>
          <a:solidFill>
            <a:srgbClr val="747A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C707975-F838-493A-9F95-FD8ACC6AAF4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1576387"/>
          </a:xfrm>
          <a:prstGeom prst="rect">
            <a:avLst/>
          </a:prstGeo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New </a:t>
            </a:r>
            <a:r>
              <a:rPr lang="de-DE" dirty="0" err="1"/>
              <a:t>section</a:t>
            </a:r>
            <a:endParaRPr lang="en-GB" dirty="0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0BE9E245-1459-44F0-90E9-9784DD37F2C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2350" y="3724275"/>
            <a:ext cx="12204000" cy="3133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79659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w sec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4E7F87CF-C47F-4516-9E93-F61E0F713EAB}"/>
              </a:ext>
            </a:extLst>
          </p:cNvPr>
          <p:cNvSpPr/>
          <p:nvPr userDrawn="1"/>
        </p:nvSpPr>
        <p:spPr>
          <a:xfrm>
            <a:off x="0" y="0"/>
            <a:ext cx="12192000" cy="3724275"/>
          </a:xfrm>
          <a:prstGeom prst="rect">
            <a:avLst/>
          </a:prstGeom>
          <a:solidFill>
            <a:srgbClr val="747A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C707975-F838-493A-9F95-FD8ACC6AAF4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1576387"/>
          </a:xfrm>
          <a:prstGeom prst="rect">
            <a:avLst/>
          </a:prstGeo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New </a:t>
            </a:r>
            <a:r>
              <a:rPr lang="de-DE" dirty="0" err="1"/>
              <a:t>section</a:t>
            </a:r>
            <a:endParaRPr lang="en-GB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D1EE88CF-5776-4DFE-AEF9-D204CF8ACD2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724274"/>
            <a:ext cx="12204000" cy="3133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76181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9F7FF632-50C9-4AED-9472-FC69FC8DF2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8BF757CC-BC49-4A6E-9E2E-BB083EBDC6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GB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233DF29-D917-41AF-B144-716F9C1DFE5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80BAC3-CDAC-4405-8B8A-0CF7582746B0}" type="datetimeFigureOut">
              <a:rPr lang="en-GB" smtClean="0"/>
              <a:t>06/02/2020</a:t>
            </a:fld>
            <a:endParaRPr lang="en-GB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499E8EA-70A8-40EB-BE92-BA856255D5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D50D699-9499-4FDA-9952-3FBB986581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59D467-6D9C-498C-9629-3DB8318A74E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00428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62" r:id="rId4"/>
    <p:sldLayoutId id="2147483654" r:id="rId5"/>
    <p:sldLayoutId id="2147483668" r:id="rId6"/>
    <p:sldLayoutId id="2147483669" r:id="rId7"/>
    <p:sldLayoutId id="2147483651" r:id="rId8"/>
    <p:sldLayoutId id="2147483658" r:id="rId9"/>
    <p:sldLayoutId id="2147483659" r:id="rId10"/>
    <p:sldLayoutId id="2147483660" r:id="rId11"/>
    <p:sldLayoutId id="2147483664" r:id="rId12"/>
    <p:sldLayoutId id="2147483665" r:id="rId13"/>
    <p:sldLayoutId id="2147483666" r:id="rId14"/>
    <p:sldLayoutId id="2147483667" r:id="rId15"/>
    <p:sldLayoutId id="2147483670" r:id="rId16"/>
    <p:sldLayoutId id="2147483671" r:id="rId17"/>
    <p:sldLayoutId id="2147483672" r:id="rId18"/>
    <p:sldLayoutId id="2147483673" r:id="rId19"/>
    <p:sldLayoutId id="2147483674" r:id="rId20"/>
    <p:sldLayoutId id="2147483663" r:id="rId2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30.png"/><Relationship Id="rId3" Type="http://schemas.openxmlformats.org/officeDocument/2006/relationships/hyperlink" Target="https://svgsilh.com/image/2121775.html" TargetMode="External"/><Relationship Id="rId7" Type="http://schemas.openxmlformats.org/officeDocument/2006/relationships/image" Target="../media/image27.svg"/><Relationship Id="rId12" Type="http://schemas.openxmlformats.org/officeDocument/2006/relationships/image" Target="../media/image29.png"/><Relationship Id="rId2" Type="http://schemas.openxmlformats.org/officeDocument/2006/relationships/image" Target="../media/image28.png"/><Relationship Id="rId16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11" Type="http://schemas.openxmlformats.org/officeDocument/2006/relationships/hyperlink" Target="http://commons.wikimedia.org/wiki/File:Carbon_dioxide_symbol.svg" TargetMode="External"/><Relationship Id="rId5" Type="http://schemas.openxmlformats.org/officeDocument/2006/relationships/image" Target="../media/image29.svg"/><Relationship Id="rId15" Type="http://schemas.openxmlformats.org/officeDocument/2006/relationships/image" Target="../media/image34.png"/><Relationship Id="rId10" Type="http://schemas.openxmlformats.org/officeDocument/2006/relationships/image" Target="../media/image33.png"/><Relationship Id="rId4" Type="http://schemas.openxmlformats.org/officeDocument/2006/relationships/image" Target="../media/image27.png"/><Relationship Id="rId9" Type="http://schemas.openxmlformats.org/officeDocument/2006/relationships/image" Target="../media/image35.svg"/><Relationship Id="rId14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mailto:power4bio@ef.jcu.cz" TargetMode="External"/><Relationship Id="rId2" Type="http://schemas.openxmlformats.org/officeDocument/2006/relationships/hyperlink" Target="mailto:evacu@ef.jcu.cz" TargetMode="External"/><Relationship Id="rId1" Type="http://schemas.openxmlformats.org/officeDocument/2006/relationships/slideLayout" Target="../slideLayouts/slideLayout21.xml"/><Relationship Id="rId4" Type="http://schemas.openxmlformats.org/officeDocument/2006/relationships/hyperlink" Target="http://bei.jcu.cz/power4bio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7.svg"/><Relationship Id="rId7" Type="http://schemas.openxmlformats.org/officeDocument/2006/relationships/hyperlink" Target="https://svgsilh.com/image/2121775.html" TargetMode="Externa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9.svg"/><Relationship Id="rId10" Type="http://schemas.openxmlformats.org/officeDocument/2006/relationships/image" Target="../media/image31.png"/><Relationship Id="rId4" Type="http://schemas.openxmlformats.org/officeDocument/2006/relationships/image" Target="../media/image27.png"/><Relationship Id="rId9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2D6EB1F-7EF1-4469-AFD7-BCC0535304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Představení projektu POWER4BIO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62213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2727A8E-28AC-4438-BBDE-4D5DA36AC6E5}"/>
              </a:ext>
            </a:extLst>
          </p:cNvPr>
          <p:cNvSpPr txBox="1">
            <a:spLocks/>
          </p:cNvSpPr>
          <p:nvPr/>
        </p:nvSpPr>
        <p:spPr>
          <a:xfrm>
            <a:off x="838200" y="88462"/>
            <a:ext cx="10686463" cy="794372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>
                <a:solidFill>
                  <a:srgbClr val="949D44"/>
                </a:solidFill>
              </a:rPr>
              <a:t>Region</a:t>
            </a:r>
            <a:r>
              <a:rPr lang="cs-CZ" dirty="0">
                <a:solidFill>
                  <a:srgbClr val="949D44"/>
                </a:solidFill>
              </a:rPr>
              <a:t>y</a:t>
            </a:r>
            <a:r>
              <a:rPr lang="en-GB" dirty="0">
                <a:solidFill>
                  <a:srgbClr val="949D44"/>
                </a:solidFill>
              </a:rPr>
              <a:t> </a:t>
            </a:r>
            <a:r>
              <a:rPr lang="cs-CZ" dirty="0">
                <a:solidFill>
                  <a:srgbClr val="949D44"/>
                </a:solidFill>
              </a:rPr>
              <a:t>západní a jižní Evropy </a:t>
            </a:r>
            <a:r>
              <a:rPr lang="cs-CZ" dirty="0" err="1">
                <a:solidFill>
                  <a:srgbClr val="949D44"/>
                </a:solidFill>
              </a:rPr>
              <a:t>bioekonomická</a:t>
            </a:r>
            <a:r>
              <a:rPr lang="cs-CZ" dirty="0">
                <a:solidFill>
                  <a:srgbClr val="949D44"/>
                </a:solidFill>
              </a:rPr>
              <a:t> specializace</a:t>
            </a:r>
            <a:endParaRPr lang="en-GB" dirty="0">
              <a:solidFill>
                <a:srgbClr val="949D44"/>
              </a:solidFill>
            </a:endParaRPr>
          </a:p>
        </p:txBody>
      </p:sp>
      <p:graphicFrame>
        <p:nvGraphicFramePr>
          <p:cNvPr id="3" name="Tabla 4">
            <a:extLst>
              <a:ext uri="{FF2B5EF4-FFF2-40B4-BE49-F238E27FC236}">
                <a16:creationId xmlns:a16="http://schemas.microsoft.com/office/drawing/2014/main" id="{99023EBB-CDC4-4833-9389-6F7FDADE12D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8673372"/>
              </p:ext>
            </p:extLst>
          </p:nvPr>
        </p:nvGraphicFramePr>
        <p:xfrm>
          <a:off x="557199" y="1204893"/>
          <a:ext cx="10719909" cy="487325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1108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792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7929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5042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980956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effectLst/>
                        </a:rPr>
                        <a:t>Region</a:t>
                      </a:r>
                      <a:endParaRPr lang="en-GB" sz="2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216000" marR="68580" marT="0" marB="0" anchor="ctr">
                    <a:solidFill>
                      <a:srgbClr val="949D4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2400" baseline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Bioekonomika</a:t>
                      </a:r>
                      <a:r>
                        <a:rPr lang="cs-CZ" sz="24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GB" sz="2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400" marR="68580" marT="0" marB="0" anchor="ctr"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 err="1">
                          <a:solidFill>
                            <a:schemeClr val="tx1"/>
                          </a:solidFill>
                          <a:effectLst/>
                        </a:rPr>
                        <a:t>Bioe</a:t>
                      </a:r>
                      <a:r>
                        <a:rPr lang="cs-CZ" sz="2400" dirty="0" err="1">
                          <a:solidFill>
                            <a:schemeClr val="tx1"/>
                          </a:solidFill>
                          <a:effectLst/>
                        </a:rPr>
                        <a:t>konomická</a:t>
                      </a:r>
                      <a:r>
                        <a:rPr lang="cs-CZ" sz="2400" baseline="0" dirty="0">
                          <a:solidFill>
                            <a:schemeClr val="tx1"/>
                          </a:solidFill>
                          <a:effectLst/>
                        </a:rPr>
                        <a:t> strategie</a:t>
                      </a:r>
                      <a:endParaRPr lang="en-GB" sz="2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68400" marR="68580" marT="0" marB="0" anchor="ctr">
                    <a:solidFill>
                      <a:srgbClr val="949D4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2400" dirty="0">
                          <a:solidFill>
                            <a:schemeClr val="tx1"/>
                          </a:solidFill>
                          <a:effectLst/>
                        </a:rPr>
                        <a:t>Hlavní dostupné</a:t>
                      </a:r>
                      <a:r>
                        <a:rPr lang="cs-CZ" sz="2400" baseline="0" dirty="0">
                          <a:solidFill>
                            <a:schemeClr val="tx1"/>
                          </a:solidFill>
                          <a:effectLst/>
                        </a:rPr>
                        <a:t> suroviny</a:t>
                      </a:r>
                      <a:endParaRPr lang="en-GB" sz="2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144000" marR="68580" marT="0" marB="0" anchor="ctr">
                    <a:solidFill>
                      <a:srgbClr val="949D4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2983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 err="1">
                          <a:effectLst/>
                        </a:rPr>
                        <a:t>Andalusi</a:t>
                      </a:r>
                      <a:r>
                        <a:rPr lang="cs-CZ" sz="2400" dirty="0">
                          <a:effectLst/>
                        </a:rPr>
                        <a:t>e</a:t>
                      </a:r>
                      <a:r>
                        <a:rPr lang="en-GB" sz="2400" dirty="0">
                          <a:effectLst/>
                        </a:rPr>
                        <a:t> (ES)</a:t>
                      </a:r>
                      <a:endParaRPr lang="en-GB" sz="2400" dirty="0">
                        <a:effectLst/>
                        <a:latin typeface="Arial Narrow" panose="020B0606020202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16000" marR="68580" marT="0" marB="0" anchor="ctr">
                    <a:solidFill>
                      <a:srgbClr val="949D4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400" baseline="0" dirty="0">
                          <a:effectLst/>
                        </a:rPr>
                        <a:t>zemědělská biomasa</a:t>
                      </a:r>
                      <a:endParaRPr lang="en-GB" sz="2400" dirty="0">
                        <a:effectLst/>
                        <a:latin typeface="Arial Narrow" panose="020B0606020202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40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400" dirty="0">
                          <a:effectLst/>
                        </a:rPr>
                        <a:t>Ano</a:t>
                      </a:r>
                      <a:endParaRPr lang="en-GB" sz="2400" dirty="0">
                        <a:effectLst/>
                        <a:latin typeface="Arial Narrow" panose="020B0606020202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40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rgbClr val="FF0000"/>
                        </a:solidFill>
                        <a:effectLst/>
                        <a:latin typeface="Arial Narrow" panose="020B0606020202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400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12030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 err="1">
                          <a:effectLst/>
                        </a:rPr>
                        <a:t>Bav</a:t>
                      </a:r>
                      <a:r>
                        <a:rPr lang="cs-CZ" sz="2400" dirty="0" err="1">
                          <a:effectLst/>
                        </a:rPr>
                        <a:t>orsko</a:t>
                      </a:r>
                      <a:r>
                        <a:rPr lang="en-GB" sz="2400" dirty="0">
                          <a:effectLst/>
                        </a:rPr>
                        <a:t> (</a:t>
                      </a:r>
                      <a:r>
                        <a:rPr lang="en-GB" sz="2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</a:t>
                      </a:r>
                      <a:r>
                        <a:rPr lang="en-GB" sz="2400" dirty="0">
                          <a:effectLst/>
                        </a:rPr>
                        <a:t>)</a:t>
                      </a:r>
                    </a:p>
                  </a:txBody>
                  <a:tcPr marL="216000" marR="68580" marT="0" marB="0" anchor="ctr">
                    <a:solidFill>
                      <a:srgbClr val="949D4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400" dirty="0">
                          <a:effectLst/>
                          <a:latin typeface="Arial Narrow" panose="020B0606020202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klastr- Chemický</a:t>
                      </a:r>
                      <a:r>
                        <a:rPr lang="cs-CZ" sz="2400" baseline="0" dirty="0">
                          <a:effectLst/>
                          <a:latin typeface="Arial Narrow" panose="020B0606020202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průmysl</a:t>
                      </a:r>
                      <a:endParaRPr lang="en-GB" sz="2400" dirty="0">
                        <a:effectLst/>
                        <a:latin typeface="Arial Narrow" panose="020B0606020202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40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en-GB" sz="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</a:t>
                      </a:r>
                      <a:r>
                        <a:rPr lang="cs-CZ" sz="240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přípravě</a:t>
                      </a:r>
                      <a:endParaRPr lang="en-GB" sz="2400" dirty="0">
                        <a:effectLst/>
                        <a:latin typeface="Arial Narrow" panose="020B0606020202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40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Arial Narrow" panose="020B0606020202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400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19685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400" dirty="0">
                          <a:effectLst/>
                        </a:rPr>
                        <a:t>Střední Německo </a:t>
                      </a:r>
                      <a:r>
                        <a:rPr lang="en-GB" sz="2400" dirty="0">
                          <a:effectLst/>
                        </a:rPr>
                        <a:t>(DE)</a:t>
                      </a:r>
                    </a:p>
                  </a:txBody>
                  <a:tcPr marL="216000" marR="68580" marT="0" marB="0" anchor="ctr">
                    <a:solidFill>
                      <a:srgbClr val="949D4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400" dirty="0">
                          <a:effectLst/>
                          <a:latin typeface="Arial Narrow" panose="020B0606020202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Klastr- dřevařský průmysl</a:t>
                      </a:r>
                      <a:endParaRPr lang="en-GB" sz="2400" dirty="0">
                        <a:effectLst/>
                        <a:latin typeface="Arial Narrow" panose="020B0606020202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40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400" dirty="0">
                        <a:effectLst/>
                      </a:endParaRPr>
                    </a:p>
                    <a:p>
                      <a:pPr algn="ctr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2400" dirty="0">
                          <a:effectLst/>
                        </a:rPr>
                        <a:t>Na národní úrovni</a:t>
                      </a:r>
                      <a:endParaRPr lang="en-GB" sz="2400" dirty="0">
                        <a:effectLst/>
                        <a:latin typeface="Arial Narrow" panose="020B0606020202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40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en-GB" sz="2400" dirty="0">
                        <a:effectLst/>
                        <a:latin typeface="Arial Narrow" panose="020B0606020202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400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77339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 err="1">
                          <a:effectLst/>
                        </a:rPr>
                        <a:t>Fland</a:t>
                      </a:r>
                      <a:r>
                        <a:rPr lang="cs-CZ" sz="2400" dirty="0" err="1">
                          <a:effectLst/>
                        </a:rPr>
                        <a:t>ry</a:t>
                      </a:r>
                      <a:r>
                        <a:rPr lang="en-GB" sz="2400" dirty="0">
                          <a:effectLst/>
                        </a:rPr>
                        <a:t> (BE)</a:t>
                      </a:r>
                    </a:p>
                  </a:txBody>
                  <a:tcPr marL="216000" marR="68580" marT="0" marB="0" anchor="ctr">
                    <a:solidFill>
                      <a:srgbClr val="949D4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400" baseline="0" dirty="0">
                          <a:effectLst/>
                          <a:latin typeface="Arial Narrow" panose="020B0606020202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chemický průmysl</a:t>
                      </a:r>
                      <a:endParaRPr lang="en-GB" sz="2400" dirty="0">
                        <a:effectLst/>
                        <a:latin typeface="Arial Narrow" panose="020B0606020202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40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400" dirty="0">
                          <a:effectLst/>
                          <a:latin typeface="Arial Narrow" panose="020B0606020202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Ano</a:t>
                      </a:r>
                      <a:endParaRPr lang="en-GB" sz="2400" dirty="0">
                        <a:effectLst/>
                        <a:latin typeface="Arial Narrow" panose="020B0606020202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40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Arial Narrow" panose="020B0606020202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400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95141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11 Ital</a:t>
                      </a:r>
                      <a:r>
                        <a:rPr lang="cs-CZ" sz="2400" dirty="0" err="1">
                          <a:effectLst/>
                        </a:rPr>
                        <a:t>ských</a:t>
                      </a:r>
                      <a:r>
                        <a:rPr lang="en-GB" sz="2400" dirty="0">
                          <a:effectLst/>
                        </a:rPr>
                        <a:t> region</a:t>
                      </a:r>
                      <a:r>
                        <a:rPr lang="cs-CZ" sz="2400" dirty="0">
                          <a:effectLst/>
                        </a:rPr>
                        <a:t>ů</a:t>
                      </a:r>
                      <a:r>
                        <a:rPr lang="en-GB" sz="2400" dirty="0">
                          <a:effectLst/>
                        </a:rPr>
                        <a:t> (IT)</a:t>
                      </a:r>
                    </a:p>
                    <a:p>
                      <a:pPr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300" dirty="0">
                        <a:effectLst/>
                      </a:endParaRPr>
                    </a:p>
                  </a:txBody>
                  <a:tcPr marL="216000" marR="68580" marT="0" marB="0" anchor="ctr">
                    <a:solidFill>
                      <a:srgbClr val="949D4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en-GB" sz="100" dirty="0">
                        <a:effectLst/>
                      </a:endParaRPr>
                    </a:p>
                    <a:p>
                      <a:pPr algn="ctr"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400" dirty="0">
                          <a:effectLst/>
                        </a:rPr>
                        <a:t>Zelená</a:t>
                      </a:r>
                      <a:r>
                        <a:rPr lang="cs-CZ" sz="2400" baseline="0" dirty="0">
                          <a:effectLst/>
                        </a:rPr>
                        <a:t> chemie zemědělská biomasa</a:t>
                      </a:r>
                      <a:endParaRPr lang="en-GB" sz="2400" dirty="0">
                        <a:effectLst/>
                        <a:latin typeface="Arial Narrow" panose="020B0606020202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40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en-GB" sz="200" dirty="0">
                        <a:effectLst/>
                      </a:endParaRPr>
                    </a:p>
                    <a:p>
                      <a:pPr algn="ctr"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400" dirty="0">
                          <a:effectLst/>
                        </a:rPr>
                        <a:t>Na národní úrovni</a:t>
                      </a:r>
                      <a:endParaRPr lang="en-GB" sz="2400" dirty="0">
                        <a:effectLst/>
                        <a:latin typeface="Arial Narrow" panose="020B0606020202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40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rgbClr val="FF0000"/>
                        </a:solidFill>
                        <a:effectLst/>
                        <a:latin typeface="Arial Narrow" panose="020B0606020202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4000" marR="6858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pSp>
        <p:nvGrpSpPr>
          <p:cNvPr id="4" name="Gruppieren 3">
            <a:extLst>
              <a:ext uri="{FF2B5EF4-FFF2-40B4-BE49-F238E27FC236}">
                <a16:creationId xmlns:a16="http://schemas.microsoft.com/office/drawing/2014/main" id="{71C8A792-8E95-4F5A-A4AF-5355E6F658BE}"/>
              </a:ext>
            </a:extLst>
          </p:cNvPr>
          <p:cNvGrpSpPr/>
          <p:nvPr/>
        </p:nvGrpSpPr>
        <p:grpSpPr>
          <a:xfrm>
            <a:off x="8150218" y="2250198"/>
            <a:ext cx="432307" cy="3658965"/>
            <a:chOff x="8412612" y="2250198"/>
            <a:chExt cx="432307" cy="3658965"/>
          </a:xfrm>
        </p:grpSpPr>
        <p:pic>
          <p:nvPicPr>
            <p:cNvPr id="5" name="Grafik 4">
              <a:extLst>
                <a:ext uri="{FF2B5EF4-FFF2-40B4-BE49-F238E27FC236}">
                  <a16:creationId xmlns:a16="http://schemas.microsoft.com/office/drawing/2014/main" id="{BC790B6F-C627-4262-9E75-B4B6A346023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xmlns="" r:id="rId3"/>
                </a:ext>
              </a:extLst>
            </a:blip>
            <a:stretch>
              <a:fillRect/>
            </a:stretch>
          </p:blipFill>
          <p:spPr>
            <a:xfrm>
              <a:off x="8413200" y="2250198"/>
              <a:ext cx="431719" cy="720000"/>
            </a:xfrm>
            <a:prstGeom prst="rect">
              <a:avLst/>
            </a:prstGeom>
          </p:spPr>
        </p:pic>
        <p:pic>
          <p:nvPicPr>
            <p:cNvPr id="6" name="Grafik 5">
              <a:extLst>
                <a:ext uri="{FF2B5EF4-FFF2-40B4-BE49-F238E27FC236}">
                  <a16:creationId xmlns:a16="http://schemas.microsoft.com/office/drawing/2014/main" id="{24EB83C9-BF15-4343-A9B0-F1F41DC951E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xmlns="" r:id="rId3"/>
                </a:ext>
              </a:extLst>
            </a:blip>
            <a:stretch>
              <a:fillRect/>
            </a:stretch>
          </p:blipFill>
          <p:spPr>
            <a:xfrm>
              <a:off x="8412612" y="2997525"/>
              <a:ext cx="431719" cy="720000"/>
            </a:xfrm>
            <a:prstGeom prst="rect">
              <a:avLst/>
            </a:prstGeom>
          </p:spPr>
        </p:pic>
        <p:pic>
          <p:nvPicPr>
            <p:cNvPr id="7" name="Grafik 6">
              <a:extLst>
                <a:ext uri="{FF2B5EF4-FFF2-40B4-BE49-F238E27FC236}">
                  <a16:creationId xmlns:a16="http://schemas.microsoft.com/office/drawing/2014/main" id="{F30F59AB-FF88-43DF-8532-F206A281FEE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xmlns="" r:id="rId3"/>
                </a:ext>
              </a:extLst>
            </a:blip>
            <a:stretch>
              <a:fillRect/>
            </a:stretch>
          </p:blipFill>
          <p:spPr>
            <a:xfrm>
              <a:off x="8413200" y="3748650"/>
              <a:ext cx="431719" cy="720000"/>
            </a:xfrm>
            <a:prstGeom prst="rect">
              <a:avLst/>
            </a:prstGeom>
          </p:spPr>
        </p:pic>
        <p:pic>
          <p:nvPicPr>
            <p:cNvPr id="8" name="Grafik 7">
              <a:extLst>
                <a:ext uri="{FF2B5EF4-FFF2-40B4-BE49-F238E27FC236}">
                  <a16:creationId xmlns:a16="http://schemas.microsoft.com/office/drawing/2014/main" id="{B27EC7E4-F274-4601-854C-81B155D2B7C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xmlns="" r:id="rId3"/>
                </a:ext>
              </a:extLst>
            </a:blip>
            <a:stretch>
              <a:fillRect/>
            </a:stretch>
          </p:blipFill>
          <p:spPr>
            <a:xfrm>
              <a:off x="8413200" y="4469842"/>
              <a:ext cx="431719" cy="720000"/>
            </a:xfrm>
            <a:prstGeom prst="rect">
              <a:avLst/>
            </a:prstGeom>
          </p:spPr>
        </p:pic>
        <p:pic>
          <p:nvPicPr>
            <p:cNvPr id="9" name="Grafik 8">
              <a:extLst>
                <a:ext uri="{FF2B5EF4-FFF2-40B4-BE49-F238E27FC236}">
                  <a16:creationId xmlns:a16="http://schemas.microsoft.com/office/drawing/2014/main" id="{CAAAA4D3-5803-43D6-93A8-F6155EC176D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xmlns="" r:id="rId3"/>
                </a:ext>
              </a:extLst>
            </a:blip>
            <a:stretch>
              <a:fillRect/>
            </a:stretch>
          </p:blipFill>
          <p:spPr>
            <a:xfrm>
              <a:off x="8413200" y="5189163"/>
              <a:ext cx="431719" cy="720000"/>
            </a:xfrm>
            <a:prstGeom prst="rect">
              <a:avLst/>
            </a:prstGeom>
          </p:spPr>
        </p:pic>
      </p:grpSp>
      <p:grpSp>
        <p:nvGrpSpPr>
          <p:cNvPr id="10" name="Gruppieren 9">
            <a:extLst>
              <a:ext uri="{FF2B5EF4-FFF2-40B4-BE49-F238E27FC236}">
                <a16:creationId xmlns:a16="http://schemas.microsoft.com/office/drawing/2014/main" id="{802A6317-F023-4A72-A039-7194D5C6761D}"/>
              </a:ext>
            </a:extLst>
          </p:cNvPr>
          <p:cNvGrpSpPr/>
          <p:nvPr/>
        </p:nvGrpSpPr>
        <p:grpSpPr>
          <a:xfrm>
            <a:off x="8738647" y="2355941"/>
            <a:ext cx="540760" cy="3483502"/>
            <a:chOff x="9128257" y="2355941"/>
            <a:chExt cx="540760" cy="3483502"/>
          </a:xfrm>
        </p:grpSpPr>
        <p:pic>
          <p:nvPicPr>
            <p:cNvPr id="11" name="Grafik 10" descr="Laubbaum">
              <a:extLst>
                <a:ext uri="{FF2B5EF4-FFF2-40B4-BE49-F238E27FC236}">
                  <a16:creationId xmlns:a16="http://schemas.microsoft.com/office/drawing/2014/main" id="{6359705A-C897-4EB4-8978-E1FE0983538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p:blipFill>
          <p:spPr>
            <a:xfrm>
              <a:off x="9129017" y="2355941"/>
              <a:ext cx="540000" cy="540000"/>
            </a:xfrm>
            <a:prstGeom prst="rect">
              <a:avLst/>
            </a:prstGeom>
          </p:spPr>
        </p:pic>
        <p:pic>
          <p:nvPicPr>
            <p:cNvPr id="12" name="Grafik 11" descr="Laubbaum">
              <a:extLst>
                <a:ext uri="{FF2B5EF4-FFF2-40B4-BE49-F238E27FC236}">
                  <a16:creationId xmlns:a16="http://schemas.microsoft.com/office/drawing/2014/main" id="{9985007D-8E8D-4C12-AB56-3CB096B687E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p:blipFill>
          <p:spPr>
            <a:xfrm>
              <a:off x="9129017" y="3115771"/>
              <a:ext cx="540000" cy="540000"/>
            </a:xfrm>
            <a:prstGeom prst="rect">
              <a:avLst/>
            </a:prstGeom>
          </p:spPr>
        </p:pic>
        <p:pic>
          <p:nvPicPr>
            <p:cNvPr id="13" name="Grafik 12" descr="Laubbaum">
              <a:extLst>
                <a:ext uri="{FF2B5EF4-FFF2-40B4-BE49-F238E27FC236}">
                  <a16:creationId xmlns:a16="http://schemas.microsoft.com/office/drawing/2014/main" id="{CD78CBFC-B0B1-4741-9703-3CE827EE263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p:blipFill>
          <p:spPr>
            <a:xfrm>
              <a:off x="9129017" y="4565262"/>
              <a:ext cx="540000" cy="540000"/>
            </a:xfrm>
            <a:prstGeom prst="rect">
              <a:avLst/>
            </a:prstGeom>
          </p:spPr>
        </p:pic>
        <p:pic>
          <p:nvPicPr>
            <p:cNvPr id="14" name="Grafik 13" descr="Laubbaum">
              <a:extLst>
                <a:ext uri="{FF2B5EF4-FFF2-40B4-BE49-F238E27FC236}">
                  <a16:creationId xmlns:a16="http://schemas.microsoft.com/office/drawing/2014/main" id="{056717CD-2529-4E74-916B-E9830A001CC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p:blipFill>
          <p:spPr>
            <a:xfrm>
              <a:off x="9128257" y="5299443"/>
              <a:ext cx="540000" cy="540000"/>
            </a:xfrm>
            <a:prstGeom prst="rect">
              <a:avLst/>
            </a:prstGeom>
          </p:spPr>
        </p:pic>
        <p:pic>
          <p:nvPicPr>
            <p:cNvPr id="15" name="Grafik 14" descr="Laubbaum">
              <a:extLst>
                <a:ext uri="{FF2B5EF4-FFF2-40B4-BE49-F238E27FC236}">
                  <a16:creationId xmlns:a16="http://schemas.microsoft.com/office/drawing/2014/main" id="{88D3E0C9-4377-46BA-86DF-839E96C0D1D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p:blipFill>
          <p:spPr>
            <a:xfrm>
              <a:off x="9128257" y="3852025"/>
              <a:ext cx="540000" cy="540000"/>
            </a:xfrm>
            <a:prstGeom prst="rect">
              <a:avLst/>
            </a:prstGeom>
          </p:spPr>
        </p:pic>
      </p:grpSp>
      <p:grpSp>
        <p:nvGrpSpPr>
          <p:cNvPr id="16" name="Gruppieren 15">
            <a:extLst>
              <a:ext uri="{FF2B5EF4-FFF2-40B4-BE49-F238E27FC236}">
                <a16:creationId xmlns:a16="http://schemas.microsoft.com/office/drawing/2014/main" id="{9817BE59-49F6-4F98-B313-9808D4B433AE}"/>
              </a:ext>
            </a:extLst>
          </p:cNvPr>
          <p:cNvGrpSpPr/>
          <p:nvPr/>
        </p:nvGrpSpPr>
        <p:grpSpPr>
          <a:xfrm>
            <a:off x="9403836" y="3138187"/>
            <a:ext cx="540000" cy="2721753"/>
            <a:chOff x="9761642" y="3138187"/>
            <a:chExt cx="540000" cy="2721753"/>
          </a:xfrm>
        </p:grpSpPr>
        <p:pic>
          <p:nvPicPr>
            <p:cNvPr id="17" name="Grafik 16" descr="Recycling">
              <a:extLst>
                <a:ext uri="{FF2B5EF4-FFF2-40B4-BE49-F238E27FC236}">
                  <a16:creationId xmlns:a16="http://schemas.microsoft.com/office/drawing/2014/main" id="{7F0029F2-FE68-4BC0-B1A9-02722F07BDB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p:blipFill>
          <p:spPr>
            <a:xfrm>
              <a:off x="9761642" y="3138187"/>
              <a:ext cx="540000" cy="540000"/>
            </a:xfrm>
            <a:prstGeom prst="rect">
              <a:avLst/>
            </a:prstGeom>
          </p:spPr>
        </p:pic>
        <p:pic>
          <p:nvPicPr>
            <p:cNvPr id="18" name="Grafik 17" descr="Recycling">
              <a:extLst>
                <a:ext uri="{FF2B5EF4-FFF2-40B4-BE49-F238E27FC236}">
                  <a16:creationId xmlns:a16="http://schemas.microsoft.com/office/drawing/2014/main" id="{C38DE642-0FAE-483B-B95E-F8D45D1AFF3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p:blipFill>
          <p:spPr>
            <a:xfrm>
              <a:off x="9761642" y="3877976"/>
              <a:ext cx="540000" cy="540000"/>
            </a:xfrm>
            <a:prstGeom prst="rect">
              <a:avLst/>
            </a:prstGeom>
          </p:spPr>
        </p:pic>
        <p:pic>
          <p:nvPicPr>
            <p:cNvPr id="19" name="Grafik 18" descr="Recycling">
              <a:extLst>
                <a:ext uri="{FF2B5EF4-FFF2-40B4-BE49-F238E27FC236}">
                  <a16:creationId xmlns:a16="http://schemas.microsoft.com/office/drawing/2014/main" id="{FDC9822C-343F-4D9E-BA55-7B55EBAA051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p:blipFill>
          <p:spPr>
            <a:xfrm>
              <a:off x="9761642" y="4581164"/>
              <a:ext cx="540000" cy="540000"/>
            </a:xfrm>
            <a:prstGeom prst="rect">
              <a:avLst/>
            </a:prstGeom>
          </p:spPr>
        </p:pic>
        <p:pic>
          <p:nvPicPr>
            <p:cNvPr id="20" name="Grafik 19" descr="Recycling">
              <a:extLst>
                <a:ext uri="{FF2B5EF4-FFF2-40B4-BE49-F238E27FC236}">
                  <a16:creationId xmlns:a16="http://schemas.microsoft.com/office/drawing/2014/main" id="{C6ACDC52-C66F-4FF6-86B9-B43DFFDC4E4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p:blipFill>
          <p:spPr>
            <a:xfrm>
              <a:off x="9761642" y="5319940"/>
              <a:ext cx="540000" cy="540000"/>
            </a:xfrm>
            <a:prstGeom prst="rect">
              <a:avLst/>
            </a:prstGeom>
          </p:spPr>
        </p:pic>
      </p:grpSp>
      <p:grpSp>
        <p:nvGrpSpPr>
          <p:cNvPr id="21" name="Gruppieren 20">
            <a:extLst>
              <a:ext uri="{FF2B5EF4-FFF2-40B4-BE49-F238E27FC236}">
                <a16:creationId xmlns:a16="http://schemas.microsoft.com/office/drawing/2014/main" id="{E097D9D2-4C26-4C7B-B542-EEA9493FFF00}"/>
              </a:ext>
            </a:extLst>
          </p:cNvPr>
          <p:cNvGrpSpPr/>
          <p:nvPr/>
        </p:nvGrpSpPr>
        <p:grpSpPr>
          <a:xfrm>
            <a:off x="10049763" y="2354472"/>
            <a:ext cx="540705" cy="3484971"/>
            <a:chOff x="10598400" y="2354472"/>
            <a:chExt cx="540705" cy="3484971"/>
          </a:xfrm>
        </p:grpSpPr>
        <p:pic>
          <p:nvPicPr>
            <p:cNvPr id="22" name="Grafik 21" descr="Angeln">
              <a:extLst>
                <a:ext uri="{FF2B5EF4-FFF2-40B4-BE49-F238E27FC236}">
                  <a16:creationId xmlns:a16="http://schemas.microsoft.com/office/drawing/2014/main" id="{EC86CB09-9D88-4E40-91FD-1EBC874E955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tretch>
              <a:fillRect/>
            </a:stretch>
          </p:blipFill>
          <p:spPr>
            <a:xfrm>
              <a:off x="10598400" y="2354472"/>
              <a:ext cx="540000" cy="540000"/>
            </a:xfrm>
            <a:prstGeom prst="rect">
              <a:avLst/>
            </a:prstGeom>
          </p:spPr>
        </p:pic>
        <p:pic>
          <p:nvPicPr>
            <p:cNvPr id="23" name="Grafik 22" descr="Angeln">
              <a:extLst>
                <a:ext uri="{FF2B5EF4-FFF2-40B4-BE49-F238E27FC236}">
                  <a16:creationId xmlns:a16="http://schemas.microsoft.com/office/drawing/2014/main" id="{D97CE4E6-3EB9-430B-97C8-63BBDAF36CB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tretch>
              <a:fillRect/>
            </a:stretch>
          </p:blipFill>
          <p:spPr>
            <a:xfrm>
              <a:off x="10598400" y="4557311"/>
              <a:ext cx="540000" cy="540000"/>
            </a:xfrm>
            <a:prstGeom prst="rect">
              <a:avLst/>
            </a:prstGeom>
          </p:spPr>
        </p:pic>
        <p:pic>
          <p:nvPicPr>
            <p:cNvPr id="24" name="Grafik 23" descr="Angeln">
              <a:extLst>
                <a:ext uri="{FF2B5EF4-FFF2-40B4-BE49-F238E27FC236}">
                  <a16:creationId xmlns:a16="http://schemas.microsoft.com/office/drawing/2014/main" id="{D0BCB040-12EC-49B4-B587-F4CEEB53E98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tretch>
              <a:fillRect/>
            </a:stretch>
          </p:blipFill>
          <p:spPr>
            <a:xfrm>
              <a:off x="10599105" y="5299443"/>
              <a:ext cx="540000" cy="540000"/>
            </a:xfrm>
            <a:prstGeom prst="rect">
              <a:avLst/>
            </a:prstGeom>
          </p:spPr>
        </p:pic>
      </p:grpSp>
      <p:grpSp>
        <p:nvGrpSpPr>
          <p:cNvPr id="25" name="Gruppieren 24">
            <a:extLst>
              <a:ext uri="{FF2B5EF4-FFF2-40B4-BE49-F238E27FC236}">
                <a16:creationId xmlns:a16="http://schemas.microsoft.com/office/drawing/2014/main" id="{992B8F98-6481-42A3-B6FF-E7E51960EA6D}"/>
              </a:ext>
            </a:extLst>
          </p:cNvPr>
          <p:cNvGrpSpPr/>
          <p:nvPr/>
        </p:nvGrpSpPr>
        <p:grpSpPr>
          <a:xfrm>
            <a:off x="10737108" y="2379953"/>
            <a:ext cx="541063" cy="3475392"/>
            <a:chOff x="10983600" y="2379953"/>
            <a:chExt cx="541063" cy="3475392"/>
          </a:xfrm>
        </p:grpSpPr>
        <p:pic>
          <p:nvPicPr>
            <p:cNvPr id="26" name="Grafik 25">
              <a:extLst>
                <a:ext uri="{FF2B5EF4-FFF2-40B4-BE49-F238E27FC236}">
                  <a16:creationId xmlns:a16="http://schemas.microsoft.com/office/drawing/2014/main" id="{4E5B17C2-8C70-4188-B74A-E61A4F41D3D2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xmlns="" r:id="rId11"/>
                </a:ext>
              </a:extLst>
            </a:blip>
            <a:stretch>
              <a:fillRect/>
            </a:stretch>
          </p:blipFill>
          <p:spPr>
            <a:xfrm>
              <a:off x="10984663" y="2379953"/>
              <a:ext cx="540000" cy="540000"/>
            </a:xfrm>
            <a:prstGeom prst="rect">
              <a:avLst/>
            </a:prstGeom>
          </p:spPr>
        </p:pic>
        <p:pic>
          <p:nvPicPr>
            <p:cNvPr id="27" name="Grafik 26">
              <a:extLst>
                <a:ext uri="{FF2B5EF4-FFF2-40B4-BE49-F238E27FC236}">
                  <a16:creationId xmlns:a16="http://schemas.microsoft.com/office/drawing/2014/main" id="{05FF53E7-562B-495F-AB31-736E068F9605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xmlns="" r:id="rId11"/>
                </a:ext>
              </a:extLst>
            </a:blip>
            <a:stretch>
              <a:fillRect/>
            </a:stretch>
          </p:blipFill>
          <p:spPr>
            <a:xfrm>
              <a:off x="10983600" y="3119329"/>
              <a:ext cx="540000" cy="540000"/>
            </a:xfrm>
            <a:prstGeom prst="rect">
              <a:avLst/>
            </a:prstGeom>
          </p:spPr>
        </p:pic>
        <p:pic>
          <p:nvPicPr>
            <p:cNvPr id="28" name="Grafik 27">
              <a:extLst>
                <a:ext uri="{FF2B5EF4-FFF2-40B4-BE49-F238E27FC236}">
                  <a16:creationId xmlns:a16="http://schemas.microsoft.com/office/drawing/2014/main" id="{8F2EA483-7596-46CB-A45D-2D8B6776199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xmlns="" r:id="rId11"/>
                </a:ext>
              </a:extLst>
            </a:blip>
            <a:stretch>
              <a:fillRect/>
            </a:stretch>
          </p:blipFill>
          <p:spPr>
            <a:xfrm>
              <a:off x="10984663" y="5315345"/>
              <a:ext cx="540000" cy="540000"/>
            </a:xfrm>
            <a:prstGeom prst="rect">
              <a:avLst/>
            </a:prstGeom>
          </p:spPr>
        </p:pic>
      </p:grpSp>
      <p:grpSp>
        <p:nvGrpSpPr>
          <p:cNvPr id="29" name="Gruppieren 28">
            <a:extLst>
              <a:ext uri="{FF2B5EF4-FFF2-40B4-BE49-F238E27FC236}">
                <a16:creationId xmlns:a16="http://schemas.microsoft.com/office/drawing/2014/main" id="{8525A0B8-2573-4506-BCB3-530D9F95F847}"/>
              </a:ext>
            </a:extLst>
          </p:cNvPr>
          <p:cNvGrpSpPr/>
          <p:nvPr/>
        </p:nvGrpSpPr>
        <p:grpSpPr>
          <a:xfrm>
            <a:off x="76218" y="6129213"/>
            <a:ext cx="12039564" cy="503711"/>
            <a:chOff x="208742" y="6112589"/>
            <a:chExt cx="11130695" cy="503711"/>
          </a:xfrm>
        </p:grpSpPr>
        <p:sp>
          <p:nvSpPr>
            <p:cNvPr id="30" name="Textfeld 29">
              <a:extLst>
                <a:ext uri="{FF2B5EF4-FFF2-40B4-BE49-F238E27FC236}">
                  <a16:creationId xmlns:a16="http://schemas.microsoft.com/office/drawing/2014/main" id="{08017CA8-DC63-48CD-8C38-A5DDE1A46010}"/>
                </a:ext>
              </a:extLst>
            </p:cNvPr>
            <p:cNvSpPr txBox="1"/>
            <p:nvPr/>
          </p:nvSpPr>
          <p:spPr>
            <a:xfrm>
              <a:off x="360041" y="6293541"/>
              <a:ext cx="1097939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sz="1400" i="1" dirty="0"/>
                <a:t>Suroviny ze zemědělské výroby Suroviny z dřevozpracující výroby         Komunální odpad a odpadní vody             Suroviny z vodních ekosystémů         Oxid uhličitý  </a:t>
              </a:r>
              <a:endParaRPr lang="en-GB" sz="1400" i="1" dirty="0"/>
            </a:p>
          </p:txBody>
        </p:sp>
        <p:pic>
          <p:nvPicPr>
            <p:cNvPr id="31" name="Grafik 30" descr="Recycling">
              <a:extLst>
                <a:ext uri="{FF2B5EF4-FFF2-40B4-BE49-F238E27FC236}">
                  <a16:creationId xmlns:a16="http://schemas.microsoft.com/office/drawing/2014/main" id="{98F60F5F-0DDD-44C0-B103-28C74A5BC427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p:blipFill>
          <p:spPr>
            <a:xfrm>
              <a:off x="4666457" y="6181389"/>
              <a:ext cx="365760" cy="365760"/>
            </a:xfrm>
            <a:prstGeom prst="rect">
              <a:avLst/>
            </a:prstGeom>
          </p:spPr>
        </p:pic>
        <p:pic>
          <p:nvPicPr>
            <p:cNvPr id="32" name="Grafik 31">
              <a:extLst>
                <a:ext uri="{FF2B5EF4-FFF2-40B4-BE49-F238E27FC236}">
                  <a16:creationId xmlns:a16="http://schemas.microsoft.com/office/drawing/2014/main" id="{49405A77-50EE-4648-A112-505F01940CCF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xmlns="" r:id="rId3"/>
                </a:ext>
              </a:extLst>
            </a:blip>
            <a:stretch>
              <a:fillRect/>
            </a:stretch>
          </p:blipFill>
          <p:spPr>
            <a:xfrm>
              <a:off x="208742" y="6112589"/>
              <a:ext cx="302598" cy="503360"/>
            </a:xfrm>
            <a:prstGeom prst="rect">
              <a:avLst/>
            </a:prstGeom>
          </p:spPr>
        </p:pic>
        <p:pic>
          <p:nvPicPr>
            <p:cNvPr id="33" name="Grafik 32" descr="Laubbaum">
              <a:extLst>
                <a:ext uri="{FF2B5EF4-FFF2-40B4-BE49-F238E27FC236}">
                  <a16:creationId xmlns:a16="http://schemas.microsoft.com/office/drawing/2014/main" id="{C1B38804-0B27-4601-87E0-0AD36CDE4DAC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p:blipFill>
          <p:spPr>
            <a:xfrm>
              <a:off x="2370026" y="6177464"/>
              <a:ext cx="229584" cy="307777"/>
            </a:xfrm>
            <a:prstGeom prst="rect">
              <a:avLst/>
            </a:prstGeom>
          </p:spPr>
        </p:pic>
        <p:pic>
          <p:nvPicPr>
            <p:cNvPr id="34" name="Grafik 33" descr="Angeln">
              <a:extLst>
                <a:ext uri="{FF2B5EF4-FFF2-40B4-BE49-F238E27FC236}">
                  <a16:creationId xmlns:a16="http://schemas.microsoft.com/office/drawing/2014/main" id="{7F9D24A3-8302-41FB-8917-9E3A1844AA59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tretch>
              <a:fillRect/>
            </a:stretch>
          </p:blipFill>
          <p:spPr>
            <a:xfrm>
              <a:off x="7308276" y="6187802"/>
              <a:ext cx="428498" cy="428498"/>
            </a:xfrm>
            <a:prstGeom prst="rect">
              <a:avLst/>
            </a:prstGeom>
          </p:spPr>
        </p:pic>
        <p:pic>
          <p:nvPicPr>
            <p:cNvPr id="35" name="Grafik 34">
              <a:extLst>
                <a:ext uri="{FF2B5EF4-FFF2-40B4-BE49-F238E27FC236}">
                  <a16:creationId xmlns:a16="http://schemas.microsoft.com/office/drawing/2014/main" id="{9E7C1356-1202-4815-9F90-0998306980D9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xmlns="" r:id="rId11"/>
                </a:ext>
              </a:extLst>
            </a:blip>
            <a:stretch>
              <a:fillRect/>
            </a:stretch>
          </p:blipFill>
          <p:spPr>
            <a:xfrm>
              <a:off x="9833962" y="6253017"/>
              <a:ext cx="309500" cy="34830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87979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FE96FB5F-621E-4089-977D-2EBC834853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82696" y="147918"/>
            <a:ext cx="8414832" cy="4114799"/>
          </a:xfrm>
        </p:spPr>
        <p:txBody>
          <a:bodyPr>
            <a:normAutofit fontScale="70000" lnSpcReduction="20000"/>
          </a:bodyPr>
          <a:lstStyle/>
          <a:p>
            <a:r>
              <a:rPr lang="cs-CZ" b="1" dirty="0" smtClean="0"/>
              <a:t> </a:t>
            </a:r>
            <a:r>
              <a:rPr lang="cs-CZ" b="1" dirty="0" err="1" smtClean="0"/>
              <a:t>Vystupy</a:t>
            </a:r>
            <a:r>
              <a:rPr lang="cs-CZ" b="1" dirty="0" smtClean="0"/>
              <a:t> projektu</a:t>
            </a:r>
          </a:p>
          <a:p>
            <a:r>
              <a:rPr lang="cs-CZ" b="1" dirty="0" err="1">
                <a:solidFill>
                  <a:srgbClr val="FF0000"/>
                </a:solidFill>
              </a:rPr>
              <a:t>Bioekonomická</a:t>
            </a:r>
            <a:r>
              <a:rPr lang="cs-CZ" b="1" dirty="0">
                <a:solidFill>
                  <a:srgbClr val="FF0000"/>
                </a:solidFill>
              </a:rPr>
              <a:t> strategie </a:t>
            </a:r>
            <a:r>
              <a:rPr lang="cs-CZ" dirty="0">
                <a:solidFill>
                  <a:srgbClr val="FF0000"/>
                </a:solidFill>
              </a:rPr>
              <a:t>– její tvorbu odspodu – </a:t>
            </a:r>
            <a:r>
              <a:rPr lang="cs-CZ" dirty="0" err="1">
                <a:solidFill>
                  <a:srgbClr val="FF0000"/>
                </a:solidFill>
              </a:rPr>
              <a:t>bottom</a:t>
            </a:r>
            <a:r>
              <a:rPr lang="cs-CZ" dirty="0">
                <a:solidFill>
                  <a:srgbClr val="FF0000"/>
                </a:solidFill>
              </a:rPr>
              <a:t>-up s využitím regionálních expertů a regionálního potenciálu</a:t>
            </a:r>
          </a:p>
          <a:p>
            <a:r>
              <a:rPr lang="cs-CZ" b="1" dirty="0" smtClean="0"/>
              <a:t>Platforma</a:t>
            </a:r>
            <a:r>
              <a:rPr lang="cs-CZ" dirty="0" smtClean="0"/>
              <a:t> </a:t>
            </a:r>
            <a:r>
              <a:rPr lang="cs-CZ" dirty="0"/>
              <a:t>expertní – iniciační skupiny pro setkávání podobně smýšlejících podnikavých lidí</a:t>
            </a:r>
          </a:p>
          <a:p>
            <a:r>
              <a:rPr lang="cs-CZ" b="1" dirty="0"/>
              <a:t>Výměna manažerských dovedností </a:t>
            </a:r>
            <a:r>
              <a:rPr lang="cs-CZ" dirty="0"/>
              <a:t>zúčastněných expertů a dobré i špatné příklady z praxe</a:t>
            </a:r>
          </a:p>
          <a:p>
            <a:pPr lvl="0"/>
            <a:r>
              <a:rPr lang="cs-CZ" dirty="0"/>
              <a:t>Osobní setkání  a </a:t>
            </a:r>
            <a:r>
              <a:rPr lang="cs-CZ" b="1" dirty="0"/>
              <a:t>informace od expertů ze států EU</a:t>
            </a:r>
            <a:r>
              <a:rPr lang="cs-CZ" dirty="0"/>
              <a:t>,  kde </a:t>
            </a:r>
            <a:r>
              <a:rPr lang="cs-CZ" dirty="0" err="1"/>
              <a:t>bioekonomika</a:t>
            </a:r>
            <a:r>
              <a:rPr lang="cs-CZ" dirty="0"/>
              <a:t> již dobře funguje – tzv. příklady dobré praxe,  </a:t>
            </a:r>
            <a:r>
              <a:rPr lang="cs-CZ" b="1" dirty="0"/>
              <a:t>včetně výjezdů </a:t>
            </a:r>
            <a:r>
              <a:rPr lang="cs-CZ" dirty="0"/>
              <a:t>na tato místa</a:t>
            </a:r>
          </a:p>
          <a:p>
            <a:r>
              <a:rPr lang="cs-CZ" dirty="0"/>
              <a:t>Společné pojmenování a odstraňování </a:t>
            </a:r>
            <a:r>
              <a:rPr lang="cs-CZ" b="1" dirty="0"/>
              <a:t>překážek</a:t>
            </a:r>
            <a:r>
              <a:rPr lang="cs-CZ" dirty="0"/>
              <a:t> pro </a:t>
            </a:r>
            <a:r>
              <a:rPr lang="cs-CZ" dirty="0" err="1"/>
              <a:t>bioekonomiku</a:t>
            </a:r>
            <a:endParaRPr lang="cs-CZ" dirty="0"/>
          </a:p>
          <a:p>
            <a:r>
              <a:rPr lang="cs-CZ" b="1" dirty="0"/>
              <a:t>Vize vědců </a:t>
            </a:r>
            <a:r>
              <a:rPr lang="cs-CZ" dirty="0"/>
              <a:t>a odborníků jako zdroj inspirace</a:t>
            </a:r>
          </a:p>
          <a:p>
            <a:pPr lvl="0"/>
            <a:r>
              <a:rPr lang="cs-CZ" b="1" dirty="0" smtClean="0"/>
              <a:t>Pomoc </a:t>
            </a:r>
            <a:r>
              <a:rPr lang="cs-CZ" dirty="0"/>
              <a:t>s případnou </a:t>
            </a:r>
            <a:r>
              <a:rPr lang="cs-CZ" b="1" dirty="0"/>
              <a:t>tvorbou klastru</a:t>
            </a:r>
          </a:p>
          <a:p>
            <a:r>
              <a:rPr lang="cs-CZ" b="1" dirty="0"/>
              <a:t>Přehled  zdrojů financí </a:t>
            </a:r>
            <a:r>
              <a:rPr lang="cs-CZ" dirty="0"/>
              <a:t>z fondů EU i ČR pro tzv. „Cluster </a:t>
            </a:r>
            <a:r>
              <a:rPr lang="cs-CZ" dirty="0" err="1"/>
              <a:t>Building</a:t>
            </a:r>
            <a:r>
              <a:rPr lang="cs-CZ" dirty="0"/>
              <a:t>“</a:t>
            </a:r>
          </a:p>
        </p:txBody>
      </p:sp>
      <p:pic>
        <p:nvPicPr>
          <p:cNvPr id="3" name="Marcador de contenido 3">
            <a:extLst>
              <a:ext uri="{FF2B5EF4-FFF2-40B4-BE49-F238E27FC236}">
                <a16:creationId xmlns:a16="http://schemas.microsoft.com/office/drawing/2014/main" id="{21879D7A-6D77-44E6-A680-2E6D9872DF6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2708" r="69809" b="49495"/>
          <a:stretch/>
        </p:blipFill>
        <p:spPr bwMode="auto">
          <a:xfrm>
            <a:off x="489008" y="810430"/>
            <a:ext cx="2520000" cy="140190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Obdélník 3"/>
          <p:cNvSpPr/>
          <p:nvPr/>
        </p:nvSpPr>
        <p:spPr>
          <a:xfrm>
            <a:off x="550506" y="1259633"/>
            <a:ext cx="2407298" cy="466530"/>
          </a:xfrm>
          <a:prstGeom prst="rect">
            <a:avLst/>
          </a:prstGeom>
          <a:solidFill>
            <a:srgbClr val="D2F090"/>
          </a:solidFill>
          <a:ln>
            <a:solidFill>
              <a:srgbClr val="E6FF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" name="TextovéPole 4"/>
          <p:cNvSpPr txBox="1"/>
          <p:nvPr/>
        </p:nvSpPr>
        <p:spPr>
          <a:xfrm>
            <a:off x="479677" y="1240971"/>
            <a:ext cx="2520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400" b="1" dirty="0"/>
              <a:t>ZAPOJENÍ</a:t>
            </a:r>
            <a:r>
              <a:rPr lang="cs-CZ" sz="1400" dirty="0"/>
              <a:t> </a:t>
            </a:r>
          </a:p>
          <a:p>
            <a:pPr algn="ctr"/>
            <a:r>
              <a:rPr lang="cs-CZ" sz="1400" dirty="0"/>
              <a:t>KLÍČOVÝCH HRÁČŮ</a:t>
            </a:r>
          </a:p>
        </p:txBody>
      </p:sp>
    </p:spTree>
    <p:extLst>
      <p:ext uri="{BB962C8B-B14F-4D97-AF65-F5344CB8AC3E}">
        <p14:creationId xmlns:p14="http://schemas.microsoft.com/office/powerpoint/2010/main" val="1875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3188474" y="477078"/>
            <a:ext cx="57511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3600" dirty="0" smtClean="0"/>
              <a:t>EXPERTNI SKUPINA - Výsledky</a:t>
            </a:r>
            <a:endParaRPr lang="cs-CZ" sz="3600" dirty="0"/>
          </a:p>
        </p:txBody>
      </p:sp>
      <p:sp>
        <p:nvSpPr>
          <p:cNvPr id="3" name="Obdélník 2"/>
          <p:cNvSpPr/>
          <p:nvPr/>
        </p:nvSpPr>
        <p:spPr>
          <a:xfrm>
            <a:off x="1415682" y="1725635"/>
            <a:ext cx="791119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dirty="0" err="1"/>
              <a:t>Bioekonomický</a:t>
            </a:r>
            <a:r>
              <a:rPr lang="cs-CZ" dirty="0"/>
              <a:t> Potenciál- Podmínky v </a:t>
            </a:r>
            <a:r>
              <a:rPr lang="cs-CZ" dirty="0" smtClean="0"/>
              <a:t>Regionu</a:t>
            </a:r>
          </a:p>
          <a:p>
            <a:endParaRPr lang="cs-CZ" dirty="0"/>
          </a:p>
          <a:p>
            <a:endParaRPr lang="cs-CZ" dirty="0"/>
          </a:p>
          <a:p>
            <a:r>
              <a:rPr lang="cs-CZ" dirty="0"/>
              <a:t>Výsledky SWOT Analýzy- Experti Podle Zájmových Skupin</a:t>
            </a:r>
          </a:p>
        </p:txBody>
      </p:sp>
      <p:sp>
        <p:nvSpPr>
          <p:cNvPr id="4" name="Obdélník 3"/>
          <p:cNvSpPr/>
          <p:nvPr/>
        </p:nvSpPr>
        <p:spPr>
          <a:xfrm>
            <a:off x="1415682" y="3343524"/>
            <a:ext cx="45726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dirty="0"/>
              <a:t>Hlavní Body Regionální Strategie Podle Expertů</a:t>
            </a:r>
          </a:p>
        </p:txBody>
      </p:sp>
    </p:spTree>
    <p:extLst>
      <p:ext uri="{BB962C8B-B14F-4D97-AF65-F5344CB8AC3E}">
        <p14:creationId xmlns:p14="http://schemas.microsoft.com/office/powerpoint/2010/main" val="35984290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88473D8-5A7C-4E2F-9B9A-A1EFAE4376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9565" y="258015"/>
            <a:ext cx="8439150" cy="1325563"/>
          </a:xfrm>
        </p:spPr>
        <p:txBody>
          <a:bodyPr/>
          <a:lstStyle/>
          <a:p>
            <a:r>
              <a:rPr lang="cs-CZ" dirty="0" smtClean="0"/>
              <a:t> </a:t>
            </a:r>
            <a:r>
              <a:rPr lang="cs-CZ" dirty="0" err="1" smtClean="0"/>
              <a:t>Bioekonomický</a:t>
            </a:r>
            <a:r>
              <a:rPr lang="cs-CZ" dirty="0" smtClean="0"/>
              <a:t> Potenciál- Podmínky v Regionu</a:t>
            </a:r>
            <a:endParaRPr lang="en-GB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00A4121-D58A-4124-AA4A-86D38A5799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83578"/>
            <a:ext cx="10515600" cy="4351338"/>
          </a:xfrm>
        </p:spPr>
        <p:txBody>
          <a:bodyPr>
            <a:normAutofit/>
          </a:bodyPr>
          <a:lstStyle/>
          <a:p>
            <a:pPr>
              <a:buClr>
                <a:srgbClr val="949D44"/>
              </a:buClr>
            </a:pPr>
            <a:endParaRPr lang="cs-CZ" sz="2000" b="1" dirty="0"/>
          </a:p>
          <a:p>
            <a:pPr marL="0" indent="0">
              <a:buClr>
                <a:srgbClr val="949D44"/>
              </a:buClr>
              <a:buNone/>
            </a:pPr>
            <a:r>
              <a:rPr lang="cs-CZ" sz="2000" b="1" dirty="0" smtClean="0"/>
              <a:t>1.Nejlepší </a:t>
            </a:r>
            <a:r>
              <a:rPr lang="cs-CZ" sz="2000" b="1" dirty="0"/>
              <a:t>potenciální hodnotové řetězce biomasy v regionu Odpady ze dřeva jsou nejlépe </a:t>
            </a:r>
            <a:r>
              <a:rPr lang="cs-CZ" sz="2000" b="1" dirty="0" smtClean="0"/>
              <a:t>hodnoceny, naopak</a:t>
            </a:r>
            <a:r>
              <a:rPr lang="cs-CZ" sz="2000" b="1" dirty="0"/>
              <a:t>, energetické plodiny jsou naopak nejhorší, </a:t>
            </a:r>
            <a:endParaRPr lang="cs-CZ" sz="2000" b="1" dirty="0" smtClean="0"/>
          </a:p>
          <a:p>
            <a:pPr marL="0" indent="0">
              <a:buClr>
                <a:srgbClr val="949D44"/>
              </a:buClr>
              <a:buNone/>
            </a:pPr>
            <a:r>
              <a:rPr lang="cs-CZ" sz="2000" b="1" dirty="0" smtClean="0"/>
              <a:t>2</a:t>
            </a:r>
            <a:r>
              <a:rPr lang="cs-CZ" sz="2000" b="1" dirty="0"/>
              <a:t>. Seznam bariér v jednotlivých sektorech v regionu - kulturní bariéry </a:t>
            </a:r>
            <a:endParaRPr lang="cs-CZ" sz="2000" b="1" dirty="0" smtClean="0"/>
          </a:p>
          <a:p>
            <a:pPr marL="0" indent="0">
              <a:buClr>
                <a:srgbClr val="949D44"/>
              </a:buClr>
              <a:buNone/>
            </a:pPr>
            <a:r>
              <a:rPr lang="cs-CZ" sz="2000" b="1" dirty="0" smtClean="0"/>
              <a:t>3.Existující </a:t>
            </a:r>
            <a:r>
              <a:rPr lang="cs-CZ" sz="2000" b="1" dirty="0"/>
              <a:t>prostředí z hlediska hospodářské soutěže v hodnotovém řetězci založeném na biotechnologiích - velmi silná konkurence </a:t>
            </a:r>
            <a:endParaRPr lang="cs-CZ" sz="2000" b="1" dirty="0" smtClean="0"/>
          </a:p>
          <a:p>
            <a:pPr marL="0" indent="0">
              <a:buClr>
                <a:srgbClr val="949D44"/>
              </a:buClr>
              <a:buNone/>
            </a:pPr>
            <a:r>
              <a:rPr lang="cs-CZ" sz="2000" b="1" dirty="0" smtClean="0"/>
              <a:t>4</a:t>
            </a:r>
            <a:r>
              <a:rPr lang="cs-CZ" sz="2000" b="1" dirty="0"/>
              <a:t>. Důvody nízké úrovně spolupráce - nedostatek důvěry, institucionální rozhodnutí </a:t>
            </a:r>
            <a:endParaRPr lang="cs-CZ" sz="2000" b="1" dirty="0" smtClean="0"/>
          </a:p>
          <a:p>
            <a:pPr marL="0" indent="0">
              <a:buClr>
                <a:srgbClr val="949D44"/>
              </a:buClr>
              <a:buNone/>
            </a:pPr>
            <a:r>
              <a:rPr lang="cs-CZ" sz="2000" b="1" dirty="0" smtClean="0"/>
              <a:t>5</a:t>
            </a:r>
            <a:r>
              <a:rPr lang="cs-CZ" sz="2000" b="1" dirty="0"/>
              <a:t>. Relevantní partneři pro kooperace - výzkumné a vývojové ústavy, regionální obce, průmyslové </a:t>
            </a:r>
            <a:r>
              <a:rPr lang="cs-CZ" sz="2000" b="1" dirty="0" smtClean="0"/>
              <a:t>klastry</a:t>
            </a:r>
          </a:p>
          <a:p>
            <a:pPr marL="0" indent="0">
              <a:buClr>
                <a:srgbClr val="949D44"/>
              </a:buClr>
              <a:buNone/>
            </a:pPr>
            <a:r>
              <a:rPr lang="cs-CZ" sz="2000" b="1" dirty="0" smtClean="0"/>
              <a:t>6.Preference vytvoření nového klastru než využívat starý</a:t>
            </a:r>
            <a:endParaRPr lang="cs-CZ" sz="2000" b="1" dirty="0"/>
          </a:p>
        </p:txBody>
      </p:sp>
    </p:spTree>
    <p:extLst>
      <p:ext uri="{BB962C8B-B14F-4D97-AF65-F5344CB8AC3E}">
        <p14:creationId xmlns:p14="http://schemas.microsoft.com/office/powerpoint/2010/main" val="515632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88473D8-5A7C-4E2F-9B9A-A1EFAE4376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9565" y="258015"/>
            <a:ext cx="8439150" cy="1325563"/>
          </a:xfrm>
        </p:spPr>
        <p:txBody>
          <a:bodyPr/>
          <a:lstStyle/>
          <a:p>
            <a:r>
              <a:rPr lang="cs-CZ" dirty="0" smtClean="0"/>
              <a:t>Výsledky SWOT Analýzy- Experti Podle Zájmových Skupin</a:t>
            </a:r>
            <a:endParaRPr lang="en-GB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00A4121-D58A-4124-AA4A-86D38A5799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83578"/>
            <a:ext cx="10515600" cy="4351338"/>
          </a:xfrm>
        </p:spPr>
        <p:txBody>
          <a:bodyPr>
            <a:normAutofit/>
          </a:bodyPr>
          <a:lstStyle/>
          <a:p>
            <a:pPr>
              <a:buClr>
                <a:srgbClr val="949D44"/>
              </a:buClr>
            </a:pPr>
            <a:endParaRPr lang="cs-CZ" sz="2000" b="1" dirty="0"/>
          </a:p>
          <a:p>
            <a:pPr>
              <a:buClr>
                <a:srgbClr val="949D44"/>
              </a:buClr>
            </a:pPr>
            <a:endParaRPr lang="cs-CZ" sz="2000" b="1" dirty="0"/>
          </a:p>
        </p:txBody>
      </p:sp>
      <p:pic>
        <p:nvPicPr>
          <p:cNvPr id="4" name="Obrázek 3"/>
          <p:cNvPicPr/>
          <p:nvPr/>
        </p:nvPicPr>
        <p:blipFill rotWithShape="1">
          <a:blip r:embed="rId2"/>
          <a:srcRect l="19841" t="6350" r="18254" b="61904"/>
          <a:stretch/>
        </p:blipFill>
        <p:spPr bwMode="auto">
          <a:xfrm>
            <a:off x="838200" y="1751161"/>
            <a:ext cx="9453113" cy="478766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065864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88473D8-5A7C-4E2F-9B9A-A1EFAE4376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9565" y="258015"/>
            <a:ext cx="8439150" cy="1325563"/>
          </a:xfrm>
        </p:spPr>
        <p:txBody>
          <a:bodyPr/>
          <a:lstStyle/>
          <a:p>
            <a:r>
              <a:rPr lang="cs-CZ" dirty="0"/>
              <a:t>Výsledky SWOT Analýzy- Experti Podle Zájmových Skupin</a:t>
            </a:r>
            <a:endParaRPr lang="en-GB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00A4121-D58A-4124-AA4A-86D38A5799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83578"/>
            <a:ext cx="10515600" cy="4351338"/>
          </a:xfrm>
        </p:spPr>
        <p:txBody>
          <a:bodyPr>
            <a:normAutofit/>
          </a:bodyPr>
          <a:lstStyle/>
          <a:p>
            <a:pPr>
              <a:buClr>
                <a:srgbClr val="949D44"/>
              </a:buClr>
            </a:pPr>
            <a:endParaRPr lang="cs-CZ" sz="2000" b="1" dirty="0"/>
          </a:p>
          <a:p>
            <a:pPr>
              <a:buClr>
                <a:srgbClr val="949D44"/>
              </a:buClr>
            </a:pPr>
            <a:endParaRPr lang="cs-CZ" sz="2000" b="1" dirty="0"/>
          </a:p>
        </p:txBody>
      </p:sp>
      <p:pic>
        <p:nvPicPr>
          <p:cNvPr id="4" name="Obrázek 3"/>
          <p:cNvPicPr/>
          <p:nvPr/>
        </p:nvPicPr>
        <p:blipFill rotWithShape="1">
          <a:blip r:embed="rId2"/>
          <a:srcRect l="19709" t="7290" r="18386" b="61669"/>
          <a:stretch/>
        </p:blipFill>
        <p:spPr bwMode="auto">
          <a:xfrm>
            <a:off x="483079" y="1820174"/>
            <a:ext cx="10870721" cy="443397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911911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88473D8-5A7C-4E2F-9B9A-A1EFAE4376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9565" y="258015"/>
            <a:ext cx="8439150" cy="1325563"/>
          </a:xfrm>
        </p:spPr>
        <p:txBody>
          <a:bodyPr/>
          <a:lstStyle/>
          <a:p>
            <a:r>
              <a:rPr lang="cs-CZ" dirty="0"/>
              <a:t>Výsledky SWOT Analýzy- Experti Podle Zájmových Skupin</a:t>
            </a:r>
            <a:endParaRPr lang="en-GB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00A4121-D58A-4124-AA4A-86D38A5799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83578"/>
            <a:ext cx="10515600" cy="4351338"/>
          </a:xfrm>
        </p:spPr>
        <p:txBody>
          <a:bodyPr>
            <a:normAutofit/>
          </a:bodyPr>
          <a:lstStyle/>
          <a:p>
            <a:pPr>
              <a:buClr>
                <a:srgbClr val="949D44"/>
              </a:buClr>
            </a:pPr>
            <a:endParaRPr lang="cs-CZ" sz="2000" b="1" dirty="0"/>
          </a:p>
          <a:p>
            <a:pPr>
              <a:buClr>
                <a:srgbClr val="949D44"/>
              </a:buClr>
            </a:pPr>
            <a:endParaRPr lang="cs-CZ" sz="2000" b="1" dirty="0"/>
          </a:p>
        </p:txBody>
      </p:sp>
      <p:pic>
        <p:nvPicPr>
          <p:cNvPr id="4" name="Obrázek 3"/>
          <p:cNvPicPr/>
          <p:nvPr/>
        </p:nvPicPr>
        <p:blipFill rotWithShape="1">
          <a:blip r:embed="rId2"/>
          <a:srcRect l="20105" t="7995" r="18651" b="44503"/>
          <a:stretch/>
        </p:blipFill>
        <p:spPr bwMode="auto">
          <a:xfrm>
            <a:off x="586597" y="1811547"/>
            <a:ext cx="10455214" cy="472727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179951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88473D8-5A7C-4E2F-9B9A-A1EFAE4376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9565" y="258015"/>
            <a:ext cx="8439150" cy="1325563"/>
          </a:xfrm>
        </p:spPr>
        <p:txBody>
          <a:bodyPr/>
          <a:lstStyle/>
          <a:p>
            <a:r>
              <a:rPr lang="cs-CZ" dirty="0"/>
              <a:t>Výsledky SWOT Analýzy- Experti Podle Zájmových Skupin</a:t>
            </a:r>
            <a:endParaRPr lang="en-GB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00A4121-D58A-4124-AA4A-86D38A5799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83578"/>
            <a:ext cx="10515600" cy="4351338"/>
          </a:xfrm>
        </p:spPr>
        <p:txBody>
          <a:bodyPr>
            <a:normAutofit/>
          </a:bodyPr>
          <a:lstStyle/>
          <a:p>
            <a:pPr>
              <a:buClr>
                <a:srgbClr val="949D44"/>
              </a:buClr>
            </a:pPr>
            <a:endParaRPr lang="cs-CZ" sz="2000" b="1" dirty="0"/>
          </a:p>
          <a:p>
            <a:pPr>
              <a:buClr>
                <a:srgbClr val="949D44"/>
              </a:buClr>
            </a:pPr>
            <a:endParaRPr lang="cs-CZ" sz="2000" b="1" dirty="0"/>
          </a:p>
        </p:txBody>
      </p:sp>
      <p:pic>
        <p:nvPicPr>
          <p:cNvPr id="5" name="Obrázek 4"/>
          <p:cNvPicPr/>
          <p:nvPr/>
        </p:nvPicPr>
        <p:blipFill rotWithShape="1">
          <a:blip r:embed="rId2"/>
          <a:srcRect l="19974" t="54791" r="18386" b="23574"/>
          <a:stretch/>
        </p:blipFill>
        <p:spPr bwMode="auto">
          <a:xfrm>
            <a:off x="1406105" y="2035834"/>
            <a:ext cx="8712679" cy="416655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216026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88473D8-5A7C-4E2F-9B9A-A1EFAE4376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9565" y="258015"/>
            <a:ext cx="8439150" cy="1325563"/>
          </a:xfrm>
        </p:spPr>
        <p:txBody>
          <a:bodyPr/>
          <a:lstStyle/>
          <a:p>
            <a:r>
              <a:rPr lang="cs-CZ" dirty="0" smtClean="0"/>
              <a:t> Hlavní Body </a:t>
            </a:r>
            <a:r>
              <a:rPr lang="cs-CZ" dirty="0"/>
              <a:t>R</a:t>
            </a:r>
            <a:r>
              <a:rPr lang="cs-CZ" dirty="0" smtClean="0"/>
              <a:t>egionální </a:t>
            </a:r>
            <a:r>
              <a:rPr lang="cs-CZ" dirty="0"/>
              <a:t>S</a:t>
            </a:r>
            <a:r>
              <a:rPr lang="cs-CZ" dirty="0" smtClean="0"/>
              <a:t>trategie </a:t>
            </a:r>
            <a:r>
              <a:rPr lang="cs-CZ" dirty="0"/>
              <a:t>P</a:t>
            </a:r>
            <a:r>
              <a:rPr lang="cs-CZ" dirty="0" smtClean="0"/>
              <a:t>odle </a:t>
            </a:r>
            <a:r>
              <a:rPr lang="cs-CZ" dirty="0"/>
              <a:t>E</a:t>
            </a:r>
            <a:r>
              <a:rPr lang="cs-CZ" dirty="0" smtClean="0"/>
              <a:t>xpertů</a:t>
            </a:r>
            <a:endParaRPr lang="en-GB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00A4121-D58A-4124-AA4A-86D38A5799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83578"/>
            <a:ext cx="10515600" cy="5274422"/>
          </a:xfrm>
        </p:spPr>
        <p:txBody>
          <a:bodyPr>
            <a:normAutofit fontScale="32500" lnSpcReduction="20000"/>
          </a:bodyPr>
          <a:lstStyle/>
          <a:p>
            <a:pPr>
              <a:buClr>
                <a:srgbClr val="949D44"/>
              </a:buClr>
            </a:pPr>
            <a:endParaRPr lang="cs-CZ" sz="2000" b="1" dirty="0"/>
          </a:p>
          <a:p>
            <a:pPr marL="0" indent="0">
              <a:buNone/>
            </a:pPr>
            <a:r>
              <a:rPr lang="cs-CZ" sz="5500" b="1" dirty="0"/>
              <a:t>Vize:</a:t>
            </a:r>
            <a:endParaRPr lang="en-GB" sz="5500" dirty="0"/>
          </a:p>
          <a:p>
            <a:pPr lvl="0"/>
            <a:r>
              <a:rPr lang="cs-CZ" sz="5500" dirty="0"/>
              <a:t>Možnosti vzniku soběstačné regionální sítě pro zpracování odpadů. </a:t>
            </a:r>
            <a:endParaRPr lang="en-GB" sz="5500" dirty="0"/>
          </a:p>
          <a:p>
            <a:pPr lvl="0"/>
            <a:r>
              <a:rPr lang="cs-CZ" sz="5500" dirty="0" smtClean="0"/>
              <a:t>Podle </a:t>
            </a:r>
            <a:r>
              <a:rPr lang="cs-CZ" sz="5500" dirty="0"/>
              <a:t>možností uzavřít ekologický cyklus zdrojů a odpadů, vstupů a výstupů </a:t>
            </a:r>
            <a:r>
              <a:rPr lang="cs-CZ" sz="5500" dirty="0" err="1"/>
              <a:t>bioekonomiky</a:t>
            </a:r>
            <a:r>
              <a:rPr lang="cs-CZ" sz="5500" dirty="0"/>
              <a:t>.</a:t>
            </a:r>
            <a:endParaRPr lang="en-GB" sz="5500" dirty="0"/>
          </a:p>
          <a:p>
            <a:pPr marL="0" indent="0">
              <a:buNone/>
            </a:pPr>
            <a:r>
              <a:rPr lang="cs-CZ" sz="5500" dirty="0"/>
              <a:t> </a:t>
            </a:r>
            <a:endParaRPr lang="en-GB" sz="5500" dirty="0"/>
          </a:p>
          <a:p>
            <a:pPr marL="0" indent="0">
              <a:buNone/>
            </a:pPr>
            <a:r>
              <a:rPr lang="cs-CZ" sz="5500" b="1" dirty="0"/>
              <a:t>Nedostatky - překážky naplnění vize:</a:t>
            </a:r>
            <a:endParaRPr lang="en-GB" sz="5500" dirty="0"/>
          </a:p>
          <a:p>
            <a:r>
              <a:rPr lang="cs-CZ" sz="5500" dirty="0" err="1"/>
              <a:t>Bioekonomika</a:t>
            </a:r>
            <a:r>
              <a:rPr lang="cs-CZ" sz="5500" dirty="0"/>
              <a:t> přesahuje regionální úroveň – nutná podpora od státu. Není tržní prostředí pro </a:t>
            </a:r>
            <a:r>
              <a:rPr lang="cs-CZ" sz="5500" dirty="0" err="1"/>
              <a:t>bioekonomiku</a:t>
            </a:r>
            <a:r>
              <a:rPr lang="cs-CZ" sz="5500" dirty="0" smtClean="0"/>
              <a:t>.</a:t>
            </a:r>
          </a:p>
          <a:p>
            <a:r>
              <a:rPr lang="cs-CZ" sz="5500" dirty="0" smtClean="0"/>
              <a:t> Neexistence trhu a poptávky</a:t>
            </a:r>
          </a:p>
          <a:p>
            <a:r>
              <a:rPr lang="cs-CZ" sz="5500" dirty="0" smtClean="0"/>
              <a:t>Nestálost </a:t>
            </a:r>
            <a:r>
              <a:rPr lang="cs-CZ" sz="5500" dirty="0"/>
              <a:t>legislativy </a:t>
            </a:r>
            <a:endParaRPr lang="cs-CZ" sz="5500" dirty="0" smtClean="0"/>
          </a:p>
          <a:p>
            <a:r>
              <a:rPr lang="cs-CZ" sz="5500" dirty="0" smtClean="0"/>
              <a:t>Neuzavřená </a:t>
            </a:r>
            <a:r>
              <a:rPr lang="cs-CZ" sz="5500" dirty="0"/>
              <a:t>logistika: (seřazeno dle perspektivy)</a:t>
            </a:r>
            <a:endParaRPr lang="en-GB" sz="5500" dirty="0"/>
          </a:p>
          <a:p>
            <a:pPr marL="0" indent="0">
              <a:buNone/>
            </a:pPr>
            <a:endParaRPr lang="cs-CZ" sz="5500" dirty="0"/>
          </a:p>
          <a:p>
            <a:pPr marL="0" indent="0">
              <a:buNone/>
            </a:pPr>
            <a:r>
              <a:rPr lang="cs-CZ" sz="5500" b="1" dirty="0" smtClean="0"/>
              <a:t>Návrhy </a:t>
            </a:r>
            <a:r>
              <a:rPr lang="cs-CZ" sz="5500" b="1" dirty="0"/>
              <a:t>jak mezery překonat:</a:t>
            </a:r>
            <a:endParaRPr lang="en-GB" sz="5500" dirty="0"/>
          </a:p>
          <a:p>
            <a:pPr lvl="0"/>
            <a:r>
              <a:rPr lang="cs-CZ" sz="5500" dirty="0"/>
              <a:t>Možnosti regulace</a:t>
            </a:r>
            <a:endParaRPr lang="en-GB" sz="5500" dirty="0"/>
          </a:p>
          <a:p>
            <a:pPr lvl="0"/>
            <a:r>
              <a:rPr lang="cs-CZ" sz="5500" dirty="0"/>
              <a:t>Vzdělávání</a:t>
            </a:r>
            <a:endParaRPr lang="en-GB" sz="5500" dirty="0"/>
          </a:p>
          <a:p>
            <a:pPr lvl="0"/>
            <a:r>
              <a:rPr lang="cs-CZ" sz="5500" dirty="0" smtClean="0"/>
              <a:t> Nové technologie</a:t>
            </a:r>
            <a:r>
              <a:rPr lang="cs-CZ" sz="5500" dirty="0"/>
              <a:t>, které dají nové a prodejné výrobky. Jedině tak budou mít zájem výrobci, tedy zpracovatelé biomasy, ale také zákazníci</a:t>
            </a:r>
            <a:endParaRPr lang="en-GB" sz="5500" dirty="0"/>
          </a:p>
          <a:p>
            <a:pPr lvl="0"/>
            <a:r>
              <a:rPr lang="cs-CZ" sz="5500" dirty="0"/>
              <a:t>Uzavřít cyklus</a:t>
            </a:r>
            <a:endParaRPr lang="en-GB" sz="5500" dirty="0"/>
          </a:p>
          <a:p>
            <a:pPr>
              <a:buClr>
                <a:srgbClr val="949D44"/>
              </a:buClr>
            </a:pPr>
            <a:endParaRPr lang="cs-CZ" sz="2000" b="1" dirty="0"/>
          </a:p>
        </p:txBody>
      </p:sp>
    </p:spTree>
    <p:extLst>
      <p:ext uri="{BB962C8B-B14F-4D97-AF65-F5344CB8AC3E}">
        <p14:creationId xmlns:p14="http://schemas.microsoft.com/office/powerpoint/2010/main" val="2908207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D627224-1EF4-4BB4-9B65-DDE4BDEFE7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152" y="237261"/>
            <a:ext cx="8757198" cy="1325563"/>
          </a:xfrm>
        </p:spPr>
        <p:txBody>
          <a:bodyPr/>
          <a:lstStyle/>
          <a:p>
            <a:r>
              <a:rPr lang="de-DE" dirty="0"/>
              <a:t>POWER4BIO </a:t>
            </a:r>
            <a:r>
              <a:rPr lang="de-DE" dirty="0" err="1"/>
              <a:t>website</a:t>
            </a:r>
            <a:r>
              <a:rPr lang="de-DE" dirty="0"/>
              <a:t> and social </a:t>
            </a:r>
            <a:r>
              <a:rPr lang="de-DE" dirty="0" err="1"/>
              <a:t>media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79340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Título">
            <a:extLst>
              <a:ext uri="{FF2B5EF4-FFF2-40B4-BE49-F238E27FC236}">
                <a16:creationId xmlns:a16="http://schemas.microsoft.com/office/drawing/2014/main" id="{0B8FB5DE-F2AA-4E5B-B93E-0AD2AD00DE93}"/>
              </a:ext>
            </a:extLst>
          </p:cNvPr>
          <p:cNvSpPr txBox="1">
            <a:spLocks/>
          </p:cNvSpPr>
          <p:nvPr/>
        </p:nvSpPr>
        <p:spPr>
          <a:xfrm>
            <a:off x="838800" y="5347148"/>
            <a:ext cx="8021736" cy="1446177"/>
          </a:xfrm>
          <a:prstGeom prst="rect">
            <a:avLst/>
          </a:prstGeom>
        </p:spPr>
        <p:txBody>
          <a:bodyPr numCol="2" spcCol="216000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6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200" dirty="0">
                <a:solidFill>
                  <a:schemeClr val="tx1"/>
                </a:solidFill>
                <a:latin typeface="+mn-lt"/>
              </a:rPr>
              <a:t>Coordination and Support Action in Horizon 2020</a:t>
            </a:r>
          </a:p>
          <a:p>
            <a:r>
              <a:rPr lang="cs-CZ" sz="2200" b="1" dirty="0">
                <a:solidFill>
                  <a:schemeClr val="tx1"/>
                </a:solidFill>
                <a:latin typeface="+mn-lt"/>
              </a:rPr>
              <a:t>Začátek</a:t>
            </a:r>
            <a:r>
              <a:rPr lang="en-US" sz="2200" dirty="0">
                <a:solidFill>
                  <a:schemeClr val="tx1"/>
                </a:solidFill>
                <a:latin typeface="+mn-lt"/>
              </a:rPr>
              <a:t>: </a:t>
            </a:r>
            <a:r>
              <a:rPr lang="cs-CZ" sz="2200" dirty="0">
                <a:solidFill>
                  <a:schemeClr val="tx1"/>
                </a:solidFill>
                <a:latin typeface="+mn-lt"/>
              </a:rPr>
              <a:t>říjen</a:t>
            </a:r>
            <a:r>
              <a:rPr lang="en-US" sz="2200" dirty="0">
                <a:solidFill>
                  <a:schemeClr val="tx1"/>
                </a:solidFill>
                <a:latin typeface="+mn-lt"/>
              </a:rPr>
              <a:t> 2018</a:t>
            </a:r>
            <a:br>
              <a:rPr lang="en-US" sz="2200" dirty="0">
                <a:solidFill>
                  <a:schemeClr val="tx1"/>
                </a:solidFill>
                <a:latin typeface="+mn-lt"/>
              </a:rPr>
            </a:br>
            <a:r>
              <a:rPr lang="cs-CZ" sz="2200" b="1" dirty="0">
                <a:solidFill>
                  <a:schemeClr val="tx1"/>
                </a:solidFill>
                <a:latin typeface="+mn-lt"/>
              </a:rPr>
              <a:t>Konec</a:t>
            </a:r>
            <a:r>
              <a:rPr lang="en-US" sz="2200" dirty="0">
                <a:solidFill>
                  <a:schemeClr val="tx1"/>
                </a:solidFill>
                <a:latin typeface="+mn-lt"/>
              </a:rPr>
              <a:t>: </a:t>
            </a:r>
            <a:r>
              <a:rPr lang="cs-CZ" sz="2200" dirty="0">
                <a:solidFill>
                  <a:schemeClr val="tx1"/>
                </a:solidFill>
                <a:latin typeface="+mn-lt"/>
              </a:rPr>
              <a:t>březen</a:t>
            </a:r>
            <a:r>
              <a:rPr lang="en-US" sz="2200" dirty="0">
                <a:solidFill>
                  <a:schemeClr val="tx1"/>
                </a:solidFill>
                <a:latin typeface="+mn-lt"/>
              </a:rPr>
              <a:t> 2021</a:t>
            </a:r>
          </a:p>
          <a:p>
            <a:r>
              <a:rPr lang="cs-CZ" sz="2200" b="1" dirty="0">
                <a:solidFill>
                  <a:schemeClr val="tx1"/>
                </a:solidFill>
                <a:latin typeface="+mn-lt"/>
              </a:rPr>
              <a:t>Trvání</a:t>
            </a:r>
            <a:r>
              <a:rPr lang="en-US" sz="2200" dirty="0">
                <a:solidFill>
                  <a:schemeClr val="tx1"/>
                </a:solidFill>
                <a:latin typeface="+mn-lt"/>
              </a:rPr>
              <a:t>: 30 </a:t>
            </a:r>
            <a:r>
              <a:rPr lang="cs-CZ" sz="2200" dirty="0">
                <a:solidFill>
                  <a:schemeClr val="tx1"/>
                </a:solidFill>
                <a:latin typeface="+mn-lt"/>
              </a:rPr>
              <a:t>měsíců</a:t>
            </a:r>
            <a:r>
              <a:rPr lang="en-US" sz="2200" dirty="0">
                <a:solidFill>
                  <a:schemeClr val="tx1"/>
                </a:solidFill>
                <a:latin typeface="+mn-lt"/>
              </a:rPr>
              <a:t/>
            </a:r>
            <a:br>
              <a:rPr lang="en-US" sz="2200" dirty="0">
                <a:solidFill>
                  <a:schemeClr val="tx1"/>
                </a:solidFill>
                <a:latin typeface="+mn-lt"/>
              </a:rPr>
            </a:br>
            <a:r>
              <a:rPr lang="cs-CZ" sz="2200" b="1" dirty="0">
                <a:solidFill>
                  <a:schemeClr val="tx1"/>
                </a:solidFill>
                <a:latin typeface="+mn-lt"/>
              </a:rPr>
              <a:t>Koordinátor</a:t>
            </a:r>
            <a:r>
              <a:rPr lang="en-US" sz="2200" b="1" dirty="0">
                <a:solidFill>
                  <a:schemeClr val="tx1"/>
                </a:solidFill>
                <a:latin typeface="+mn-lt"/>
              </a:rPr>
              <a:t>: </a:t>
            </a:r>
            <a:r>
              <a:rPr lang="en-US" sz="2200" dirty="0">
                <a:solidFill>
                  <a:schemeClr val="tx1"/>
                </a:solidFill>
                <a:latin typeface="+mn-lt"/>
              </a:rPr>
              <a:t>CIRCE (</a:t>
            </a:r>
            <a:r>
              <a:rPr lang="cs-CZ" sz="2200" dirty="0">
                <a:solidFill>
                  <a:schemeClr val="tx1"/>
                </a:solidFill>
                <a:latin typeface="+mn-lt"/>
              </a:rPr>
              <a:t>Španělsko</a:t>
            </a:r>
            <a:r>
              <a:rPr lang="en-US" sz="2200" dirty="0">
                <a:solidFill>
                  <a:schemeClr val="tx1"/>
                </a:solidFill>
                <a:latin typeface="+mn-lt"/>
              </a:rPr>
              <a:t>)</a:t>
            </a:r>
          </a:p>
          <a:p>
            <a:r>
              <a:rPr lang="en-US" sz="2200" dirty="0">
                <a:solidFill>
                  <a:schemeClr val="tx1"/>
                </a:solidFill>
                <a:latin typeface="+mn-lt"/>
              </a:rPr>
              <a:t>17 partner</a:t>
            </a:r>
            <a:r>
              <a:rPr lang="cs-CZ" sz="2200" dirty="0">
                <a:solidFill>
                  <a:schemeClr val="tx1"/>
                </a:solidFill>
                <a:latin typeface="+mn-lt"/>
              </a:rPr>
              <a:t>ů</a:t>
            </a:r>
            <a:r>
              <a:rPr lang="en-US" sz="2200" dirty="0">
                <a:solidFill>
                  <a:schemeClr val="tx1"/>
                </a:solidFill>
                <a:latin typeface="+mn-lt"/>
              </a:rPr>
              <a:t> </a:t>
            </a:r>
            <a:r>
              <a:rPr lang="cs-CZ" sz="2200" dirty="0">
                <a:solidFill>
                  <a:schemeClr val="tx1"/>
                </a:solidFill>
                <a:latin typeface="+mn-lt"/>
              </a:rPr>
              <a:t>z </a:t>
            </a:r>
            <a:r>
              <a:rPr lang="en-US" sz="2200" dirty="0">
                <a:solidFill>
                  <a:schemeClr val="tx1"/>
                </a:solidFill>
                <a:latin typeface="+mn-lt"/>
              </a:rPr>
              <a:t>11 </a:t>
            </a:r>
            <a:r>
              <a:rPr lang="cs-CZ" sz="2200" dirty="0">
                <a:solidFill>
                  <a:schemeClr val="tx1"/>
                </a:solidFill>
                <a:latin typeface="+mn-lt"/>
              </a:rPr>
              <a:t>zemí</a:t>
            </a:r>
            <a:endParaRPr lang="en-US" sz="220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3" name="Grafik 3">
            <a:extLst>
              <a:ext uri="{FF2B5EF4-FFF2-40B4-BE49-F238E27FC236}">
                <a16:creationId xmlns:a16="http://schemas.microsoft.com/office/drawing/2014/main" id="{0F0AEE33-4BD1-4A48-B0AD-1B565DE7977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8497" y="5613037"/>
            <a:ext cx="2082927" cy="914400"/>
          </a:xfrm>
          <a:prstGeom prst="rect">
            <a:avLst/>
          </a:prstGeom>
        </p:spPr>
      </p:pic>
      <p:pic>
        <p:nvPicPr>
          <p:cNvPr id="4" name="Imagen 16">
            <a:extLst>
              <a:ext uri="{FF2B5EF4-FFF2-40B4-BE49-F238E27FC236}">
                <a16:creationId xmlns:a16="http://schemas.microsoft.com/office/drawing/2014/main" id="{7C36C79F-F22C-46D9-9BFF-6F9D593DA37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21265"/>
            <a:ext cx="12192000" cy="3101648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D198B6DE-9C48-49AF-BF57-25263A08F8F5}"/>
              </a:ext>
            </a:extLst>
          </p:cNvPr>
          <p:cNvSpPr txBox="1"/>
          <p:nvPr/>
        </p:nvSpPr>
        <p:spPr>
          <a:xfrm>
            <a:off x="838800" y="3392017"/>
            <a:ext cx="11148984" cy="2372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5000"/>
              </a:lnSpc>
            </a:pPr>
            <a:r>
              <a:rPr lang="en-US" sz="4400" b="1" dirty="0">
                <a:latin typeface="+mj-lt"/>
              </a:rPr>
              <a:t>POWER</a:t>
            </a:r>
            <a:r>
              <a:rPr lang="en-US" sz="4400" b="1" dirty="0">
                <a:solidFill>
                  <a:srgbClr val="949D44"/>
                </a:solidFill>
                <a:latin typeface="+mj-lt"/>
              </a:rPr>
              <a:t>4</a:t>
            </a:r>
            <a:r>
              <a:rPr lang="en-US" sz="4400" b="1" dirty="0">
                <a:latin typeface="+mj-lt"/>
              </a:rPr>
              <a:t>BIO</a:t>
            </a:r>
            <a:r>
              <a:rPr lang="en-US" sz="4400" b="1" dirty="0">
                <a:solidFill>
                  <a:srgbClr val="949D44"/>
                </a:solidFill>
                <a:latin typeface="+mj-lt"/>
              </a:rPr>
              <a:t> </a:t>
            </a:r>
            <a:r>
              <a:rPr lang="en-US" sz="4400" dirty="0">
                <a:solidFill>
                  <a:srgbClr val="949D44"/>
                </a:solidFill>
                <a:latin typeface="+mj-lt"/>
              </a:rPr>
              <a:t>– </a:t>
            </a:r>
            <a:r>
              <a:rPr lang="en-US" sz="4400" dirty="0" err="1">
                <a:solidFill>
                  <a:srgbClr val="949D44"/>
                </a:solidFill>
                <a:latin typeface="+mj-lt"/>
              </a:rPr>
              <a:t>emPOWERing</a:t>
            </a:r>
            <a:r>
              <a:rPr lang="en-US" sz="4400" dirty="0">
                <a:solidFill>
                  <a:srgbClr val="949D44"/>
                </a:solidFill>
                <a:latin typeface="+mj-lt"/>
              </a:rPr>
              <a:t> regional stakeholders for </a:t>
            </a:r>
            <a:r>
              <a:rPr lang="en-US" sz="4400" dirty="0" err="1">
                <a:solidFill>
                  <a:srgbClr val="949D44"/>
                </a:solidFill>
                <a:latin typeface="+mj-lt"/>
              </a:rPr>
              <a:t>realising</a:t>
            </a:r>
            <a:r>
              <a:rPr lang="en-US" sz="4400" dirty="0">
                <a:solidFill>
                  <a:srgbClr val="949D44"/>
                </a:solidFill>
                <a:latin typeface="+mj-lt"/>
              </a:rPr>
              <a:t> the full potential of European </a:t>
            </a:r>
            <a:r>
              <a:rPr lang="en-US" sz="4400" dirty="0" err="1">
                <a:solidFill>
                  <a:srgbClr val="949D44"/>
                </a:solidFill>
                <a:latin typeface="+mj-lt"/>
              </a:rPr>
              <a:t>BIOeconomy</a:t>
            </a:r>
            <a:endParaRPr lang="en-US" sz="4400" dirty="0">
              <a:solidFill>
                <a:srgbClr val="949D44"/>
              </a:solidFill>
              <a:latin typeface="+mj-lt"/>
            </a:endParaRPr>
          </a:p>
          <a:p>
            <a:pPr algn="r"/>
            <a:endParaRPr lang="en-GB" sz="3600" b="1" dirty="0"/>
          </a:p>
        </p:txBody>
      </p:sp>
    </p:spTree>
    <p:extLst>
      <p:ext uri="{BB962C8B-B14F-4D97-AF65-F5344CB8AC3E}">
        <p14:creationId xmlns:p14="http://schemas.microsoft.com/office/powerpoint/2010/main" val="232508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tertitel 1">
            <a:extLst>
              <a:ext uri="{FF2B5EF4-FFF2-40B4-BE49-F238E27FC236}">
                <a16:creationId xmlns:a16="http://schemas.microsoft.com/office/drawing/2014/main" id="{C6473D89-EEEA-45CC-B6CF-F457AB31344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20871" y="3835121"/>
            <a:ext cx="5011494" cy="1131570"/>
          </a:xfrm>
        </p:spPr>
        <p:txBody>
          <a:bodyPr/>
          <a:lstStyle/>
          <a:p>
            <a:r>
              <a:rPr lang="es-ES" dirty="0"/>
              <a:t>[</a:t>
            </a:r>
            <a:r>
              <a:rPr lang="cs-CZ" dirty="0"/>
              <a:t>doc. Ing. Eva </a:t>
            </a:r>
            <a:r>
              <a:rPr lang="cs-CZ" dirty="0" err="1"/>
              <a:t>Cudlínová</a:t>
            </a:r>
            <a:r>
              <a:rPr lang="cs-CZ" dirty="0"/>
              <a:t>, </a:t>
            </a:r>
            <a:r>
              <a:rPr lang="cs-CZ" dirty="0" err="1"/>
              <a:t>CSc</a:t>
            </a:r>
            <a:r>
              <a:rPr lang="es-ES" dirty="0"/>
              <a:t>]</a:t>
            </a:r>
          </a:p>
          <a:p>
            <a:r>
              <a:rPr lang="es-ES" dirty="0"/>
              <a:t>[</a:t>
            </a:r>
            <a:r>
              <a:rPr lang="cs-CZ" dirty="0">
                <a:hlinkClick r:id="rId2"/>
              </a:rPr>
              <a:t>evacu@ef.jcu.cz</a:t>
            </a:r>
            <a:r>
              <a:rPr lang="es-ES" dirty="0"/>
              <a:t>]</a:t>
            </a:r>
            <a:endParaRPr lang="cs-CZ" dirty="0"/>
          </a:p>
          <a:p>
            <a:r>
              <a:rPr lang="es-ES" dirty="0"/>
              <a:t>[</a:t>
            </a:r>
            <a:r>
              <a:rPr lang="cs-CZ" dirty="0">
                <a:hlinkClick r:id="rId3"/>
              </a:rPr>
              <a:t>power4bio@ef.jcu.cz</a:t>
            </a:r>
            <a:r>
              <a:rPr lang="es-ES" dirty="0"/>
              <a:t>]</a:t>
            </a:r>
          </a:p>
          <a:p>
            <a:r>
              <a:rPr lang="en-GB" dirty="0"/>
              <a:t>[</a:t>
            </a:r>
            <a:r>
              <a:rPr lang="cs-CZ" dirty="0">
                <a:hlinkClick r:id="rId4"/>
              </a:rPr>
              <a:t>http://bei.jcu.cz/power4bio</a:t>
            </a:r>
            <a:r>
              <a:rPr lang="en-GB"/>
              <a:t>]</a:t>
            </a:r>
          </a:p>
          <a:p>
            <a:endParaRPr lang="es-ES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DD17EC98-BD74-4EEE-91FB-7D6A6185BD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Děkuji Vám za pozornost</a:t>
            </a:r>
            <a:r>
              <a:rPr lang="en-GB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00809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88473D8-5A7C-4E2F-9B9A-A1EFAE4376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9565" y="258015"/>
            <a:ext cx="8439150" cy="1325563"/>
          </a:xfrm>
        </p:spPr>
        <p:txBody>
          <a:bodyPr/>
          <a:lstStyle/>
          <a:p>
            <a:r>
              <a:rPr lang="en-GB" dirty="0">
                <a:solidFill>
                  <a:srgbClr val="949D44"/>
                </a:solidFill>
              </a:rPr>
              <a:t>POWER4BIO</a:t>
            </a:r>
            <a:r>
              <a:rPr lang="cs-CZ" dirty="0">
                <a:solidFill>
                  <a:srgbClr val="949D44"/>
                </a:solidFill>
              </a:rPr>
              <a:t> zaměření</a:t>
            </a:r>
            <a:endParaRPr lang="en-GB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00A4121-D58A-4124-AA4A-86D38A5799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83578"/>
            <a:ext cx="10515600" cy="4351338"/>
          </a:xfrm>
        </p:spPr>
        <p:txBody>
          <a:bodyPr>
            <a:normAutofit fontScale="92500" lnSpcReduction="10000"/>
          </a:bodyPr>
          <a:lstStyle/>
          <a:p>
            <a:pPr>
              <a:buClr>
                <a:srgbClr val="949D44"/>
              </a:buClr>
            </a:pPr>
            <a:r>
              <a:rPr lang="cs-CZ" b="1" dirty="0"/>
              <a:t>Podpora </a:t>
            </a:r>
            <a:r>
              <a:rPr lang="en-GB" b="1" dirty="0" err="1"/>
              <a:t>regionů</a:t>
            </a:r>
            <a:r>
              <a:rPr lang="en-GB" b="1" dirty="0"/>
              <a:t> EU </a:t>
            </a:r>
            <a:r>
              <a:rPr lang="cs-CZ" dirty="0"/>
              <a:t> pro přechod  k </a:t>
            </a:r>
            <a:r>
              <a:rPr lang="cs-CZ" dirty="0" err="1"/>
              <a:t>bioekonomice</a:t>
            </a:r>
            <a:r>
              <a:rPr lang="cs-CZ" dirty="0"/>
              <a:t> ( založené na využití biomasy z produkce  a z odpadních surovin) </a:t>
            </a:r>
            <a:r>
              <a:rPr lang="en-GB" dirty="0"/>
              <a:t>se </a:t>
            </a:r>
            <a:r>
              <a:rPr lang="en-GB" dirty="0" err="1"/>
              <a:t>zvláštním</a:t>
            </a:r>
            <a:r>
              <a:rPr lang="en-GB" dirty="0"/>
              <a:t> </a:t>
            </a:r>
            <a:r>
              <a:rPr lang="en-GB" b="1" dirty="0" err="1"/>
              <a:t>zaměřením</a:t>
            </a:r>
            <a:r>
              <a:rPr lang="en-GB" b="1" dirty="0"/>
              <a:t> </a:t>
            </a:r>
            <a:r>
              <a:rPr lang="en-GB" b="1" dirty="0" err="1"/>
              <a:t>na</a:t>
            </a:r>
            <a:r>
              <a:rPr lang="en-GB" b="1" dirty="0"/>
              <a:t> </a:t>
            </a:r>
            <a:r>
              <a:rPr lang="en-GB" b="1" dirty="0" err="1"/>
              <a:t>země</a:t>
            </a:r>
            <a:r>
              <a:rPr lang="en-GB" b="1" dirty="0"/>
              <a:t> </a:t>
            </a:r>
            <a:r>
              <a:rPr lang="en-GB" b="1" dirty="0" err="1"/>
              <a:t>střední</a:t>
            </a:r>
            <a:r>
              <a:rPr lang="en-GB" b="1" dirty="0"/>
              <a:t> a </a:t>
            </a:r>
            <a:r>
              <a:rPr lang="en-GB" b="1" dirty="0" err="1"/>
              <a:t>východní</a:t>
            </a:r>
            <a:r>
              <a:rPr lang="en-GB" b="1" dirty="0"/>
              <a:t> </a:t>
            </a:r>
            <a:r>
              <a:rPr lang="en-GB" b="1" dirty="0" err="1"/>
              <a:t>Evropy</a:t>
            </a:r>
            <a:endParaRPr lang="en-GB" dirty="0"/>
          </a:p>
          <a:p>
            <a:pPr>
              <a:buClr>
                <a:srgbClr val="949D44"/>
              </a:buClr>
            </a:pPr>
            <a:endParaRPr lang="cs-CZ" dirty="0"/>
          </a:p>
          <a:p>
            <a:pPr>
              <a:buClr>
                <a:srgbClr val="949D44"/>
              </a:buClr>
            </a:pPr>
            <a:r>
              <a:rPr lang="cs-CZ" dirty="0"/>
              <a:t>V EU existuje od roku 2012 „Strategie pro podporu </a:t>
            </a:r>
            <a:r>
              <a:rPr lang="cs-CZ" dirty="0" err="1"/>
              <a:t>bioekonomiky</a:t>
            </a:r>
            <a:r>
              <a:rPr lang="cs-CZ" dirty="0"/>
              <a:t>“, obnovena a doplněna v říjnu 2018 o důraz na cirkulární ekonomiku. Kromě toho existují  </a:t>
            </a:r>
            <a:r>
              <a:rPr lang="cs-CZ" dirty="0" err="1"/>
              <a:t>bioekonomické</a:t>
            </a:r>
            <a:r>
              <a:rPr lang="cs-CZ" dirty="0"/>
              <a:t> strategie i  v řadě zemí Evropy.</a:t>
            </a:r>
          </a:p>
          <a:p>
            <a:pPr>
              <a:buClr>
                <a:srgbClr val="949D44"/>
              </a:buClr>
            </a:pPr>
            <a:endParaRPr lang="cs-CZ" b="1" dirty="0"/>
          </a:p>
          <a:p>
            <a:pPr>
              <a:buClr>
                <a:srgbClr val="949D44"/>
              </a:buClr>
            </a:pPr>
            <a:r>
              <a:rPr lang="cs-CZ" dirty="0" err="1"/>
              <a:t>Bioekonomickou</a:t>
            </a:r>
            <a:r>
              <a:rPr lang="cs-CZ" dirty="0"/>
              <a:t> strategii nemá žádá ze zemí střední a východní Evropy. Ty vytvořily  platformu </a:t>
            </a:r>
            <a:r>
              <a:rPr lang="cs-CZ" dirty="0" err="1"/>
              <a:t>Bioeast</a:t>
            </a:r>
            <a:r>
              <a:rPr lang="cs-CZ" dirty="0"/>
              <a:t>, kde se snaží o společný přístup a podporu v </a:t>
            </a:r>
            <a:r>
              <a:rPr lang="cs-CZ" dirty="0" err="1"/>
              <a:t>bioekonomice</a:t>
            </a:r>
            <a:r>
              <a:rPr lang="cs-CZ" dirty="0"/>
              <a:t>.</a:t>
            </a:r>
          </a:p>
          <a:p>
            <a:pPr>
              <a:buClr>
                <a:srgbClr val="949D44"/>
              </a:buClr>
            </a:pPr>
            <a:endParaRPr lang="cs-CZ" sz="2000" b="1" dirty="0"/>
          </a:p>
          <a:p>
            <a:pPr>
              <a:buClr>
                <a:srgbClr val="949D44"/>
              </a:buClr>
            </a:pPr>
            <a:endParaRPr lang="cs-CZ" sz="2000" b="1" dirty="0"/>
          </a:p>
        </p:txBody>
      </p:sp>
    </p:spTree>
    <p:extLst>
      <p:ext uri="{BB962C8B-B14F-4D97-AF65-F5344CB8AC3E}">
        <p14:creationId xmlns:p14="http://schemas.microsoft.com/office/powerpoint/2010/main" val="50193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9EF73475-5231-4DD3-A152-FE9E71BE664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04800" y="1793688"/>
            <a:ext cx="6606988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cs-CZ" dirty="0">
              <a:solidFill>
                <a:srgbClr val="000000"/>
              </a:solidFill>
            </a:endParaRPr>
          </a:p>
          <a:p>
            <a:pPr marL="0" indent="0">
              <a:buNone/>
            </a:pPr>
            <a:endParaRPr lang="cs-CZ" dirty="0">
              <a:solidFill>
                <a:srgbClr val="000000"/>
              </a:solidFill>
            </a:endParaRPr>
          </a:p>
          <a:p>
            <a:pPr marL="0" indent="0">
              <a:buNone/>
            </a:pPr>
            <a:r>
              <a:rPr lang="cs-CZ" dirty="0">
                <a:solidFill>
                  <a:srgbClr val="000000"/>
                </a:solidFill>
              </a:rPr>
              <a:t>Podpora rozvoje </a:t>
            </a:r>
            <a:r>
              <a:rPr lang="cs-CZ" dirty="0" err="1">
                <a:solidFill>
                  <a:srgbClr val="000000"/>
                </a:solidFill>
              </a:rPr>
              <a:t>bioekonomiky</a:t>
            </a:r>
            <a:r>
              <a:rPr lang="cs-CZ" dirty="0">
                <a:solidFill>
                  <a:srgbClr val="000000"/>
                </a:solidFill>
              </a:rPr>
              <a:t> ve venkovských  regionech ve třech krocích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C3CF8C97-F304-4BBE-8CEB-F2C5DA804D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949D44"/>
                </a:solidFill>
              </a:rPr>
              <a:t>POWER4BIO </a:t>
            </a:r>
            <a:r>
              <a:rPr lang="cs-CZ" dirty="0">
                <a:solidFill>
                  <a:srgbClr val="949D44"/>
                </a:solidFill>
              </a:rPr>
              <a:t>cíl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85234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E08E4A0B-8A06-4A39-9314-FA648527EBB9}"/>
              </a:ext>
            </a:extLst>
          </p:cNvPr>
          <p:cNvSpPr/>
          <p:nvPr/>
        </p:nvSpPr>
        <p:spPr bwMode="auto">
          <a:xfrm>
            <a:off x="3001" y="1693530"/>
            <a:ext cx="12192000" cy="5206999"/>
          </a:xfrm>
          <a:prstGeom prst="rect">
            <a:avLst/>
          </a:prstGeom>
          <a:solidFill>
            <a:srgbClr val="747A87">
              <a:alpha val="9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42614AD4-4A33-4B90-95BD-A80A758311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1" y="-10873"/>
            <a:ext cx="9607530" cy="1325563"/>
          </a:xfrm>
        </p:spPr>
        <p:txBody>
          <a:bodyPr/>
          <a:lstStyle/>
          <a:p>
            <a:r>
              <a:rPr lang="cs-CZ" dirty="0">
                <a:solidFill>
                  <a:srgbClr val="949D44"/>
                </a:solidFill>
              </a:rPr>
              <a:t>Metodologie </a:t>
            </a:r>
            <a:r>
              <a:rPr lang="en-GB" dirty="0">
                <a:solidFill>
                  <a:srgbClr val="949D44"/>
                </a:solidFill>
              </a:rPr>
              <a:t>POWER4BIO </a:t>
            </a:r>
            <a:r>
              <a:rPr lang="cs-CZ" dirty="0">
                <a:solidFill>
                  <a:srgbClr val="949D44"/>
                </a:solidFill>
              </a:rPr>
              <a:t>krok za krokem</a:t>
            </a:r>
            <a:endParaRPr lang="en-GB" dirty="0"/>
          </a:p>
        </p:txBody>
      </p:sp>
      <p:pic>
        <p:nvPicPr>
          <p:cNvPr id="4" name="Inhaltsplatzhalter 3">
            <a:extLst>
              <a:ext uri="{FF2B5EF4-FFF2-40B4-BE49-F238E27FC236}">
                <a16:creationId xmlns:a16="http://schemas.microsoft.com/office/drawing/2014/main" id="{CA2D08ED-A0B4-4339-BE1B-CC407254969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lum contrast="20000"/>
          </a:blip>
          <a:stretch>
            <a:fillRect/>
          </a:stretch>
        </p:blipFill>
        <p:spPr>
          <a:xfrm>
            <a:off x="696000" y="2542233"/>
            <a:ext cx="10800000" cy="3692711"/>
          </a:xfrm>
          <a:prstGeom prst="rect">
            <a:avLst/>
          </a:prstGeom>
        </p:spPr>
      </p:pic>
      <p:sp>
        <p:nvSpPr>
          <p:cNvPr id="3" name="Obdélník 2"/>
          <p:cNvSpPr/>
          <p:nvPr/>
        </p:nvSpPr>
        <p:spPr>
          <a:xfrm>
            <a:off x="742655" y="3088432"/>
            <a:ext cx="3166872" cy="662473"/>
          </a:xfrm>
          <a:prstGeom prst="rect">
            <a:avLst/>
          </a:prstGeom>
          <a:solidFill>
            <a:srgbClr val="E6FF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TextovéPole 5"/>
          <p:cNvSpPr txBox="1"/>
          <p:nvPr/>
        </p:nvSpPr>
        <p:spPr>
          <a:xfrm>
            <a:off x="1066091" y="3158058"/>
            <a:ext cx="252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600" b="1" dirty="0"/>
              <a:t>ZAPOJENÍ</a:t>
            </a:r>
            <a:r>
              <a:rPr lang="cs-CZ" sz="1600" dirty="0"/>
              <a:t> </a:t>
            </a:r>
          </a:p>
          <a:p>
            <a:pPr algn="ctr"/>
            <a:r>
              <a:rPr lang="cs-CZ" sz="1600" dirty="0"/>
              <a:t>KLÍČOVÝCH HRÁČŮ</a:t>
            </a:r>
          </a:p>
        </p:txBody>
      </p:sp>
      <p:sp>
        <p:nvSpPr>
          <p:cNvPr id="7" name="Obdélník 6"/>
          <p:cNvSpPr/>
          <p:nvPr/>
        </p:nvSpPr>
        <p:spPr>
          <a:xfrm>
            <a:off x="4232963" y="3080360"/>
            <a:ext cx="3166872" cy="662473"/>
          </a:xfrm>
          <a:prstGeom prst="rect">
            <a:avLst/>
          </a:prstGeom>
          <a:solidFill>
            <a:srgbClr val="BEE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TextovéPole 7"/>
          <p:cNvSpPr txBox="1"/>
          <p:nvPr/>
        </p:nvSpPr>
        <p:spPr>
          <a:xfrm>
            <a:off x="4086815" y="3004169"/>
            <a:ext cx="34436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600" dirty="0"/>
              <a:t>ANALÝZA </a:t>
            </a:r>
          </a:p>
          <a:p>
            <a:pPr algn="ctr"/>
            <a:r>
              <a:rPr lang="cs-CZ" sz="1600" b="1" dirty="0"/>
              <a:t>BIOEKONOMICKÉHO POTENCIÁLU </a:t>
            </a:r>
            <a:r>
              <a:rPr lang="cs-CZ" sz="1600" dirty="0"/>
              <a:t>REGIONU</a:t>
            </a:r>
          </a:p>
        </p:txBody>
      </p:sp>
      <p:sp>
        <p:nvSpPr>
          <p:cNvPr id="9" name="Obdélník 8"/>
          <p:cNvSpPr/>
          <p:nvPr/>
        </p:nvSpPr>
        <p:spPr>
          <a:xfrm>
            <a:off x="7734392" y="3100867"/>
            <a:ext cx="3166872" cy="662473"/>
          </a:xfrm>
          <a:prstGeom prst="rect">
            <a:avLst/>
          </a:prstGeom>
          <a:solidFill>
            <a:srgbClr val="75E2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TextovéPole 10"/>
          <p:cNvSpPr txBox="1"/>
          <p:nvPr/>
        </p:nvSpPr>
        <p:spPr>
          <a:xfrm>
            <a:off x="7588907" y="3137907"/>
            <a:ext cx="34436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600" dirty="0"/>
              <a:t>REGIONÁLNÍ </a:t>
            </a:r>
            <a:r>
              <a:rPr lang="cs-CZ" sz="1600" b="1" dirty="0"/>
              <a:t>BIOEKONOMICKÁ STRATEGIE A PLÁN REALIZACE</a:t>
            </a:r>
          </a:p>
        </p:txBody>
      </p:sp>
      <p:sp>
        <p:nvSpPr>
          <p:cNvPr id="12" name="Obdélník 11"/>
          <p:cNvSpPr/>
          <p:nvPr/>
        </p:nvSpPr>
        <p:spPr>
          <a:xfrm>
            <a:off x="745759" y="4453816"/>
            <a:ext cx="3166872" cy="662473"/>
          </a:xfrm>
          <a:prstGeom prst="rect">
            <a:avLst/>
          </a:prstGeom>
          <a:solidFill>
            <a:srgbClr val="FAF6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TextovéPole 12"/>
          <p:cNvSpPr txBox="1"/>
          <p:nvPr/>
        </p:nvSpPr>
        <p:spPr>
          <a:xfrm>
            <a:off x="1066091" y="4388588"/>
            <a:ext cx="2520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600" dirty="0"/>
              <a:t>Regionální expertní skupina  (RBH) - vytvoření a nastartování činnosti</a:t>
            </a:r>
          </a:p>
        </p:txBody>
      </p:sp>
      <p:sp>
        <p:nvSpPr>
          <p:cNvPr id="14" name="Obdélník 13"/>
          <p:cNvSpPr/>
          <p:nvPr/>
        </p:nvSpPr>
        <p:spPr>
          <a:xfrm>
            <a:off x="4279089" y="4472849"/>
            <a:ext cx="3054771" cy="6624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" name="TextovéPole 15"/>
          <p:cNvSpPr txBox="1"/>
          <p:nvPr/>
        </p:nvSpPr>
        <p:spPr>
          <a:xfrm>
            <a:off x="4546474" y="4472849"/>
            <a:ext cx="252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600" dirty="0"/>
              <a:t>Hlavní aspekty </a:t>
            </a:r>
            <a:r>
              <a:rPr lang="cs-CZ" sz="1600" dirty="0" err="1"/>
              <a:t>bioekonomiky</a:t>
            </a:r>
            <a:endParaRPr lang="cs-CZ" sz="1600" dirty="0"/>
          </a:p>
        </p:txBody>
      </p:sp>
      <p:sp>
        <p:nvSpPr>
          <p:cNvPr id="17" name="Obdélník 16"/>
          <p:cNvSpPr/>
          <p:nvPr/>
        </p:nvSpPr>
        <p:spPr>
          <a:xfrm>
            <a:off x="7906206" y="4472849"/>
            <a:ext cx="1051183" cy="6624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9" name="TextovéPole 18"/>
          <p:cNvSpPr txBox="1"/>
          <p:nvPr/>
        </p:nvSpPr>
        <p:spPr>
          <a:xfrm>
            <a:off x="7906206" y="4615775"/>
            <a:ext cx="9461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600" dirty="0"/>
              <a:t>Strategie</a:t>
            </a:r>
          </a:p>
        </p:txBody>
      </p:sp>
      <p:sp>
        <p:nvSpPr>
          <p:cNvPr id="20" name="Obdélník 19"/>
          <p:cNvSpPr/>
          <p:nvPr/>
        </p:nvSpPr>
        <p:spPr>
          <a:xfrm>
            <a:off x="9323693" y="4472849"/>
            <a:ext cx="1051183" cy="515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1" name="TextovéPole 20"/>
          <p:cNvSpPr txBox="1"/>
          <p:nvPr/>
        </p:nvSpPr>
        <p:spPr>
          <a:xfrm>
            <a:off x="9428730" y="4465531"/>
            <a:ext cx="9461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600" dirty="0"/>
              <a:t>Plán </a:t>
            </a:r>
          </a:p>
          <a:p>
            <a:pPr algn="ctr"/>
            <a:r>
              <a:rPr lang="cs-CZ" sz="1600" dirty="0"/>
              <a:t>realizace</a:t>
            </a:r>
          </a:p>
        </p:txBody>
      </p:sp>
      <p:sp>
        <p:nvSpPr>
          <p:cNvPr id="22" name="Obdélník 21"/>
          <p:cNvSpPr/>
          <p:nvPr/>
        </p:nvSpPr>
        <p:spPr>
          <a:xfrm>
            <a:off x="806940" y="5219585"/>
            <a:ext cx="1944593" cy="967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3" name="TextovéPole 22"/>
          <p:cNvSpPr txBox="1"/>
          <p:nvPr/>
        </p:nvSpPr>
        <p:spPr>
          <a:xfrm>
            <a:off x="969455" y="5158359"/>
            <a:ext cx="1817294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300" b="1" dirty="0"/>
              <a:t>Krok 1.1. </a:t>
            </a:r>
          </a:p>
          <a:p>
            <a:pPr algn="ctr"/>
            <a:r>
              <a:rPr lang="cs-CZ" sz="1300" dirty="0"/>
              <a:t>Organizační složení</a:t>
            </a:r>
          </a:p>
          <a:p>
            <a:pPr algn="ctr"/>
            <a:r>
              <a:rPr lang="cs-CZ" sz="1300" dirty="0"/>
              <a:t>Charakteristika klíčových hráčů</a:t>
            </a:r>
          </a:p>
          <a:p>
            <a:pPr algn="ctr"/>
            <a:r>
              <a:rPr lang="cs-CZ" sz="1300" dirty="0"/>
              <a:t>Kontaktování a zapojení</a:t>
            </a:r>
          </a:p>
        </p:txBody>
      </p:sp>
      <p:sp>
        <p:nvSpPr>
          <p:cNvPr id="24" name="Obdélník 23"/>
          <p:cNvSpPr/>
          <p:nvPr/>
        </p:nvSpPr>
        <p:spPr>
          <a:xfrm>
            <a:off x="2824073" y="5156428"/>
            <a:ext cx="1051183" cy="6624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5" name="TextovéPole 24"/>
          <p:cNvSpPr txBox="1"/>
          <p:nvPr/>
        </p:nvSpPr>
        <p:spPr>
          <a:xfrm>
            <a:off x="2665421" y="5184406"/>
            <a:ext cx="136848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300" b="1" dirty="0"/>
              <a:t>Krok 1.2. </a:t>
            </a:r>
          </a:p>
          <a:p>
            <a:pPr algn="ctr"/>
            <a:r>
              <a:rPr lang="cs-CZ" sz="1300" dirty="0"/>
              <a:t>Společná vize</a:t>
            </a:r>
          </a:p>
        </p:txBody>
      </p:sp>
      <p:sp>
        <p:nvSpPr>
          <p:cNvPr id="26" name="Obdélník 25"/>
          <p:cNvSpPr/>
          <p:nvPr/>
        </p:nvSpPr>
        <p:spPr>
          <a:xfrm>
            <a:off x="3591168" y="5765410"/>
            <a:ext cx="1279412" cy="4405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7" name="TextovéPole 26"/>
          <p:cNvSpPr txBox="1"/>
          <p:nvPr/>
        </p:nvSpPr>
        <p:spPr>
          <a:xfrm>
            <a:off x="3502095" y="5713560"/>
            <a:ext cx="136848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300" dirty="0"/>
              <a:t>Existující politiky</a:t>
            </a:r>
          </a:p>
          <a:p>
            <a:pPr algn="ctr"/>
            <a:r>
              <a:rPr lang="cs-CZ" sz="1300" dirty="0"/>
              <a:t>(RIS3, SZP)</a:t>
            </a:r>
          </a:p>
        </p:txBody>
      </p:sp>
      <p:sp>
        <p:nvSpPr>
          <p:cNvPr id="28" name="Obdélník 27"/>
          <p:cNvSpPr/>
          <p:nvPr/>
        </p:nvSpPr>
        <p:spPr>
          <a:xfrm>
            <a:off x="4755291" y="5273494"/>
            <a:ext cx="2391958" cy="9614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9" name="TextovéPole 28"/>
          <p:cNvSpPr txBox="1"/>
          <p:nvPr/>
        </p:nvSpPr>
        <p:spPr>
          <a:xfrm>
            <a:off x="4913941" y="5184406"/>
            <a:ext cx="2419919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300" b="1" dirty="0"/>
              <a:t>Analytické nástroje zaměřené na </a:t>
            </a:r>
            <a:r>
              <a:rPr lang="cs-CZ" sz="1300" b="1" dirty="0" err="1"/>
              <a:t>bioekonomiku</a:t>
            </a:r>
            <a:r>
              <a:rPr lang="cs-CZ" sz="1300" b="1" dirty="0"/>
              <a:t>:</a:t>
            </a:r>
          </a:p>
          <a:p>
            <a:pPr algn="ctr"/>
            <a:r>
              <a:rPr lang="cs-CZ" sz="1300" dirty="0"/>
              <a:t>SAT</a:t>
            </a:r>
          </a:p>
          <a:p>
            <a:pPr algn="ctr"/>
            <a:r>
              <a:rPr lang="cs-CZ" sz="1300" dirty="0"/>
              <a:t>S2BIOM</a:t>
            </a:r>
          </a:p>
          <a:p>
            <a:pPr algn="ctr"/>
            <a:r>
              <a:rPr lang="cs-CZ" sz="1300" dirty="0"/>
              <a:t>BERST</a:t>
            </a:r>
            <a:endParaRPr lang="cs-CZ" sz="1300" b="1" dirty="0"/>
          </a:p>
        </p:txBody>
      </p:sp>
      <p:sp>
        <p:nvSpPr>
          <p:cNvPr id="30" name="Obdélník 29"/>
          <p:cNvSpPr/>
          <p:nvPr/>
        </p:nvSpPr>
        <p:spPr>
          <a:xfrm>
            <a:off x="8590199" y="5399472"/>
            <a:ext cx="1051183" cy="7878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1" name="TextovéPole 30"/>
          <p:cNvSpPr txBox="1"/>
          <p:nvPr/>
        </p:nvSpPr>
        <p:spPr>
          <a:xfrm>
            <a:off x="8400445" y="5429146"/>
            <a:ext cx="1368485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300" dirty="0"/>
              <a:t>Katalog řešení</a:t>
            </a:r>
          </a:p>
          <a:p>
            <a:pPr algn="ctr"/>
            <a:r>
              <a:rPr lang="cs-CZ" sz="1300" dirty="0"/>
              <a:t>(Příklady dobré praxe)</a:t>
            </a:r>
          </a:p>
        </p:txBody>
      </p:sp>
      <p:sp>
        <p:nvSpPr>
          <p:cNvPr id="32" name="Obdélník 31"/>
          <p:cNvSpPr/>
          <p:nvPr/>
        </p:nvSpPr>
        <p:spPr>
          <a:xfrm>
            <a:off x="9762583" y="5429349"/>
            <a:ext cx="1051183" cy="6624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3" name="TextovéPole 32"/>
          <p:cNvSpPr txBox="1"/>
          <p:nvPr/>
        </p:nvSpPr>
        <p:spPr>
          <a:xfrm>
            <a:off x="9762583" y="5448945"/>
            <a:ext cx="136848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300" dirty="0"/>
              <a:t>Soubor </a:t>
            </a:r>
          </a:p>
          <a:p>
            <a:pPr algn="ctr"/>
            <a:r>
              <a:rPr lang="cs-CZ" sz="1300" dirty="0"/>
              <a:t>nástrojů</a:t>
            </a:r>
          </a:p>
        </p:txBody>
      </p:sp>
    </p:spTree>
    <p:extLst>
      <p:ext uri="{BB962C8B-B14F-4D97-AF65-F5344CB8AC3E}">
        <p14:creationId xmlns:p14="http://schemas.microsoft.com/office/powerpoint/2010/main" val="3575372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88473D8-5A7C-4E2F-9B9A-A1EFAE4376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949D44"/>
                </a:solidFill>
              </a:rPr>
              <a:t>POWER4BIO</a:t>
            </a:r>
            <a:r>
              <a:rPr lang="cs-CZ" dirty="0">
                <a:solidFill>
                  <a:srgbClr val="949D44"/>
                </a:solidFill>
              </a:rPr>
              <a:t> výstupy</a:t>
            </a:r>
            <a:endParaRPr lang="en-GB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00A4121-D58A-4124-AA4A-86D38A5799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Clr>
                <a:srgbClr val="949D44"/>
              </a:buClr>
            </a:pPr>
            <a:r>
              <a:rPr lang="cs-CZ" b="1" dirty="0"/>
              <a:t>Spolupráce </a:t>
            </a:r>
            <a:r>
              <a:rPr lang="en-GB" b="1" dirty="0"/>
              <a:t>10 </a:t>
            </a:r>
            <a:r>
              <a:rPr lang="en-GB" b="1" dirty="0" err="1"/>
              <a:t>regionů</a:t>
            </a:r>
            <a:r>
              <a:rPr lang="en-GB" b="1" dirty="0"/>
              <a:t> </a:t>
            </a:r>
            <a:r>
              <a:rPr lang="en-GB" b="1" dirty="0" err="1"/>
              <a:t>napříč</a:t>
            </a:r>
            <a:r>
              <a:rPr lang="en-GB" b="1" dirty="0"/>
              <a:t> EU </a:t>
            </a:r>
            <a:r>
              <a:rPr lang="cs-CZ" b="1" dirty="0"/>
              <a:t>v rámci </a:t>
            </a:r>
            <a:r>
              <a:rPr lang="en-GB" b="1" dirty="0" err="1"/>
              <a:t>jedné</a:t>
            </a:r>
            <a:r>
              <a:rPr lang="en-GB" b="1" dirty="0"/>
              <a:t> </a:t>
            </a:r>
            <a:r>
              <a:rPr lang="en-GB" b="1" dirty="0" err="1"/>
              <a:t>regionální</a:t>
            </a:r>
            <a:r>
              <a:rPr lang="en-GB" b="1" dirty="0"/>
              <a:t> </a:t>
            </a:r>
            <a:r>
              <a:rPr lang="en-GB" dirty="0" err="1"/>
              <a:t>sítě</a:t>
            </a:r>
            <a:r>
              <a:rPr lang="en-GB" dirty="0"/>
              <a:t> </a:t>
            </a:r>
            <a:r>
              <a:rPr lang="en-GB" dirty="0" err="1"/>
              <a:t>podporované</a:t>
            </a:r>
            <a:r>
              <a:rPr lang="en-GB" dirty="0"/>
              <a:t> </a:t>
            </a:r>
            <a:r>
              <a:rPr lang="en-GB" dirty="0" err="1"/>
              <a:t>rozsáhlou</a:t>
            </a:r>
            <a:r>
              <a:rPr lang="en-GB" dirty="0"/>
              <a:t> a </a:t>
            </a:r>
            <a:r>
              <a:rPr lang="en-GB" dirty="0" err="1"/>
              <a:t>různorodou</a:t>
            </a:r>
            <a:r>
              <a:rPr lang="en-GB" dirty="0"/>
              <a:t> </a:t>
            </a:r>
            <a:r>
              <a:rPr lang="en-GB" dirty="0" err="1"/>
              <a:t>komunitou</a:t>
            </a:r>
            <a:r>
              <a:rPr lang="en-GB" dirty="0"/>
              <a:t> </a:t>
            </a:r>
            <a:r>
              <a:rPr lang="en-GB" dirty="0" err="1"/>
              <a:t>klíčových</a:t>
            </a:r>
            <a:r>
              <a:rPr lang="en-GB" dirty="0"/>
              <a:t> </a:t>
            </a:r>
            <a:r>
              <a:rPr lang="en-GB" dirty="0" err="1"/>
              <a:t>hráčů</a:t>
            </a:r>
            <a:r>
              <a:rPr lang="en-GB" dirty="0"/>
              <a:t>. </a:t>
            </a:r>
            <a:endParaRPr lang="cs-CZ" dirty="0"/>
          </a:p>
          <a:p>
            <a:pPr>
              <a:buClr>
                <a:srgbClr val="949D44"/>
              </a:buClr>
            </a:pPr>
            <a:r>
              <a:rPr lang="cs-CZ" b="1" dirty="0"/>
              <a:t>Navržení </a:t>
            </a:r>
            <a:r>
              <a:rPr lang="en-GB" b="1" dirty="0" err="1"/>
              <a:t>katalog</a:t>
            </a:r>
            <a:r>
              <a:rPr lang="cs-CZ" b="1" dirty="0"/>
              <a:t>u</a:t>
            </a:r>
            <a:r>
              <a:rPr lang="en-GB" b="1" dirty="0"/>
              <a:t> </a:t>
            </a:r>
            <a:r>
              <a:rPr lang="cs-CZ" b="1" dirty="0"/>
              <a:t>„business“ </a:t>
            </a:r>
            <a:r>
              <a:rPr lang="en-GB" b="1" dirty="0" err="1"/>
              <a:t>modelů</a:t>
            </a:r>
            <a:r>
              <a:rPr lang="en-GB" dirty="0"/>
              <a:t> </a:t>
            </a:r>
            <a:r>
              <a:rPr lang="cs-CZ" dirty="0"/>
              <a:t>- </a:t>
            </a:r>
            <a:r>
              <a:rPr lang="en-GB" dirty="0" err="1"/>
              <a:t>možných</a:t>
            </a:r>
            <a:r>
              <a:rPr lang="en-GB" dirty="0"/>
              <a:t> </a:t>
            </a:r>
            <a:r>
              <a:rPr lang="en-GB" dirty="0" err="1"/>
              <a:t>způsobů</a:t>
            </a:r>
            <a:r>
              <a:rPr lang="en-GB" dirty="0"/>
              <a:t> </a:t>
            </a:r>
            <a:r>
              <a:rPr lang="en-GB" dirty="0" err="1"/>
              <a:t>realizace</a:t>
            </a:r>
            <a:r>
              <a:rPr lang="en-GB" dirty="0"/>
              <a:t> </a:t>
            </a:r>
            <a:r>
              <a:rPr lang="cs-CZ" dirty="0" err="1"/>
              <a:t>bioekonomiky</a:t>
            </a:r>
            <a:r>
              <a:rPr lang="cs-CZ" dirty="0"/>
              <a:t>  </a:t>
            </a:r>
            <a:r>
              <a:rPr lang="en-GB" dirty="0" err="1"/>
              <a:t>zohledňující</a:t>
            </a:r>
            <a:r>
              <a:rPr lang="en-GB" dirty="0"/>
              <a:t> </a:t>
            </a:r>
            <a:r>
              <a:rPr lang="en-GB" dirty="0" err="1"/>
              <a:t>skutečné</a:t>
            </a:r>
            <a:r>
              <a:rPr lang="en-GB" dirty="0"/>
              <a:t> </a:t>
            </a:r>
            <a:r>
              <a:rPr lang="en-GB" dirty="0" err="1"/>
              <a:t>potřeby</a:t>
            </a:r>
            <a:r>
              <a:rPr lang="cs-CZ" dirty="0"/>
              <a:t> a potenciál regionu.</a:t>
            </a:r>
            <a:endParaRPr lang="en-GB" dirty="0"/>
          </a:p>
          <a:p>
            <a:pPr>
              <a:buClr>
                <a:srgbClr val="949D44"/>
              </a:buClr>
            </a:pPr>
            <a:endParaRPr lang="en-GB" sz="300" dirty="0"/>
          </a:p>
          <a:p>
            <a:pPr>
              <a:buClr>
                <a:srgbClr val="949D44"/>
              </a:buClr>
            </a:pPr>
            <a:r>
              <a:rPr lang="en-GB" b="1" dirty="0" err="1"/>
              <a:t>Podpora</a:t>
            </a:r>
            <a:r>
              <a:rPr lang="en-GB" b="1" dirty="0"/>
              <a:t> </a:t>
            </a:r>
            <a:r>
              <a:rPr lang="en-GB" b="1" dirty="0" err="1"/>
              <a:t>tvorby</a:t>
            </a:r>
            <a:r>
              <a:rPr lang="en-GB" b="1" dirty="0"/>
              <a:t> </a:t>
            </a:r>
            <a:r>
              <a:rPr lang="cs-CZ" b="1" dirty="0"/>
              <a:t>regionální strategie</a:t>
            </a:r>
            <a:r>
              <a:rPr lang="en-GB" b="1" dirty="0"/>
              <a:t> </a:t>
            </a:r>
            <a:r>
              <a:rPr lang="en-GB" dirty="0" err="1"/>
              <a:t>podporující</a:t>
            </a:r>
            <a:r>
              <a:rPr lang="en-GB" dirty="0"/>
              <a:t> </a:t>
            </a:r>
            <a:r>
              <a:rPr lang="cs-CZ" dirty="0"/>
              <a:t>nastartování </a:t>
            </a:r>
            <a:r>
              <a:rPr lang="en-GB" dirty="0" err="1"/>
              <a:t>bioekonomi</a:t>
            </a:r>
            <a:r>
              <a:rPr lang="cs-CZ" dirty="0" err="1"/>
              <a:t>ky</a:t>
            </a:r>
            <a:endParaRPr lang="en-GB" sz="300" dirty="0"/>
          </a:p>
          <a:p>
            <a:pPr>
              <a:buClr>
                <a:srgbClr val="949D44"/>
              </a:buClr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77954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2D6EB1F-7EF1-4469-AFD7-BCC0535304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POWER4BIO region</a:t>
            </a:r>
            <a:r>
              <a:rPr lang="cs-CZ" dirty="0"/>
              <a:t>y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75532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C5679D55-D564-441F-96D4-18A66D9AFEDF}"/>
              </a:ext>
            </a:extLst>
          </p:cNvPr>
          <p:cNvSpPr txBox="1">
            <a:spLocks/>
          </p:cNvSpPr>
          <p:nvPr/>
        </p:nvSpPr>
        <p:spPr>
          <a:xfrm>
            <a:off x="838201" y="626166"/>
            <a:ext cx="3892825" cy="602630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949D44"/>
              </a:buClr>
            </a:pPr>
            <a:r>
              <a:rPr lang="en-GB" dirty="0"/>
              <a:t>10 </a:t>
            </a:r>
            <a:r>
              <a:rPr lang="cs-CZ" dirty="0"/>
              <a:t>zúčastněných</a:t>
            </a:r>
            <a:r>
              <a:rPr lang="en-GB" dirty="0"/>
              <a:t> region</a:t>
            </a:r>
            <a:r>
              <a:rPr lang="cs-CZ" dirty="0"/>
              <a:t>ů</a:t>
            </a:r>
            <a:endParaRPr lang="en-GB" dirty="0"/>
          </a:p>
          <a:p>
            <a:pPr>
              <a:buClr>
                <a:srgbClr val="949D44"/>
              </a:buClr>
            </a:pPr>
            <a:endParaRPr lang="en-GB" sz="400" dirty="0"/>
          </a:p>
          <a:p>
            <a:pPr>
              <a:buClr>
                <a:srgbClr val="949D44"/>
              </a:buClr>
            </a:pPr>
            <a:r>
              <a:rPr lang="en-GB" dirty="0"/>
              <a:t>5 region</a:t>
            </a:r>
            <a:r>
              <a:rPr lang="cs-CZ" dirty="0"/>
              <a:t>ů ze západní a jižní Evropy (WSE – Western and </a:t>
            </a:r>
            <a:r>
              <a:rPr lang="cs-CZ" dirty="0" err="1"/>
              <a:t>Southern</a:t>
            </a:r>
            <a:r>
              <a:rPr lang="cs-CZ" dirty="0"/>
              <a:t> </a:t>
            </a:r>
            <a:r>
              <a:rPr lang="cs-CZ" dirty="0" err="1"/>
              <a:t>Europe</a:t>
            </a:r>
            <a:r>
              <a:rPr lang="cs-CZ" dirty="0"/>
              <a:t>) se střední nebo vysokou úrovní rozvoje </a:t>
            </a:r>
            <a:r>
              <a:rPr lang="cs-CZ" dirty="0" err="1"/>
              <a:t>bioekonomiky</a:t>
            </a:r>
            <a:endParaRPr lang="en-GB" sz="400" dirty="0"/>
          </a:p>
          <a:p>
            <a:pPr>
              <a:buClr>
                <a:srgbClr val="949D44"/>
              </a:buClr>
            </a:pPr>
            <a:r>
              <a:rPr lang="en-GB" dirty="0"/>
              <a:t>5 region</a:t>
            </a:r>
            <a:r>
              <a:rPr lang="cs-CZ" dirty="0"/>
              <a:t>ů ze střední a východní Evropy (CEE – </a:t>
            </a:r>
            <a:r>
              <a:rPr lang="cs-CZ" dirty="0" err="1"/>
              <a:t>centrel</a:t>
            </a:r>
            <a:r>
              <a:rPr lang="cs-CZ" dirty="0"/>
              <a:t> and </a:t>
            </a:r>
            <a:r>
              <a:rPr lang="cs-CZ" dirty="0" err="1"/>
              <a:t>Eastern</a:t>
            </a:r>
            <a:r>
              <a:rPr lang="cs-CZ" dirty="0"/>
              <a:t> </a:t>
            </a:r>
            <a:r>
              <a:rPr lang="cs-CZ" dirty="0" err="1"/>
              <a:t>Europe</a:t>
            </a:r>
            <a:r>
              <a:rPr lang="cs-CZ" dirty="0"/>
              <a:t>) s  nízkou nebo střední úrovní rozvoje </a:t>
            </a:r>
            <a:r>
              <a:rPr lang="cs-CZ" dirty="0" err="1"/>
              <a:t>bioekonomiky</a:t>
            </a:r>
            <a:endParaRPr lang="cs-CZ" dirty="0"/>
          </a:p>
        </p:txBody>
      </p:sp>
      <p:pic>
        <p:nvPicPr>
          <p:cNvPr id="4" name="Grafik 6">
            <a:extLst>
              <a:ext uri="{FF2B5EF4-FFF2-40B4-BE49-F238E27FC236}">
                <a16:creationId xmlns:a16="http://schemas.microsoft.com/office/drawing/2014/main" id="{5CF3CB11-3452-4F99-A055-5719F904E35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26" t="2500" r="1802" b="1857"/>
          <a:stretch/>
        </p:blipFill>
        <p:spPr>
          <a:xfrm>
            <a:off x="4942131" y="606289"/>
            <a:ext cx="6480000" cy="5753718"/>
          </a:xfrm>
          <a:prstGeom prst="rect">
            <a:avLst/>
          </a:prstGeom>
          <a:ln>
            <a:noFill/>
          </a:ln>
        </p:spPr>
      </p:pic>
      <p:sp>
        <p:nvSpPr>
          <p:cNvPr id="5" name="TextovéPole 4"/>
          <p:cNvSpPr txBox="1"/>
          <p:nvPr/>
        </p:nvSpPr>
        <p:spPr>
          <a:xfrm>
            <a:off x="7243020" y="966132"/>
            <a:ext cx="929780" cy="523220"/>
          </a:xfrm>
          <a:prstGeom prst="rect">
            <a:avLst/>
          </a:prstGeom>
          <a:solidFill>
            <a:schemeClr val="bg1"/>
          </a:solidFill>
          <a:ln w="47625">
            <a:solidFill>
              <a:srgbClr val="CAFD77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1400" b="1" dirty="0"/>
              <a:t>Sasko- Anhaltsko</a:t>
            </a:r>
          </a:p>
        </p:txBody>
      </p:sp>
      <p:sp>
        <p:nvSpPr>
          <p:cNvPr id="6" name="TextovéPole 5"/>
          <p:cNvSpPr txBox="1"/>
          <p:nvPr/>
        </p:nvSpPr>
        <p:spPr>
          <a:xfrm>
            <a:off x="5062840" y="732514"/>
            <a:ext cx="1244653" cy="769441"/>
          </a:xfrm>
          <a:prstGeom prst="rect">
            <a:avLst/>
          </a:prstGeom>
          <a:solidFill>
            <a:schemeClr val="bg1"/>
          </a:solidFill>
          <a:ln w="47625">
            <a:solidFill>
              <a:srgbClr val="CAFD77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cs-CZ" sz="400" b="1" dirty="0"/>
          </a:p>
          <a:p>
            <a:pPr algn="ctr"/>
            <a:endParaRPr lang="cs-CZ" sz="600" b="1" dirty="0"/>
          </a:p>
          <a:p>
            <a:pPr algn="ctr"/>
            <a:r>
              <a:rPr lang="cs-CZ" sz="1400" b="1" dirty="0"/>
              <a:t>střední </a:t>
            </a:r>
          </a:p>
          <a:p>
            <a:pPr algn="ctr"/>
            <a:r>
              <a:rPr lang="cs-CZ" sz="1400" b="1" dirty="0"/>
              <a:t>Německo</a:t>
            </a:r>
          </a:p>
          <a:p>
            <a:pPr algn="ctr"/>
            <a:endParaRPr lang="cs-CZ" sz="600" b="1" dirty="0"/>
          </a:p>
        </p:txBody>
      </p:sp>
      <p:sp>
        <p:nvSpPr>
          <p:cNvPr id="7" name="TextovéPole 6"/>
          <p:cNvSpPr txBox="1"/>
          <p:nvPr/>
        </p:nvSpPr>
        <p:spPr>
          <a:xfrm>
            <a:off x="7243020" y="1732630"/>
            <a:ext cx="929780" cy="307777"/>
          </a:xfrm>
          <a:prstGeom prst="rect">
            <a:avLst/>
          </a:prstGeom>
          <a:solidFill>
            <a:schemeClr val="bg1"/>
          </a:solidFill>
          <a:ln w="47625">
            <a:solidFill>
              <a:srgbClr val="CAFD77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1400" b="1" dirty="0"/>
              <a:t>Sasko</a:t>
            </a:r>
          </a:p>
        </p:txBody>
      </p:sp>
      <p:sp>
        <p:nvSpPr>
          <p:cNvPr id="8" name="TextovéPole 7"/>
          <p:cNvSpPr txBox="1"/>
          <p:nvPr/>
        </p:nvSpPr>
        <p:spPr>
          <a:xfrm>
            <a:off x="5062840" y="2360891"/>
            <a:ext cx="929780" cy="307777"/>
          </a:xfrm>
          <a:prstGeom prst="rect">
            <a:avLst/>
          </a:prstGeom>
          <a:solidFill>
            <a:schemeClr val="bg1"/>
          </a:solidFill>
          <a:ln w="47625">
            <a:solidFill>
              <a:srgbClr val="CAFD77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1400" b="1" dirty="0"/>
              <a:t>Flandry</a:t>
            </a:r>
          </a:p>
        </p:txBody>
      </p:sp>
      <p:sp>
        <p:nvSpPr>
          <p:cNvPr id="9" name="TextovéPole 8"/>
          <p:cNvSpPr txBox="1"/>
          <p:nvPr/>
        </p:nvSpPr>
        <p:spPr>
          <a:xfrm>
            <a:off x="6882235" y="3107340"/>
            <a:ext cx="1020793" cy="307777"/>
          </a:xfrm>
          <a:prstGeom prst="rect">
            <a:avLst/>
          </a:prstGeom>
          <a:solidFill>
            <a:schemeClr val="bg1"/>
          </a:solidFill>
          <a:ln w="47625">
            <a:solidFill>
              <a:srgbClr val="CAFD77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1400" b="1" dirty="0"/>
              <a:t>Duryňsko</a:t>
            </a:r>
          </a:p>
        </p:txBody>
      </p:sp>
      <p:sp>
        <p:nvSpPr>
          <p:cNvPr id="10" name="TextovéPole 9"/>
          <p:cNvSpPr txBox="1"/>
          <p:nvPr/>
        </p:nvSpPr>
        <p:spPr>
          <a:xfrm>
            <a:off x="5053509" y="3749099"/>
            <a:ext cx="929780" cy="307777"/>
          </a:xfrm>
          <a:prstGeom prst="rect">
            <a:avLst/>
          </a:prstGeom>
          <a:solidFill>
            <a:schemeClr val="bg1"/>
          </a:solidFill>
          <a:ln w="47625">
            <a:solidFill>
              <a:srgbClr val="CAFD77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1400" b="1" dirty="0"/>
              <a:t>Andalusie</a:t>
            </a:r>
          </a:p>
        </p:txBody>
      </p:sp>
      <p:sp>
        <p:nvSpPr>
          <p:cNvPr id="11" name="TextovéPole 10"/>
          <p:cNvSpPr txBox="1"/>
          <p:nvPr/>
        </p:nvSpPr>
        <p:spPr>
          <a:xfrm>
            <a:off x="6520667" y="3953079"/>
            <a:ext cx="929780" cy="307777"/>
          </a:xfrm>
          <a:prstGeom prst="rect">
            <a:avLst/>
          </a:prstGeom>
          <a:solidFill>
            <a:schemeClr val="bg1"/>
          </a:solidFill>
          <a:ln w="47625">
            <a:solidFill>
              <a:srgbClr val="CAFD77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1400" b="1" dirty="0"/>
              <a:t>Bavorsko</a:t>
            </a:r>
          </a:p>
        </p:txBody>
      </p:sp>
      <p:sp>
        <p:nvSpPr>
          <p:cNvPr id="12" name="TextovéPole 11"/>
          <p:cNvSpPr txBox="1"/>
          <p:nvPr/>
        </p:nvSpPr>
        <p:spPr>
          <a:xfrm>
            <a:off x="7707910" y="4935903"/>
            <a:ext cx="1095569" cy="523220"/>
          </a:xfrm>
          <a:prstGeom prst="rect">
            <a:avLst/>
          </a:prstGeom>
          <a:solidFill>
            <a:schemeClr val="bg1"/>
          </a:solidFill>
          <a:ln w="47625">
            <a:solidFill>
              <a:srgbClr val="CAFD77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1400" b="1" dirty="0"/>
              <a:t>11 italských regionů</a:t>
            </a:r>
          </a:p>
        </p:txBody>
      </p:sp>
      <p:sp>
        <p:nvSpPr>
          <p:cNvPr id="13" name="TextovéPole 12"/>
          <p:cNvSpPr txBox="1"/>
          <p:nvPr/>
        </p:nvSpPr>
        <p:spPr>
          <a:xfrm>
            <a:off x="5266931" y="5449792"/>
            <a:ext cx="929780" cy="307777"/>
          </a:xfrm>
          <a:prstGeom prst="rect">
            <a:avLst/>
          </a:prstGeom>
          <a:solidFill>
            <a:schemeClr val="bg1"/>
          </a:solidFill>
          <a:ln w="47625">
            <a:solidFill>
              <a:srgbClr val="CAFD77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1400" b="1" dirty="0"/>
              <a:t>WSE</a:t>
            </a:r>
          </a:p>
        </p:txBody>
      </p:sp>
      <p:sp>
        <p:nvSpPr>
          <p:cNvPr id="14" name="TextovéPole 13"/>
          <p:cNvSpPr txBox="1"/>
          <p:nvPr/>
        </p:nvSpPr>
        <p:spPr>
          <a:xfrm>
            <a:off x="5270036" y="5882116"/>
            <a:ext cx="929780" cy="307777"/>
          </a:xfrm>
          <a:prstGeom prst="rect">
            <a:avLst/>
          </a:prstGeom>
          <a:solidFill>
            <a:schemeClr val="bg1"/>
          </a:solidFill>
          <a:ln w="476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1400" b="1" dirty="0"/>
              <a:t>CEE</a:t>
            </a:r>
          </a:p>
        </p:txBody>
      </p:sp>
      <p:sp>
        <p:nvSpPr>
          <p:cNvPr id="15" name="TextovéPole 14"/>
          <p:cNvSpPr txBox="1"/>
          <p:nvPr/>
        </p:nvSpPr>
        <p:spPr>
          <a:xfrm>
            <a:off x="8742784" y="1255735"/>
            <a:ext cx="1362269" cy="307777"/>
          </a:xfrm>
          <a:prstGeom prst="rect">
            <a:avLst/>
          </a:prstGeom>
          <a:solidFill>
            <a:schemeClr val="bg1"/>
          </a:solidFill>
          <a:ln w="476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1400" b="1" dirty="0"/>
              <a:t>Jihočeský kraj</a:t>
            </a:r>
          </a:p>
        </p:txBody>
      </p:sp>
      <p:sp>
        <p:nvSpPr>
          <p:cNvPr id="16" name="TextovéPole 15"/>
          <p:cNvSpPr txBox="1"/>
          <p:nvPr/>
        </p:nvSpPr>
        <p:spPr>
          <a:xfrm>
            <a:off x="10347651" y="1828008"/>
            <a:ext cx="1038817" cy="307777"/>
          </a:xfrm>
          <a:prstGeom prst="rect">
            <a:avLst/>
          </a:prstGeom>
          <a:solidFill>
            <a:schemeClr val="bg1"/>
          </a:solidFill>
          <a:ln w="476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1400" b="1" dirty="0" err="1"/>
              <a:t>Mazovsko</a:t>
            </a:r>
            <a:endParaRPr lang="cs-CZ" sz="1400" b="1" dirty="0"/>
          </a:p>
        </p:txBody>
      </p:sp>
      <p:sp>
        <p:nvSpPr>
          <p:cNvPr id="17" name="TextovéPole 16"/>
          <p:cNvSpPr txBox="1"/>
          <p:nvPr/>
        </p:nvSpPr>
        <p:spPr>
          <a:xfrm>
            <a:off x="10636898" y="3175371"/>
            <a:ext cx="740238" cy="307777"/>
          </a:xfrm>
          <a:prstGeom prst="rect">
            <a:avLst/>
          </a:prstGeom>
          <a:solidFill>
            <a:schemeClr val="bg1"/>
          </a:solidFill>
          <a:ln w="476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1400" b="1" dirty="0"/>
              <a:t>Lvov</a:t>
            </a:r>
          </a:p>
        </p:txBody>
      </p:sp>
      <p:sp>
        <p:nvSpPr>
          <p:cNvPr id="18" name="TextovéPole 17"/>
          <p:cNvSpPr txBox="1"/>
          <p:nvPr/>
        </p:nvSpPr>
        <p:spPr>
          <a:xfrm>
            <a:off x="10058398" y="3817202"/>
            <a:ext cx="1194320" cy="523220"/>
          </a:xfrm>
          <a:prstGeom prst="rect">
            <a:avLst/>
          </a:prstGeom>
          <a:solidFill>
            <a:schemeClr val="bg1"/>
          </a:solidFill>
          <a:ln w="476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1400" b="1" dirty="0" err="1"/>
              <a:t>Nitrianský</a:t>
            </a:r>
            <a:r>
              <a:rPr lang="cs-CZ" sz="1400" b="1" dirty="0"/>
              <a:t> kraj</a:t>
            </a:r>
          </a:p>
        </p:txBody>
      </p:sp>
      <p:sp>
        <p:nvSpPr>
          <p:cNvPr id="19" name="TextovéPole 18"/>
          <p:cNvSpPr txBox="1"/>
          <p:nvPr/>
        </p:nvSpPr>
        <p:spPr>
          <a:xfrm>
            <a:off x="9428268" y="5042437"/>
            <a:ext cx="1087332" cy="523220"/>
          </a:xfrm>
          <a:prstGeom prst="rect">
            <a:avLst/>
          </a:prstGeom>
          <a:solidFill>
            <a:schemeClr val="bg1"/>
          </a:solidFill>
          <a:ln w="4762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1400" b="1" dirty="0" err="1"/>
              <a:t>South</a:t>
            </a:r>
            <a:r>
              <a:rPr lang="cs-CZ" sz="1400" b="1" dirty="0"/>
              <a:t> Great</a:t>
            </a:r>
          </a:p>
          <a:p>
            <a:pPr algn="ctr"/>
            <a:r>
              <a:rPr lang="cs-CZ" sz="1400" b="1" dirty="0" err="1"/>
              <a:t>Plain</a:t>
            </a:r>
            <a:r>
              <a:rPr lang="cs-CZ" sz="1400" b="1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81114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1">
            <a:extLst>
              <a:ext uri="{FF2B5EF4-FFF2-40B4-BE49-F238E27FC236}">
                <a16:creationId xmlns:a16="http://schemas.microsoft.com/office/drawing/2014/main" id="{43F6E3F9-C739-49FB-9FDF-714EB906392C}"/>
              </a:ext>
            </a:extLst>
          </p:cNvPr>
          <p:cNvSpPr txBox="1">
            <a:spLocks/>
          </p:cNvSpPr>
          <p:nvPr/>
        </p:nvSpPr>
        <p:spPr>
          <a:xfrm>
            <a:off x="838200" y="365126"/>
            <a:ext cx="10030905" cy="79437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>
                <a:solidFill>
                  <a:srgbClr val="949D44"/>
                </a:solidFill>
              </a:rPr>
              <a:t>Region</a:t>
            </a:r>
            <a:r>
              <a:rPr lang="cs-CZ" dirty="0">
                <a:solidFill>
                  <a:srgbClr val="949D44"/>
                </a:solidFill>
              </a:rPr>
              <a:t>y střední a východní Evropy </a:t>
            </a:r>
            <a:endParaRPr lang="en-GB" dirty="0">
              <a:solidFill>
                <a:srgbClr val="949D44"/>
              </a:solidFill>
            </a:endParaRPr>
          </a:p>
        </p:txBody>
      </p:sp>
      <p:graphicFrame>
        <p:nvGraphicFramePr>
          <p:cNvPr id="4" name="Tabla 4">
            <a:extLst>
              <a:ext uri="{FF2B5EF4-FFF2-40B4-BE49-F238E27FC236}">
                <a16:creationId xmlns:a16="http://schemas.microsoft.com/office/drawing/2014/main" id="{886B0E2C-4035-4AE7-9ACD-ECA5AC93EA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8176290"/>
              </p:ext>
            </p:extLst>
          </p:nvPr>
        </p:nvGraphicFramePr>
        <p:xfrm>
          <a:off x="620443" y="1243935"/>
          <a:ext cx="10904220" cy="458251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7282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592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301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80997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018762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effectLst/>
                        </a:rPr>
                        <a:t>Region</a:t>
                      </a:r>
                      <a:endParaRPr lang="en-GB" sz="2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216000" marR="68580" marT="0" marB="0" anchor="ctr">
                    <a:solidFill>
                      <a:srgbClr val="949D4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2400" dirty="0">
                          <a:solidFill>
                            <a:schemeClr val="tx1"/>
                          </a:solidFill>
                          <a:effectLst/>
                        </a:rPr>
                        <a:t>Úroveň rozvoje </a:t>
                      </a:r>
                      <a:r>
                        <a:rPr lang="cs-CZ" sz="2400" dirty="0" err="1">
                          <a:solidFill>
                            <a:schemeClr val="tx1"/>
                          </a:solidFill>
                          <a:effectLst/>
                        </a:rPr>
                        <a:t>bioekonomiky</a:t>
                      </a:r>
                      <a:endParaRPr lang="en-GB" sz="2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68400" marR="68580" marT="0" marB="0" anchor="ctr">
                    <a:solidFill>
                      <a:srgbClr val="949D4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 err="1">
                          <a:solidFill>
                            <a:schemeClr val="tx1"/>
                          </a:solidFill>
                          <a:effectLst/>
                        </a:rPr>
                        <a:t>Bioe</a:t>
                      </a:r>
                      <a:r>
                        <a:rPr lang="cs-CZ" sz="2400" dirty="0" err="1">
                          <a:solidFill>
                            <a:schemeClr val="tx1"/>
                          </a:solidFill>
                          <a:effectLst/>
                        </a:rPr>
                        <a:t>konomická</a:t>
                      </a:r>
                      <a:r>
                        <a:rPr lang="cs-CZ" sz="2400" baseline="0" dirty="0">
                          <a:solidFill>
                            <a:schemeClr val="tx1"/>
                          </a:solidFill>
                          <a:effectLst/>
                        </a:rPr>
                        <a:t> strategie</a:t>
                      </a:r>
                      <a:endParaRPr lang="en-GB" sz="2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68400" marR="68580" marT="0" marB="0" anchor="ctr">
                    <a:solidFill>
                      <a:srgbClr val="949D4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2400" dirty="0">
                          <a:solidFill>
                            <a:schemeClr val="tx1"/>
                          </a:solidFill>
                          <a:effectLst/>
                        </a:rPr>
                        <a:t>Hlavní dostupné</a:t>
                      </a:r>
                      <a:r>
                        <a:rPr lang="cs-CZ" sz="2400" baseline="0" dirty="0">
                          <a:solidFill>
                            <a:schemeClr val="tx1"/>
                          </a:solidFill>
                          <a:effectLst/>
                        </a:rPr>
                        <a:t> suroviny</a:t>
                      </a:r>
                      <a:endParaRPr lang="en-GB" sz="2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144000" marR="68580" marT="0" marB="0" anchor="ctr">
                    <a:solidFill>
                      <a:srgbClr val="949D4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32751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Southern Great Plain (HU)</a:t>
                      </a:r>
                      <a:endParaRPr lang="en-GB" sz="2400" dirty="0">
                        <a:effectLst/>
                        <a:latin typeface="Arial Narrow" panose="020B0606020202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16000" marR="68580" marT="0" marB="0" anchor="ctr">
                    <a:solidFill>
                      <a:srgbClr val="949D4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400" dirty="0">
                          <a:effectLst/>
                        </a:rPr>
                        <a:t>Nízká</a:t>
                      </a:r>
                      <a:endParaRPr lang="en-GB" sz="2400" dirty="0">
                        <a:effectLst/>
                        <a:latin typeface="Arial Narrow" panose="020B0606020202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40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N</a:t>
                      </a:r>
                      <a:r>
                        <a:rPr lang="cs-CZ" sz="2400" dirty="0">
                          <a:effectLst/>
                        </a:rPr>
                        <a:t>e</a:t>
                      </a:r>
                      <a:endParaRPr lang="en-GB" sz="2400" dirty="0">
                        <a:effectLst/>
                        <a:latin typeface="Arial Narrow" panose="020B0606020202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40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rgbClr val="FF0000"/>
                        </a:solidFill>
                        <a:effectLst/>
                        <a:latin typeface="Arial Narrow" panose="020B0606020202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400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96065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 err="1">
                          <a:effectLst/>
                        </a:rPr>
                        <a:t>Mazov</a:t>
                      </a:r>
                      <a:r>
                        <a:rPr lang="cs-CZ" sz="2400" dirty="0" err="1">
                          <a:effectLst/>
                        </a:rPr>
                        <a:t>sko</a:t>
                      </a:r>
                      <a:r>
                        <a:rPr lang="en-GB" sz="2400" dirty="0">
                          <a:effectLst/>
                        </a:rPr>
                        <a:t> (</a:t>
                      </a:r>
                      <a:r>
                        <a:rPr lang="en-GB" sz="2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PL</a:t>
                      </a:r>
                      <a:r>
                        <a:rPr lang="en-GB" sz="2400" dirty="0">
                          <a:effectLst/>
                        </a:rPr>
                        <a:t>)</a:t>
                      </a:r>
                    </a:p>
                  </a:txBody>
                  <a:tcPr marL="216000" marR="68580" marT="0" marB="0" anchor="ctr">
                    <a:solidFill>
                      <a:srgbClr val="949D4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400" dirty="0" err="1">
                          <a:effectLst/>
                        </a:rPr>
                        <a:t>Střední-nízká</a:t>
                      </a:r>
                      <a:endParaRPr lang="en-GB" sz="2400" dirty="0">
                        <a:effectLst/>
                        <a:latin typeface="Arial Narrow" panose="020B0606020202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40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N</a:t>
                      </a:r>
                      <a:r>
                        <a:rPr lang="cs-CZ" sz="2400" dirty="0">
                          <a:effectLst/>
                        </a:rPr>
                        <a:t>e</a:t>
                      </a:r>
                      <a:endParaRPr lang="en-GB" sz="2400" dirty="0">
                        <a:effectLst/>
                        <a:latin typeface="Arial Narrow" panose="020B0606020202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40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Arial Narrow" panose="020B0606020202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400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2832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 err="1">
                          <a:effectLst/>
                        </a:rPr>
                        <a:t>Nitr</a:t>
                      </a:r>
                      <a:r>
                        <a:rPr lang="cs-CZ" sz="2400" dirty="0">
                          <a:effectLst/>
                        </a:rPr>
                        <a:t>i</a:t>
                      </a:r>
                      <a:r>
                        <a:rPr lang="en-GB" sz="2400" dirty="0">
                          <a:effectLst/>
                        </a:rPr>
                        <a:t>a</a:t>
                      </a:r>
                      <a:r>
                        <a:rPr lang="cs-CZ" sz="2400" dirty="0" err="1">
                          <a:effectLst/>
                        </a:rPr>
                        <a:t>nský</a:t>
                      </a:r>
                      <a:r>
                        <a:rPr lang="cs-CZ" sz="2400" dirty="0">
                          <a:effectLst/>
                        </a:rPr>
                        <a:t> kraj</a:t>
                      </a:r>
                      <a:r>
                        <a:rPr lang="en-GB" sz="2400" dirty="0">
                          <a:effectLst/>
                        </a:rPr>
                        <a:t> (SK)</a:t>
                      </a:r>
                    </a:p>
                  </a:txBody>
                  <a:tcPr marL="216000" marR="68580" marT="0" marB="0" anchor="ctr">
                    <a:solidFill>
                      <a:srgbClr val="949D4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400" dirty="0">
                          <a:effectLst/>
                        </a:rPr>
                        <a:t>Nízká</a:t>
                      </a:r>
                      <a:endParaRPr lang="en-GB" sz="2400" dirty="0">
                        <a:effectLst/>
                        <a:latin typeface="Arial Narrow" panose="020B0606020202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40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N</a:t>
                      </a:r>
                      <a:r>
                        <a:rPr lang="cs-CZ" sz="2400" dirty="0">
                          <a:effectLst/>
                        </a:rPr>
                        <a:t>e</a:t>
                      </a:r>
                      <a:endParaRPr lang="en-GB" sz="2400" dirty="0">
                        <a:effectLst/>
                        <a:latin typeface="Arial Narrow" panose="020B0606020202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40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en-GB" sz="2400" dirty="0">
                        <a:effectLst/>
                        <a:latin typeface="Arial Narrow" panose="020B0606020202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400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03444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400" dirty="0">
                          <a:effectLst/>
                        </a:rPr>
                        <a:t>Jihočeský</a:t>
                      </a:r>
                      <a:r>
                        <a:rPr lang="cs-CZ" sz="2400" baseline="0" dirty="0">
                          <a:effectLst/>
                        </a:rPr>
                        <a:t> kraj </a:t>
                      </a:r>
                      <a:r>
                        <a:rPr lang="en-GB" sz="2400" dirty="0">
                          <a:effectLst/>
                        </a:rPr>
                        <a:t>(CZ)</a:t>
                      </a:r>
                    </a:p>
                  </a:txBody>
                  <a:tcPr marL="216000" marR="68580" marT="0" marB="0" anchor="ctr">
                    <a:solidFill>
                      <a:srgbClr val="949D4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400" dirty="0" err="1">
                          <a:effectLst/>
                        </a:rPr>
                        <a:t>Střední-nízká</a:t>
                      </a:r>
                      <a:endParaRPr lang="en-GB" sz="2400" dirty="0">
                        <a:effectLst/>
                        <a:latin typeface="Arial Narrow" panose="020B0606020202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40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N</a:t>
                      </a:r>
                      <a:r>
                        <a:rPr lang="cs-CZ" sz="2400" dirty="0">
                          <a:effectLst/>
                        </a:rPr>
                        <a:t>e</a:t>
                      </a:r>
                      <a:endParaRPr lang="en-GB" sz="2400" dirty="0">
                        <a:effectLst/>
                        <a:latin typeface="Arial Narrow" panose="020B0606020202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40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Arial Narrow" panose="020B0606020202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400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74062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050" dirty="0">
                        <a:effectLst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 err="1">
                          <a:effectLst/>
                        </a:rPr>
                        <a:t>Lv</a:t>
                      </a:r>
                      <a:r>
                        <a:rPr lang="cs-CZ" sz="2400" dirty="0">
                          <a:effectLst/>
                        </a:rPr>
                        <a:t>o</a:t>
                      </a:r>
                      <a:r>
                        <a:rPr lang="en-GB" sz="2400" dirty="0">
                          <a:effectLst/>
                        </a:rPr>
                        <a:t>v (UA)</a:t>
                      </a:r>
                    </a:p>
                    <a:p>
                      <a:pPr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200" dirty="0">
                        <a:effectLst/>
                      </a:endParaRPr>
                    </a:p>
                  </a:txBody>
                  <a:tcPr marL="216000" marR="68580" marT="0" marB="0" anchor="ctr">
                    <a:solidFill>
                      <a:srgbClr val="949D4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400" dirty="0">
                          <a:effectLst/>
                        </a:rPr>
                        <a:t>Nízká</a:t>
                      </a:r>
                      <a:endParaRPr lang="en-GB" sz="2400" dirty="0">
                        <a:effectLst/>
                        <a:latin typeface="Arial Narrow" panose="020B0606020202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40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N</a:t>
                      </a:r>
                      <a:r>
                        <a:rPr lang="cs-CZ" sz="2400" dirty="0">
                          <a:effectLst/>
                        </a:rPr>
                        <a:t>e</a:t>
                      </a:r>
                      <a:endParaRPr lang="en-GB" sz="2400" dirty="0">
                        <a:effectLst/>
                        <a:latin typeface="Arial Narrow" panose="020B0606020202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40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rgbClr val="FF0000"/>
                        </a:solidFill>
                        <a:effectLst/>
                        <a:latin typeface="Arial Narrow" panose="020B0606020202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4000" marR="6858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5" name="Grafik 4" descr="Recycling">
            <a:extLst>
              <a:ext uri="{FF2B5EF4-FFF2-40B4-BE49-F238E27FC236}">
                <a16:creationId xmlns:a16="http://schemas.microsoft.com/office/drawing/2014/main" id="{20F7ED19-9C14-424B-BCCD-EB9060FFAA4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0676043" y="3074579"/>
            <a:ext cx="540000" cy="540000"/>
          </a:xfrm>
          <a:prstGeom prst="rect">
            <a:avLst/>
          </a:prstGeom>
        </p:spPr>
      </p:pic>
      <p:pic>
        <p:nvPicPr>
          <p:cNvPr id="6" name="Grafik 5" descr="Laubbaum">
            <a:extLst>
              <a:ext uri="{FF2B5EF4-FFF2-40B4-BE49-F238E27FC236}">
                <a16:creationId xmlns:a16="http://schemas.microsoft.com/office/drawing/2014/main" id="{76754C0D-98A7-4E55-B23A-A705278B018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9828728" y="2355941"/>
            <a:ext cx="540000" cy="540000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B89F3F4A-C6D4-41B2-B1CD-9AAC4FCFE3E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7"/>
              </a:ext>
            </a:extLst>
          </a:blip>
          <a:stretch>
            <a:fillRect/>
          </a:stretch>
        </p:blipFill>
        <p:spPr>
          <a:xfrm>
            <a:off x="9006951" y="2250198"/>
            <a:ext cx="431719" cy="720000"/>
          </a:xfrm>
          <a:prstGeom prst="rect">
            <a:avLst/>
          </a:prstGeom>
        </p:spPr>
      </p:pic>
      <p:pic>
        <p:nvPicPr>
          <p:cNvPr id="8" name="Grafik 7" descr="Laubbaum">
            <a:extLst>
              <a:ext uri="{FF2B5EF4-FFF2-40B4-BE49-F238E27FC236}">
                <a16:creationId xmlns:a16="http://schemas.microsoft.com/office/drawing/2014/main" id="{734F3BD8-6A47-40EF-9D55-03079BA6286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9828728" y="3068065"/>
            <a:ext cx="540000" cy="540000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86CDB2D5-3EC4-4786-B122-747BC4BBCE2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7"/>
              </a:ext>
            </a:extLst>
          </a:blip>
          <a:stretch>
            <a:fillRect/>
          </a:stretch>
        </p:blipFill>
        <p:spPr>
          <a:xfrm>
            <a:off x="8969205" y="2949819"/>
            <a:ext cx="431719" cy="720000"/>
          </a:xfrm>
          <a:prstGeom prst="rect">
            <a:avLst/>
          </a:prstGeom>
        </p:spPr>
      </p:pic>
      <p:pic>
        <p:nvPicPr>
          <p:cNvPr id="10" name="Grafik 9" descr="Recycling">
            <a:extLst>
              <a:ext uri="{FF2B5EF4-FFF2-40B4-BE49-F238E27FC236}">
                <a16:creationId xmlns:a16="http://schemas.microsoft.com/office/drawing/2014/main" id="{ED253872-075B-4233-84E8-45707CE2CD6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0676043" y="3782564"/>
            <a:ext cx="540000" cy="540000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63210156-E8EB-4EF4-8C86-8C63894E191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7"/>
              </a:ext>
            </a:extLst>
          </a:blip>
          <a:stretch>
            <a:fillRect/>
          </a:stretch>
        </p:blipFill>
        <p:spPr>
          <a:xfrm>
            <a:off x="8989525" y="3661189"/>
            <a:ext cx="431719" cy="720000"/>
          </a:xfrm>
          <a:prstGeom prst="rect">
            <a:avLst/>
          </a:prstGeom>
        </p:spPr>
      </p:pic>
      <p:pic>
        <p:nvPicPr>
          <p:cNvPr id="12" name="Grafik 11" descr="Laubbaum">
            <a:extLst>
              <a:ext uri="{FF2B5EF4-FFF2-40B4-BE49-F238E27FC236}">
                <a16:creationId xmlns:a16="http://schemas.microsoft.com/office/drawing/2014/main" id="{3B7E57B7-847C-4BB1-B74C-4266ADBEAFC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9828728" y="4533458"/>
            <a:ext cx="540000" cy="540000"/>
          </a:xfrm>
          <a:prstGeom prst="rect">
            <a:avLst/>
          </a:prstGeom>
        </p:spPr>
      </p:pic>
      <p:pic>
        <p:nvPicPr>
          <p:cNvPr id="13" name="Grafik 12" descr="Laubbaum">
            <a:extLst>
              <a:ext uri="{FF2B5EF4-FFF2-40B4-BE49-F238E27FC236}">
                <a16:creationId xmlns:a16="http://schemas.microsoft.com/office/drawing/2014/main" id="{BE0FA0D6-591C-40CA-9435-D50522EA7A7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9827968" y="5243786"/>
            <a:ext cx="540000" cy="540000"/>
          </a:xfrm>
          <a:prstGeom prst="rect">
            <a:avLst/>
          </a:prstGeom>
        </p:spPr>
      </p:pic>
      <p:grpSp>
        <p:nvGrpSpPr>
          <p:cNvPr id="14" name="Gruppieren 13">
            <a:extLst>
              <a:ext uri="{FF2B5EF4-FFF2-40B4-BE49-F238E27FC236}">
                <a16:creationId xmlns:a16="http://schemas.microsoft.com/office/drawing/2014/main" id="{D406E8FC-3DCA-4FFB-82A8-F665726F220C}"/>
              </a:ext>
            </a:extLst>
          </p:cNvPr>
          <p:cNvGrpSpPr/>
          <p:nvPr/>
        </p:nvGrpSpPr>
        <p:grpSpPr>
          <a:xfrm>
            <a:off x="1170136" y="6024353"/>
            <a:ext cx="10826121" cy="503360"/>
            <a:chOff x="-1144847" y="6024353"/>
            <a:chExt cx="10826121" cy="503360"/>
          </a:xfrm>
        </p:grpSpPr>
        <p:sp>
          <p:nvSpPr>
            <p:cNvPr id="15" name="Textfeld 14">
              <a:extLst>
                <a:ext uri="{FF2B5EF4-FFF2-40B4-BE49-F238E27FC236}">
                  <a16:creationId xmlns:a16="http://schemas.microsoft.com/office/drawing/2014/main" id="{F7857CAF-43A7-4292-852C-52AAC5848E2A}"/>
                </a:ext>
              </a:extLst>
            </p:cNvPr>
            <p:cNvSpPr txBox="1"/>
            <p:nvPr/>
          </p:nvSpPr>
          <p:spPr>
            <a:xfrm>
              <a:off x="-993548" y="6213066"/>
              <a:ext cx="1067482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sz="1400" i="1" dirty="0"/>
                <a:t> suroviny ze zemědělské výroby             suroviny z dřevozpracující výroby            Komunální odpad a odpadní vody</a:t>
              </a:r>
              <a:endParaRPr lang="en-GB" sz="1400" i="1" dirty="0"/>
            </a:p>
          </p:txBody>
        </p:sp>
        <p:pic>
          <p:nvPicPr>
            <p:cNvPr id="16" name="Grafik 15" descr="Recycling">
              <a:extLst>
                <a:ext uri="{FF2B5EF4-FFF2-40B4-BE49-F238E27FC236}">
                  <a16:creationId xmlns:a16="http://schemas.microsoft.com/office/drawing/2014/main" id="{4B8567CB-A7B6-49BF-8443-608B1579481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p:blipFill>
          <p:spPr>
            <a:xfrm>
              <a:off x="4343863" y="6161953"/>
              <a:ext cx="365760" cy="365760"/>
            </a:xfrm>
            <a:prstGeom prst="rect">
              <a:avLst/>
            </a:prstGeom>
          </p:spPr>
        </p:pic>
        <p:pic>
          <p:nvPicPr>
            <p:cNvPr id="17" name="Grafik 16">
              <a:extLst>
                <a:ext uri="{FF2B5EF4-FFF2-40B4-BE49-F238E27FC236}">
                  <a16:creationId xmlns:a16="http://schemas.microsoft.com/office/drawing/2014/main" id="{67393FA0-E75B-4B66-9E2B-BA724DDEF10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xmlns="" r:id="rId7"/>
                </a:ext>
              </a:extLst>
            </a:blip>
            <a:stretch>
              <a:fillRect/>
            </a:stretch>
          </p:blipFill>
          <p:spPr>
            <a:xfrm>
              <a:off x="-1144847" y="6024353"/>
              <a:ext cx="302598" cy="503360"/>
            </a:xfrm>
            <a:prstGeom prst="rect">
              <a:avLst/>
            </a:prstGeom>
          </p:spPr>
        </p:pic>
        <p:pic>
          <p:nvPicPr>
            <p:cNvPr id="18" name="Grafik 17" descr="Laubbaum">
              <a:extLst>
                <a:ext uri="{FF2B5EF4-FFF2-40B4-BE49-F238E27FC236}">
                  <a16:creationId xmlns:a16="http://schemas.microsoft.com/office/drawing/2014/main" id="{83C7853B-AB05-4DCC-8B08-7FA55827376A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p:blipFill>
          <p:spPr>
            <a:xfrm>
              <a:off x="1418790" y="6093153"/>
              <a:ext cx="365760" cy="365760"/>
            </a:xfrm>
            <a:prstGeom prst="rect">
              <a:avLst/>
            </a:prstGeom>
          </p:spPr>
        </p:pic>
      </p:grpSp>
      <p:pic>
        <p:nvPicPr>
          <p:cNvPr id="19" name="Grafik 10">
            <a:extLst>
              <a:ext uri="{FF2B5EF4-FFF2-40B4-BE49-F238E27FC236}">
                <a16:creationId xmlns:a16="http://schemas.microsoft.com/office/drawing/2014/main" id="{63210156-E8EB-4EF4-8C86-8C63894E191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7"/>
              </a:ext>
            </a:extLst>
          </a:blip>
          <a:stretch>
            <a:fillRect/>
          </a:stretch>
        </p:blipFill>
        <p:spPr>
          <a:xfrm>
            <a:off x="8969205" y="4388134"/>
            <a:ext cx="431719" cy="720000"/>
          </a:xfrm>
          <a:prstGeom prst="rect">
            <a:avLst/>
          </a:prstGeom>
        </p:spPr>
      </p:pic>
      <p:pic>
        <p:nvPicPr>
          <p:cNvPr id="20" name="Grafik 9" descr="Recycling">
            <a:extLst>
              <a:ext uri="{FF2B5EF4-FFF2-40B4-BE49-F238E27FC236}">
                <a16:creationId xmlns:a16="http://schemas.microsoft.com/office/drawing/2014/main" id="{ED253872-075B-4233-84E8-45707CE2CD6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0684491" y="4486803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8596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324</TotalTime>
  <Words>652</Words>
  <Application>Microsoft Office PowerPoint</Application>
  <PresentationFormat>Širokoúhlá obrazovka</PresentationFormat>
  <Paragraphs>171</Paragraphs>
  <Slides>20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8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20</vt:i4>
      </vt:variant>
    </vt:vector>
  </HeadingPairs>
  <TitlesOfParts>
    <vt:vector size="29" baseType="lpstr">
      <vt:lpstr>SimSun</vt:lpstr>
      <vt:lpstr>Arial</vt:lpstr>
      <vt:lpstr>Arial Narrow</vt:lpstr>
      <vt:lpstr>Calibri</vt:lpstr>
      <vt:lpstr>Calibri  </vt:lpstr>
      <vt:lpstr>Calibri Light</vt:lpstr>
      <vt:lpstr>Cambria</vt:lpstr>
      <vt:lpstr>Times New Roman</vt:lpstr>
      <vt:lpstr>Office</vt:lpstr>
      <vt:lpstr>Představení projektu POWER4BIO</vt:lpstr>
      <vt:lpstr>Prezentace aplikace PowerPoint</vt:lpstr>
      <vt:lpstr>POWER4BIO zaměření</vt:lpstr>
      <vt:lpstr>POWER4BIO cíl</vt:lpstr>
      <vt:lpstr>Metodologie POWER4BIO krok za krokem</vt:lpstr>
      <vt:lpstr>POWER4BIO výstupy</vt:lpstr>
      <vt:lpstr>POWER4BIO regiony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 Bioekonomický Potenciál- Podmínky v Regionu</vt:lpstr>
      <vt:lpstr>Výsledky SWOT Analýzy- Experti Podle Zájmových Skupin</vt:lpstr>
      <vt:lpstr>Výsledky SWOT Analýzy- Experti Podle Zájmových Skupin</vt:lpstr>
      <vt:lpstr>Výsledky SWOT Analýzy- Experti Podle Zájmových Skupin</vt:lpstr>
      <vt:lpstr>Výsledky SWOT Analýzy- Experti Podle Zájmových Skupin</vt:lpstr>
      <vt:lpstr> Hlavní Body Regionální Strategie Podle Expertů</vt:lpstr>
      <vt:lpstr>POWER4BIO website and social media</vt:lpstr>
      <vt:lpstr>Děkuji Vám za pozornost!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beusch@e-p-c.de</dc:creator>
  <cp:lastModifiedBy>Cudlínová Eva doc. Ing. CSc.</cp:lastModifiedBy>
  <cp:revision>108</cp:revision>
  <dcterms:created xsi:type="dcterms:W3CDTF">2019-02-20T13:54:36Z</dcterms:created>
  <dcterms:modified xsi:type="dcterms:W3CDTF">2020-02-06T07:14:15Z</dcterms:modified>
</cp:coreProperties>
</file>