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953" r:id="rId3"/>
    <p:sldId id="265" r:id="rId4"/>
    <p:sldId id="301" r:id="rId5"/>
    <p:sldId id="292" r:id="rId6"/>
    <p:sldId id="302" r:id="rId7"/>
    <p:sldId id="303" r:id="rId8"/>
    <p:sldId id="266" r:id="rId9"/>
    <p:sldId id="281" r:id="rId10"/>
    <p:sldId id="283" r:id="rId11"/>
    <p:sldId id="272" r:id="rId12"/>
    <p:sldId id="274" r:id="rId13"/>
    <p:sldId id="276" r:id="rId14"/>
    <p:sldId id="275" r:id="rId15"/>
    <p:sldId id="305" r:id="rId16"/>
    <p:sldId id="304" r:id="rId17"/>
    <p:sldId id="306" r:id="rId18"/>
    <p:sldId id="951" r:id="rId19"/>
    <p:sldId id="936" r:id="rId20"/>
    <p:sldId id="277" r:id="rId21"/>
    <p:sldId id="264" r:id="rId22"/>
    <p:sldId id="258" r:id="rId2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44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19EE56-6F40-4B1F-B27C-5A391B636E1C}" type="datetimeFigureOut">
              <a:rPr lang="cs-CZ" smtClean="0"/>
              <a:t>05.02.2020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2CF0E-6792-42B7-AFEC-70622137AF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2753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 txBox="1">
            <a:spLocks noGrp="1" noChangeArrowheads="1"/>
          </p:cNvSpPr>
          <p:nvPr/>
        </p:nvSpPr>
        <p:spPr bwMode="auto">
          <a:xfrm>
            <a:off x="3849729" y="9428962"/>
            <a:ext cx="2946351" cy="49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05C5C091-42D9-4B1D-B08C-3C3967AB6A6E}" type="slidenum">
              <a:rPr lang="cs-CZ" altLang="en-US" sz="1200" smtClean="0">
                <a:solidFill>
                  <a:prstClr val="black"/>
                </a:solidFill>
                <a:cs typeface="Arial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cs-CZ" altLang="en-US" sz="120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44538"/>
            <a:ext cx="6615113" cy="3722687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1430" tIns="45715" rIns="91430" bIns="45715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09F801B-198C-4CC9-B5A0-86E687DC3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30922F0-FED7-4682-8B4F-E6A99C0DCD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2E495E3-C738-489B-B7E1-314311B5C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09381-C62D-43E4-87BA-B4231B633E45}" type="datetimeFigureOut">
              <a:rPr lang="cs-CZ" smtClean="0"/>
              <a:t>05.02.2020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617ADD1-0EEE-4E44-9538-7F085B806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57103E4-19D4-4671-91A5-9CCF5AE39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0E6F-DA44-41E9-B169-5AA09EEFF0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2066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1389E82-4728-4384-A745-8C690F813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B41C8CC-BF6B-40C0-92BE-C29C9FCB71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0DFCA55-0153-469A-80EE-2BA2E2914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09381-C62D-43E4-87BA-B4231B633E45}" type="datetimeFigureOut">
              <a:rPr lang="cs-CZ" smtClean="0"/>
              <a:t>05.02.2020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53F61B9-ED48-4D52-9E56-790EA005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0242DDD-7F69-4123-B811-A94F5317D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0E6F-DA44-41E9-B169-5AA09EEFF0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6172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6EC4B342-3750-45C1-84AB-146CB2BB59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12CB4E9-5275-49D2-BB29-F875D2B5A5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B586453-55E5-439A-9352-FC7BBB5AE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09381-C62D-43E4-87BA-B4231B633E45}" type="datetimeFigureOut">
              <a:rPr lang="cs-CZ" smtClean="0"/>
              <a:t>05.02.2020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12B5209-904E-4B50-9CDD-E63AF1F7B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926C66B-D0D8-4F9C-82F8-051626F1D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0E6F-DA44-41E9-B169-5AA09EEFF0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041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2C56B37-D18D-4ACE-ADB2-A87F7B1D3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E78BCBDE-91FD-437C-98CB-EE35E828ED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C08CBC2-4BFD-44A3-BEF2-BBDAE6BCD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09381-C62D-43E4-87BA-B4231B633E45}" type="datetimeFigureOut">
              <a:rPr lang="cs-CZ" smtClean="0"/>
              <a:t>05.02.2020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EFC4BCB-5602-45AA-8F96-C8997847B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2717ACF-1A1A-4959-BD34-59B6CB464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0E6F-DA44-41E9-B169-5AA09EEFF0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0143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15AF24A-C3D8-4271-89BA-AD9109476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3BDAF4E1-61F6-4E9D-9372-522B979C7E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818488D-AC56-40E2-A36A-238A35289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09381-C62D-43E4-87BA-B4231B633E45}" type="datetimeFigureOut">
              <a:rPr lang="cs-CZ" smtClean="0"/>
              <a:t>05.02.2020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DE310C7-7766-4234-83E7-E05211033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CCBC230-250A-4301-B7BC-841ADDC32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0E6F-DA44-41E9-B169-5AA09EEFF0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6381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5C3753-5303-480A-B587-2BC3604F8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9D98406C-6C05-4A5C-9D03-E68DE7CA8F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E5968E9B-9F55-4A43-9E35-76A0751EEB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AF145D6-684F-4E27-AA89-24D4F4C9E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09381-C62D-43E4-87BA-B4231B633E45}" type="datetimeFigureOut">
              <a:rPr lang="cs-CZ" smtClean="0"/>
              <a:t>05.02.2020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5777A13D-2FA4-49DE-8EB0-372903057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4356836-F220-4B72-9415-27BC0679E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0E6F-DA44-41E9-B169-5AA09EEFF0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2498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4FAFF5-818C-4090-8D5B-7BC49D3D9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AD8C7D4E-BCB0-4B29-A802-F4F23F3DB8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BFA73920-D21A-4C06-8E74-844BA1AB45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64E74EDD-C2E9-4685-911C-A7399CCA6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5FDF1EC6-69D8-4199-B750-F2BEF3BE7E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FDEFB730-FD8F-4511-B3CF-CEBD18C35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09381-C62D-43E4-87BA-B4231B633E45}" type="datetimeFigureOut">
              <a:rPr lang="cs-CZ" smtClean="0"/>
              <a:t>05.02.2020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BE00411C-BFEB-4439-BA91-7B4C98BF9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0A212C7D-6122-40D4-B990-6437FE887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0E6F-DA44-41E9-B169-5AA09EEFF0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2084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2449D2-7516-4EC1-A9E2-CFB66CCF5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0FD48FC9-7F96-4816-819F-4AED86643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09381-C62D-43E4-87BA-B4231B633E45}" type="datetimeFigureOut">
              <a:rPr lang="cs-CZ" smtClean="0"/>
              <a:t>05.02.2020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1669993-6B91-477C-A40D-F6B5A90B7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D46F29E-FC1F-40F5-8D95-503BD2A8E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0E6F-DA44-41E9-B169-5AA09EEFF0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5308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90B59EE-7437-4F7B-B0E5-0CB616F30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09381-C62D-43E4-87BA-B4231B633E45}" type="datetimeFigureOut">
              <a:rPr lang="cs-CZ" smtClean="0"/>
              <a:t>05.02.2020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F3FC835A-6C30-4738-BB82-B94DF2FC7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62C5DC5-61AB-4A49-905D-D9A0FB5FB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0E6F-DA44-41E9-B169-5AA09EEFF0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5987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0B7089-6E12-44B8-B3B2-ECE7AC994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A2240B70-ACFA-4924-B39B-A3244CC94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B85EF494-B65B-4A34-ADD2-440587856D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E21CF523-FCF0-49BA-9DB7-7E21610C1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09381-C62D-43E4-87BA-B4231B633E45}" type="datetimeFigureOut">
              <a:rPr lang="cs-CZ" smtClean="0"/>
              <a:t>05.02.2020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C964AF0-07A8-4A0A-B2B6-458E1513E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608D996-C2C0-4F79-ACC0-A78B940D7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0E6F-DA44-41E9-B169-5AA09EEFF0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0684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EDCE770-4DB0-43DB-9B17-8DEFB2EBB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77612E5C-C120-45C0-8EB3-B7721E71F1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C4DC5781-1FCD-46AD-A6F1-FFF4EF53D5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DBD0DD5-8603-4F72-BD22-2683B0E2C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09381-C62D-43E4-87BA-B4231B633E45}" type="datetimeFigureOut">
              <a:rPr lang="cs-CZ" smtClean="0"/>
              <a:t>05.02.2020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5FB6BE3-7235-472F-95C9-1C662FF6E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182C1CA-8303-4EEB-A68E-5AB76050A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F0E6F-DA44-41E9-B169-5AA09EEFF0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8771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E6B9D5CF-FA55-4FC3-9C50-9CAC46FCD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4354CA80-2B4F-43B9-AAC3-6B2F5DC25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DEB7ED7-FB5F-4793-A3BF-D60630C3DE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09381-C62D-43E4-87BA-B4231B633E45}" type="datetimeFigureOut">
              <a:rPr lang="cs-CZ" smtClean="0"/>
              <a:t>05.02.2020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4961BD9-D0AF-49EA-8C04-D731362638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7F2A074-59A8-4129-8F35-7AB6C022F9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F0E6F-DA44-41E9-B169-5AA09EEFF0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1333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idnes.cz/olomouc/zpravy/rapotin-prvni-stanice-vyroba-biometanu-cisteni-bioplynu-odpad.A191025_510313_olomouc-zpravy_stk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5" Type="http://schemas.openxmlformats.org/officeDocument/2006/relationships/image" Target="../media/image32.jpeg"/><Relationship Id="rId4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z/alerts/share?hl=cs&amp;gl=CZ&amp;ru=http://www.enviweb.cz/115478&amp;ss=fb&amp;rt=Kam+s+bioodpadem%3F+Do+Rapot%C3%ADna.+Prom%C4%9Bn%C3%AD+jej+tam+v+%C4%8Distou+energii&amp;cd=KhM3MDk0MDMyNTIyODA0ODM4Mjk2MhljYjEyMWUxYjcxZjE3ZDM3OmN6OmNzOkNa&amp;ssp=AMJHsmUWXbVMy37GJhmM6DEhCq7t7XXyrA" TargetMode="External"/><Relationship Id="rId2" Type="http://schemas.openxmlformats.org/officeDocument/2006/relationships/hyperlink" Target="https://www.google.com/url?rct=j&amp;sa=t&amp;url=http://www.enviweb.cz/115478&amp;ct=ga&amp;cd=CAEYACoTNzA5NDAzMjUyMjgwNDgzODI5NjIZY2IxMjFlMWI3MWYxN2QzNzpjejpjczpDWg&amp;usg=AFQjCNG2hoUX4x77WtIEdB1J53uDDEafBg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google.com/url?rct=j&amp;sa=t&amp;url=https://kladensky.denik.cz/z-regionu/venkovu-muze-prospet-komunitni-energetika-20200116.html&amp;ct=ga&amp;cd=CAEYACoTMjQ5ODg1NjI2NjM4NzI5MzEzODIZY2IxMjFlMWI3MWYxN2QzNzpjejpjczpDWg&amp;usg=AFQjCNF1RnqxDF8ck74lxxJoi0P-pgZDLQ" TargetMode="External"/><Relationship Id="rId4" Type="http://schemas.openxmlformats.org/officeDocument/2006/relationships/hyperlink" Target="https://www.google.cz/alerts/share?hl=cs&amp;gl=CZ&amp;ru=http://www.enviweb.cz/115478&amp;ss=tw&amp;rt=Kam+s+bioodpadem%3F+Do+Rapot%C3%ADna.+Prom%C4%9Bn%C3%AD+jej+tam+v+%C4%8Distou+energii&amp;cd=KhM3MDk0MDMyNTIyODA0ODM4Mjk2MhljYjEyMWUxYjcxZjE3ZDM3OmN6OmNzOkNa&amp;ssp=AMJHsmUWXbVMy37GJhmM6DEhCq7t7XXyrA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swm.info/glossary/2/lettern#term378" TargetMode="External"/><Relationship Id="rId2" Type="http://schemas.openxmlformats.org/officeDocument/2006/relationships/hyperlink" Target="http://www.sswm.info/glossary/2/letterm#term336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7D96B97-C3A7-4490-AB7E-A7BFA336BC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93482"/>
            <a:ext cx="9144000" cy="2387600"/>
          </a:xfrm>
        </p:spPr>
        <p:txBody>
          <a:bodyPr>
            <a:normAutofit/>
          </a:bodyPr>
          <a:lstStyle/>
          <a:p>
            <a:r>
              <a:rPr lang="cs-CZ" sz="4400" b="1" dirty="0"/>
              <a:t>Bioplyn </a:t>
            </a:r>
            <a:br>
              <a:rPr lang="cs-CZ" sz="4400" b="1" dirty="0"/>
            </a:br>
            <a:r>
              <a:rPr lang="cs-CZ" sz="4400" b="1" dirty="0"/>
              <a:t>od Pasteura po </a:t>
            </a:r>
            <a:r>
              <a:rPr lang="cs-CZ" sz="4400" b="1" dirty="0" err="1"/>
              <a:t>Muska</a:t>
            </a:r>
            <a:br>
              <a:rPr lang="cs-CZ" sz="4400" b="1" dirty="0"/>
            </a:br>
            <a:endParaRPr lang="cs-CZ" sz="4400" b="1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73106A7-F6AC-4BDC-B7DA-881EDD2EA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26831"/>
            <a:ext cx="9144000" cy="1655762"/>
          </a:xfrm>
        </p:spPr>
        <p:txBody>
          <a:bodyPr/>
          <a:lstStyle/>
          <a:p>
            <a:r>
              <a:rPr lang="cs-CZ" b="1" dirty="0"/>
              <a:t>Miroslav </a:t>
            </a:r>
            <a:r>
              <a:rPr lang="cs-CZ" b="1" dirty="0" err="1"/>
              <a:t>Kajan</a:t>
            </a:r>
            <a:r>
              <a:rPr lang="cs-CZ" b="1" dirty="0"/>
              <a:t> </a:t>
            </a:r>
          </a:p>
          <a:p>
            <a:r>
              <a:rPr lang="cs-CZ" i="1" dirty="0"/>
              <a:t>Nové ekonomické příležitosti – </a:t>
            </a:r>
            <a:r>
              <a:rPr lang="cs-CZ" i="1" dirty="0" err="1"/>
              <a:t>bioekonomika</a:t>
            </a:r>
            <a:r>
              <a:rPr lang="cs-CZ" i="1" dirty="0"/>
              <a:t> a její možnosti</a:t>
            </a:r>
          </a:p>
          <a:p>
            <a:r>
              <a:rPr lang="cs-CZ" i="1" dirty="0"/>
              <a:t>Sněmovní 7, Praha 6.2.2020</a:t>
            </a:r>
          </a:p>
        </p:txBody>
      </p:sp>
    </p:spTree>
    <p:extLst>
      <p:ext uri="{BB962C8B-B14F-4D97-AF65-F5344CB8AC3E}">
        <p14:creationId xmlns:p14="http://schemas.microsoft.com/office/powerpoint/2010/main" val="3722434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4000" b="1" dirty="0"/>
              <a:t>Bioplynové stanice v ČR</a:t>
            </a:r>
            <a:br>
              <a:rPr lang="cs-CZ" sz="3600" b="1" dirty="0"/>
            </a:br>
            <a:r>
              <a:rPr lang="cs-CZ" sz="2400" b="1" dirty="0"/>
              <a:t>v průměru 1BPS/100 km2</a:t>
            </a:r>
            <a:br>
              <a:rPr lang="cs-CZ" sz="3600" b="1" dirty="0"/>
            </a:br>
            <a:r>
              <a:rPr lang="cs-CZ" sz="1600" b="1" dirty="0"/>
              <a:t>www.czba.cz</a:t>
            </a:r>
            <a:endParaRPr lang="cs-CZ" sz="36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31" y="2545971"/>
            <a:ext cx="6840305" cy="37432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Slide Number Placeholder 1"/>
          <p:cNvSpPr txBox="1">
            <a:spLocks/>
          </p:cNvSpPr>
          <p:nvPr/>
        </p:nvSpPr>
        <p:spPr>
          <a:xfrm>
            <a:off x="807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66973F9-69B8-4369-ACCE-D6646EF6D08B}" type="slidenum">
              <a:rPr lang="cs-CZ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10</a:t>
            </a:fld>
            <a:endParaRPr lang="cs-CZ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2711624" y="1556793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solidFill>
                  <a:srgbClr val="FF0000"/>
                </a:solidFill>
              </a:rPr>
              <a:t>576 BGP, 360 MW </a:t>
            </a:r>
            <a:r>
              <a:rPr lang="cs-CZ" b="1" dirty="0" err="1">
                <a:solidFill>
                  <a:srgbClr val="FF0000"/>
                </a:solidFill>
              </a:rPr>
              <a:t>inst</a:t>
            </a:r>
            <a:r>
              <a:rPr lang="cs-CZ" b="1" dirty="0">
                <a:solidFill>
                  <a:srgbClr val="FF0000"/>
                </a:solidFill>
              </a:rPr>
              <a:t>. EE, 25 % EE </a:t>
            </a:r>
            <a:r>
              <a:rPr lang="cs-CZ" b="1" dirty="0" err="1">
                <a:solidFill>
                  <a:srgbClr val="FF0000"/>
                </a:solidFill>
              </a:rPr>
              <a:t>from</a:t>
            </a:r>
            <a:r>
              <a:rPr lang="cs-CZ" b="1" dirty="0">
                <a:solidFill>
                  <a:srgbClr val="FF0000"/>
                </a:solidFill>
              </a:rPr>
              <a:t> RES</a:t>
            </a:r>
          </a:p>
          <a:p>
            <a:pPr algn="ctr"/>
            <a:r>
              <a:rPr lang="cs-CZ" b="1" dirty="0">
                <a:solidFill>
                  <a:srgbClr val="FF0000"/>
                </a:solidFill>
              </a:rPr>
              <a:t> = 3 % </a:t>
            </a:r>
            <a:r>
              <a:rPr lang="cs-CZ" b="1" dirty="0" err="1">
                <a:solidFill>
                  <a:srgbClr val="FF0000"/>
                </a:solidFill>
              </a:rPr>
              <a:t>of</a:t>
            </a:r>
            <a:r>
              <a:rPr lang="cs-CZ" b="1" dirty="0">
                <a:solidFill>
                  <a:srgbClr val="FF0000"/>
                </a:solidFill>
              </a:rPr>
              <a:t> </a:t>
            </a:r>
            <a:r>
              <a:rPr lang="cs-CZ" b="1" dirty="0" err="1">
                <a:solidFill>
                  <a:srgbClr val="FF0000"/>
                </a:solidFill>
              </a:rPr>
              <a:t>total</a:t>
            </a:r>
            <a:r>
              <a:rPr lang="cs-CZ" b="1" dirty="0">
                <a:solidFill>
                  <a:srgbClr val="FF0000"/>
                </a:solidFill>
              </a:rPr>
              <a:t> EE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B423FF44-BBFD-4E30-9EC5-95F4FF57340D}"/>
              </a:ext>
            </a:extLst>
          </p:cNvPr>
          <p:cNvSpPr txBox="1"/>
          <p:nvPr/>
        </p:nvSpPr>
        <p:spPr>
          <a:xfrm>
            <a:off x="9253057" y="3741490"/>
            <a:ext cx="2281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BPS Kněžice = ESO</a:t>
            </a:r>
          </a:p>
        </p:txBody>
      </p:sp>
    </p:spTree>
    <p:extLst>
      <p:ext uri="{BB962C8B-B14F-4D97-AF65-F5344CB8AC3E}">
        <p14:creationId xmlns:p14="http://schemas.microsoft.com/office/powerpoint/2010/main" val="3265550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26022" y="33490"/>
            <a:ext cx="8229600" cy="947239"/>
          </a:xfrm>
        </p:spPr>
        <p:txBody>
          <a:bodyPr>
            <a:normAutofit/>
          </a:bodyPr>
          <a:lstStyle/>
          <a:p>
            <a:r>
              <a:rPr lang="cs-CZ" sz="4000" b="1" dirty="0"/>
              <a:t>BPS Třeboň</a:t>
            </a:r>
            <a:endParaRPr lang="en-US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03512" y="980728"/>
            <a:ext cx="8964488" cy="3528392"/>
          </a:xfrm>
        </p:spPr>
        <p:txBody>
          <a:bodyPr>
            <a:normAutofit fontScale="55000" lnSpcReduction="20000"/>
          </a:bodyPr>
          <a:lstStyle/>
          <a:p>
            <a:r>
              <a:rPr lang="cs-CZ" sz="5900" dirty="0"/>
              <a:t>V provozu od </a:t>
            </a:r>
            <a:r>
              <a:rPr lang="en-US" sz="5900" dirty="0"/>
              <a:t>2009</a:t>
            </a:r>
          </a:p>
          <a:p>
            <a:r>
              <a:rPr lang="cs-CZ" sz="5100" b="1" dirty="0"/>
              <a:t>Důvody výstavby </a:t>
            </a:r>
            <a:r>
              <a:rPr lang="en-US" sz="5100" b="1" dirty="0"/>
              <a:t>: </a:t>
            </a:r>
            <a:endParaRPr lang="cs-CZ" sz="5100" b="1" dirty="0"/>
          </a:p>
          <a:p>
            <a:pPr marL="0" indent="0">
              <a:buNone/>
            </a:pPr>
            <a:r>
              <a:rPr lang="cs-CZ" sz="5100" dirty="0"/>
              <a:t>     1. výroba elektrické energie a tepla </a:t>
            </a:r>
            <a:endParaRPr lang="cs-CZ" sz="5100" b="1" dirty="0"/>
          </a:p>
          <a:p>
            <a:pPr marL="0" indent="0">
              <a:buNone/>
            </a:pPr>
            <a:r>
              <a:rPr lang="cs-CZ" sz="5100" dirty="0"/>
              <a:t>     2. stabilizace zemědělských aktivit v regionu, protože:</a:t>
            </a:r>
          </a:p>
          <a:p>
            <a:pPr marL="0" indent="0">
              <a:buNone/>
            </a:pPr>
            <a:r>
              <a:rPr lang="cs-CZ" sz="5100" dirty="0"/>
              <a:t>      </a:t>
            </a:r>
            <a:r>
              <a:rPr lang="cs-CZ" sz="5100" i="1" dirty="0"/>
              <a:t>- pokles stavu hospodářských zvířat</a:t>
            </a:r>
            <a:endParaRPr lang="en-US" sz="5100" i="1" dirty="0"/>
          </a:p>
          <a:p>
            <a:pPr marL="0" indent="0">
              <a:buNone/>
            </a:pPr>
            <a:r>
              <a:rPr lang="cs-CZ" sz="5100" i="1" dirty="0"/>
              <a:t>      - nízké ceny rostlinných produktů</a:t>
            </a:r>
            <a:endParaRPr lang="en-US" sz="5100" i="1" dirty="0"/>
          </a:p>
          <a:p>
            <a:pPr marL="0" indent="0">
              <a:buNone/>
            </a:pPr>
            <a:r>
              <a:rPr lang="cs-CZ" sz="5100" i="1" dirty="0"/>
              <a:t>     -  pokles cen mléka </a:t>
            </a:r>
            <a:r>
              <a:rPr lang="en-US" sz="5100" i="1" dirty="0"/>
              <a:t>(cash flow) </a:t>
            </a:r>
            <a:endParaRPr lang="cs-CZ" sz="5100" i="1" dirty="0"/>
          </a:p>
          <a:p>
            <a:pPr marL="0" indent="0">
              <a:buNone/>
            </a:pPr>
            <a:r>
              <a:rPr lang="cs-CZ" sz="5100" dirty="0"/>
              <a:t>     3. zpracování nevhodné biomasy ze záplavových území</a:t>
            </a:r>
            <a:endParaRPr lang="en-US" sz="5100" dirty="0"/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4470244"/>
            <a:ext cx="3024336" cy="2268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577" y="4574046"/>
            <a:ext cx="3289927" cy="2060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1"/>
          <p:cNvSpPr txBox="1">
            <a:spLocks/>
          </p:cNvSpPr>
          <p:nvPr/>
        </p:nvSpPr>
        <p:spPr>
          <a:xfrm>
            <a:off x="807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66973F9-69B8-4369-ACCE-D6646EF6D08B}" type="slidenum">
              <a:rPr lang="cs-CZ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11</a:t>
            </a:fld>
            <a:endParaRPr lang="cs-CZ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50258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2010-07-10 letecké foto 020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27648" y="3520514"/>
            <a:ext cx="4608512" cy="3383918"/>
          </a:xfrm>
        </p:spPr>
      </p:pic>
      <p:sp>
        <p:nvSpPr>
          <p:cNvPr id="4813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2927648" y="116632"/>
            <a:ext cx="6601560" cy="792088"/>
          </a:xfrm>
        </p:spPr>
        <p:txBody>
          <a:bodyPr/>
          <a:lstStyle/>
          <a:p>
            <a:pPr eaLnBrk="1" hangingPunct="1"/>
            <a:r>
              <a:rPr lang="cs-CZ" altLang="en-US" sz="3200" b="1" dirty="0"/>
              <a:t> </a:t>
            </a:r>
            <a:r>
              <a:rPr lang="en-US" altLang="en-US" sz="4000" b="1" dirty="0"/>
              <a:t>BGP</a:t>
            </a:r>
            <a:endParaRPr lang="cs-CZ" altLang="en-US" sz="2000" baseline="-25000" dirty="0"/>
          </a:p>
        </p:txBody>
      </p:sp>
      <p:sp>
        <p:nvSpPr>
          <p:cNvPr id="48133" name="Line 7"/>
          <p:cNvSpPr>
            <a:spLocks noChangeShapeType="1"/>
          </p:cNvSpPr>
          <p:nvPr/>
        </p:nvSpPr>
        <p:spPr bwMode="auto">
          <a:xfrm flipH="1" flipV="1">
            <a:off x="3108175" y="5212475"/>
            <a:ext cx="1259632" cy="66479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8135" name="Line 9"/>
          <p:cNvSpPr>
            <a:spLocks noChangeShapeType="1"/>
          </p:cNvSpPr>
          <p:nvPr/>
        </p:nvSpPr>
        <p:spPr bwMode="auto">
          <a:xfrm flipH="1" flipV="1">
            <a:off x="3108174" y="4293095"/>
            <a:ext cx="0" cy="91937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960" y="2328769"/>
            <a:ext cx="3073168" cy="2304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1775520" y="816780"/>
            <a:ext cx="8424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</a:rPr>
              <a:t>4.3 km </a:t>
            </a:r>
            <a:r>
              <a:rPr lang="cs-CZ" sz="2400" dirty="0" err="1">
                <a:solidFill>
                  <a:srgbClr val="000000"/>
                </a:solidFill>
              </a:rPr>
              <a:t>bioplynovodu</a:t>
            </a:r>
            <a:r>
              <a:rPr lang="cs-CZ" sz="2400" dirty="0">
                <a:solidFill>
                  <a:srgbClr val="000000"/>
                </a:solidFill>
              </a:rPr>
              <a:t> do lázní AURORA </a:t>
            </a:r>
            <a:r>
              <a:rPr lang="en-US" sz="2400" dirty="0">
                <a:solidFill>
                  <a:srgbClr val="000000"/>
                </a:solidFill>
              </a:rPr>
              <a:t>(</a:t>
            </a:r>
            <a:r>
              <a:rPr lang="cs-CZ" sz="2400" dirty="0">
                <a:solidFill>
                  <a:srgbClr val="000000"/>
                </a:solidFill>
              </a:rPr>
              <a:t>majetek města</a:t>
            </a:r>
            <a:r>
              <a:rPr lang="en-US" sz="2400" dirty="0">
                <a:solidFill>
                  <a:srgbClr val="000000"/>
                </a:solidFill>
              </a:rPr>
              <a:t>)</a:t>
            </a:r>
            <a:r>
              <a:rPr lang="cs-CZ" sz="2400" dirty="0">
                <a:solidFill>
                  <a:srgbClr val="000000"/>
                </a:solidFill>
              </a:rPr>
              <a:t> </a:t>
            </a:r>
          </a:p>
          <a:p>
            <a:br>
              <a:rPr lang="en-US" sz="2400" dirty="0">
                <a:solidFill>
                  <a:srgbClr val="000000"/>
                </a:solidFill>
              </a:rPr>
            </a:br>
            <a:br>
              <a:rPr lang="en-US" dirty="0">
                <a:solidFill>
                  <a:srgbClr val="000000"/>
                </a:solidFill>
              </a:rPr>
            </a:b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8136" name="Line 10"/>
          <p:cNvSpPr>
            <a:spLocks noChangeShapeType="1"/>
          </p:cNvSpPr>
          <p:nvPr/>
        </p:nvSpPr>
        <p:spPr bwMode="auto">
          <a:xfrm flipV="1">
            <a:off x="3108174" y="3481207"/>
            <a:ext cx="3995938" cy="811886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00" y="3839864"/>
            <a:ext cx="2138494" cy="1605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955" y="1877517"/>
            <a:ext cx="2615671" cy="1962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Slide Number Placeholder 1"/>
          <p:cNvSpPr txBox="1">
            <a:spLocks/>
          </p:cNvSpPr>
          <p:nvPr/>
        </p:nvSpPr>
        <p:spPr>
          <a:xfrm>
            <a:off x="807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66973F9-69B8-4369-ACCE-D6646EF6D08B}" type="slidenum">
              <a:rPr lang="cs-CZ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12</a:t>
            </a:fld>
            <a:endParaRPr lang="cs-CZ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37764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1991544" y="188640"/>
            <a:ext cx="8229600" cy="850900"/>
          </a:xfrm>
        </p:spPr>
        <p:txBody>
          <a:bodyPr/>
          <a:lstStyle/>
          <a:p>
            <a:pPr eaLnBrk="1" hangingPunct="1"/>
            <a:r>
              <a:rPr lang="en-US" altLang="en-US" sz="2400" b="1" dirty="0" err="1"/>
              <a:t>Su</a:t>
            </a:r>
            <a:r>
              <a:rPr lang="cs-CZ" altLang="en-US" sz="2400" b="1" dirty="0"/>
              <a:t>roviny pro BPS </a:t>
            </a:r>
            <a:endParaRPr lang="en-US" altLang="en-US" sz="2400" b="1" dirty="0"/>
          </a:p>
        </p:txBody>
      </p:sp>
      <p:pic>
        <p:nvPicPr>
          <p:cNvPr id="48131" name="Picture 4" descr="Obrázek1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27238" y="1178911"/>
            <a:ext cx="8137525" cy="5080000"/>
          </a:xfrm>
          <a:noFill/>
        </p:spPr>
      </p:pic>
      <p:sp>
        <p:nvSpPr>
          <p:cNvPr id="48132" name="Oval 4"/>
          <p:cNvSpPr>
            <a:spLocks noChangeArrowheads="1"/>
          </p:cNvSpPr>
          <p:nvPr/>
        </p:nvSpPr>
        <p:spPr bwMode="auto">
          <a:xfrm>
            <a:off x="4799856" y="1136980"/>
            <a:ext cx="3960440" cy="3783191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3" name="Přímá spojnice se šipkou 2"/>
          <p:cNvCxnSpPr/>
          <p:nvPr/>
        </p:nvCxnSpPr>
        <p:spPr>
          <a:xfrm flipV="1">
            <a:off x="6960096" y="1628800"/>
            <a:ext cx="1296144" cy="1080120"/>
          </a:xfrm>
          <a:prstGeom prst="straightConnector1">
            <a:avLst/>
          </a:prstGeom>
          <a:ln w="349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ovéPole 3"/>
          <p:cNvSpPr txBox="1"/>
          <p:nvPr/>
        </p:nvSpPr>
        <p:spPr>
          <a:xfrm>
            <a:off x="6960096" y="170080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C00000"/>
                </a:solidFill>
              </a:rPr>
              <a:t>4 km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7" name="Slide Number Placeholder 1"/>
          <p:cNvSpPr txBox="1">
            <a:spLocks/>
          </p:cNvSpPr>
          <p:nvPr/>
        </p:nvSpPr>
        <p:spPr>
          <a:xfrm>
            <a:off x="807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66973F9-69B8-4369-ACCE-D6646EF6D08B}" type="slidenum">
              <a:rPr lang="cs-CZ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13</a:t>
            </a:fld>
            <a:endParaRPr lang="cs-CZ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4488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532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200133"/>
              </p:ext>
            </p:extLst>
          </p:nvPr>
        </p:nvGraphicFramePr>
        <p:xfrm>
          <a:off x="1866507" y="1412777"/>
          <a:ext cx="7968648" cy="4041229"/>
        </p:xfrm>
        <a:graphic>
          <a:graphicData uri="http://schemas.openxmlformats.org/drawingml/2006/table">
            <a:tbl>
              <a:tblPr/>
              <a:tblGrid>
                <a:gridCol w="26527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7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80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0811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Zemní plyn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MWh</a:t>
                      </a:r>
                      <a:r>
                        <a:rPr kumimoji="0" lang="cs-CZ" altLang="en-US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cs-CZ" alt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year</a:t>
                      </a:r>
                      <a:endParaRPr kumimoji="0" lang="cs-CZ" altLang="en-US" sz="2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Elektřina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MWh</a:t>
                      </a:r>
                      <a:r>
                        <a:rPr kumimoji="0" lang="cs-CZ" altLang="en-US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cs-CZ" altLang="en-US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year</a:t>
                      </a:r>
                      <a:endParaRPr kumimoji="0" lang="cs-CZ" altLang="en-US" sz="2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70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Domácnosti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25 000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7 000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jiné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30 000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13 000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899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Celkem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55 000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20 000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BPS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6 000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Heat </a:t>
                      </a:r>
                      <a:r>
                        <a:rPr kumimoji="0" lang="cs-CZ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equivalent</a:t>
                      </a:r>
                      <a:endParaRPr kumimoji="0" lang="cs-CZ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8 000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29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Podíl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11 %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40 %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  <a:alpha val="47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3531" name="Rectangle 186"/>
          <p:cNvSpPr>
            <a:spLocks noChangeArrowheads="1"/>
          </p:cNvSpPr>
          <p:nvPr/>
        </p:nvSpPr>
        <p:spPr bwMode="auto">
          <a:xfrm>
            <a:off x="1847851" y="6381750"/>
            <a:ext cx="48244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cs-CZ" altLang="en-US" sz="1400" i="1">
                <a:solidFill>
                  <a:srgbClr val="1F497D"/>
                </a:solidFill>
              </a:rPr>
              <a:t>ZP: léto 200, zima 2000 (Nm</a:t>
            </a:r>
            <a:r>
              <a:rPr lang="cs-CZ" altLang="en-US" sz="1400" i="1" baseline="30000">
                <a:solidFill>
                  <a:srgbClr val="1F497D"/>
                </a:solidFill>
              </a:rPr>
              <a:t>3</a:t>
            </a:r>
            <a:r>
              <a:rPr lang="cs-CZ" altLang="en-US" sz="1400" i="1">
                <a:solidFill>
                  <a:srgbClr val="1F497D"/>
                </a:solidFill>
              </a:rPr>
              <a:t>/hod),   EE:  8 MW v zimě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2711624" y="15925"/>
            <a:ext cx="698477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>
                <a:solidFill>
                  <a:prstClr val="black"/>
                </a:solidFill>
              </a:rPr>
              <a:t>Spotřeba energie - Třeboň</a:t>
            </a:r>
          </a:p>
          <a:p>
            <a:pPr algn="ctr"/>
            <a:r>
              <a:rPr lang="cs-CZ" altLang="en-US" sz="2800" b="1" dirty="0">
                <a:solidFill>
                  <a:prstClr val="black"/>
                </a:solidFill>
                <a:latin typeface="Arial" pitchFamily="34" charset="0"/>
              </a:rPr>
              <a:t>7800 obyvatel</a:t>
            </a:r>
          </a:p>
        </p:txBody>
      </p:sp>
      <p:sp>
        <p:nvSpPr>
          <p:cNvPr id="5" name="Slide Number Placeholder 1"/>
          <p:cNvSpPr txBox="1">
            <a:spLocks/>
          </p:cNvSpPr>
          <p:nvPr/>
        </p:nvSpPr>
        <p:spPr>
          <a:xfrm>
            <a:off x="807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66973F9-69B8-4369-ACCE-D6646EF6D08B}" type="slidenum">
              <a:rPr lang="cs-CZ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14</a:t>
            </a:fld>
            <a:endParaRPr lang="cs-CZ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46222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69DA384F-2A82-49BA-A9B6-C900A1F17A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9539" y="1124347"/>
            <a:ext cx="2857500" cy="190500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E28667E2-5606-4F58-9F4C-B8F53B16EB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7" y="3029347"/>
            <a:ext cx="5400601" cy="3820024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2D158477-8B13-45CE-8D63-E168D6ED7D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3532" y="684142"/>
            <a:ext cx="4225652" cy="2394920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4E704328-73CC-41AD-B0B0-A67BC846246D}"/>
              </a:ext>
            </a:extLst>
          </p:cNvPr>
          <p:cNvSpPr txBox="1"/>
          <p:nvPr/>
        </p:nvSpPr>
        <p:spPr>
          <a:xfrm>
            <a:off x="3899756" y="100165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/>
              <a:t>BPS Suchohrdly u </a:t>
            </a:r>
            <a:r>
              <a:rPr lang="cs-CZ" sz="3200" b="1" dirty="0" err="1"/>
              <a:t>Miroslavi</a:t>
            </a:r>
            <a:endParaRPr lang="cs-CZ" sz="3200" b="1" dirty="0"/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B289A4B6-25BB-4872-8CDC-21A3DC939E25}"/>
              </a:ext>
            </a:extLst>
          </p:cNvPr>
          <p:cNvSpPr/>
          <p:nvPr/>
        </p:nvSpPr>
        <p:spPr>
          <a:xfrm>
            <a:off x="8256241" y="3198168"/>
            <a:ext cx="22402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b="1" dirty="0">
                <a:solidFill>
                  <a:srgbClr val="00B050"/>
                </a:solidFill>
              </a:rPr>
              <a:t>www.bylinky.cz </a:t>
            </a:r>
          </a:p>
        </p:txBody>
      </p:sp>
    </p:spTree>
    <p:extLst>
      <p:ext uri="{BB962C8B-B14F-4D97-AF65-F5344CB8AC3E}">
        <p14:creationId xmlns:p14="http://schemas.microsoft.com/office/powerpoint/2010/main" val="3141762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909484F0-F582-4051-A0EC-978F104764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8733" y="3529053"/>
            <a:ext cx="4968552" cy="2791695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17EB744B-16F9-44D1-9D8D-78BB47C7D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26" y="2343150"/>
            <a:ext cx="5476875" cy="4514850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221192F0-BC1A-4A35-9BED-26CCE1BBB792}"/>
              </a:ext>
            </a:extLst>
          </p:cNvPr>
          <p:cNvSpPr/>
          <p:nvPr/>
        </p:nvSpPr>
        <p:spPr>
          <a:xfrm>
            <a:off x="754144" y="260649"/>
            <a:ext cx="959032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800" b="1" dirty="0">
                <a:solidFill>
                  <a:srgbClr val="263238"/>
                </a:solidFill>
                <a:latin typeface="Fira Sans"/>
              </a:rPr>
              <a:t>V Rapotíně spustili první výrobnu </a:t>
            </a:r>
            <a:r>
              <a:rPr lang="cs-CZ" sz="2800" b="1" dirty="0" err="1">
                <a:solidFill>
                  <a:srgbClr val="263238"/>
                </a:solidFill>
                <a:latin typeface="Fira Sans"/>
              </a:rPr>
              <a:t>biometanu</a:t>
            </a:r>
            <a:r>
              <a:rPr lang="cs-CZ" sz="2800" b="1" dirty="0">
                <a:solidFill>
                  <a:srgbClr val="263238"/>
                </a:solidFill>
                <a:latin typeface="Fira Sans"/>
              </a:rPr>
              <a:t> v Česku, čistí bioplyn z odpadu</a:t>
            </a:r>
          </a:p>
          <a:p>
            <a:r>
              <a:rPr lang="cs-CZ" dirty="0">
                <a:solidFill>
                  <a:srgbClr val="546E7A"/>
                </a:solidFill>
                <a:latin typeface="Arial" panose="020B0604020202020204" pitchFamily="34" charset="0"/>
              </a:rPr>
              <a:t>25. října 2019  13:32</a:t>
            </a:r>
            <a:endParaRPr lang="cs-CZ" dirty="0">
              <a:solidFill>
                <a:srgbClr val="263238"/>
              </a:solidFill>
              <a:latin typeface="Arial" panose="020B0604020202020204" pitchFamily="34" charset="0"/>
            </a:endParaRPr>
          </a:p>
          <a:p>
            <a:r>
              <a:rPr lang="cs-CZ" dirty="0">
                <a:solidFill>
                  <a:srgbClr val="263238"/>
                </a:solidFill>
                <a:latin typeface="Arial" panose="020B0604020202020204" pitchFamily="34" charset="0"/>
              </a:rPr>
              <a:t>První výrobnu </a:t>
            </a:r>
            <a:r>
              <a:rPr lang="cs-CZ" dirty="0" err="1">
                <a:solidFill>
                  <a:srgbClr val="263238"/>
                </a:solidFill>
                <a:latin typeface="Arial" panose="020B0604020202020204" pitchFamily="34" charset="0"/>
              </a:rPr>
              <a:t>biometanu</a:t>
            </a:r>
            <a:r>
              <a:rPr lang="cs-CZ" dirty="0">
                <a:solidFill>
                  <a:srgbClr val="263238"/>
                </a:solidFill>
                <a:latin typeface="Arial" panose="020B0604020202020204" pitchFamily="34" charset="0"/>
              </a:rPr>
              <a:t> v Česku spustilo Energetické centrum recyklace (ECR) v Rapotíně na Šumpersku. Jedinečná technologie umožňuje vyčistit bioplyn získaný z biologicky rozložitelného odpadu od nežádoucích příměsí.</a:t>
            </a:r>
          </a:p>
          <a:p>
            <a:r>
              <a:rPr lang="cs-CZ" dirty="0">
                <a:solidFill>
                  <a:srgbClr val="263238"/>
                </a:solidFill>
                <a:latin typeface="Arial" panose="020B0604020202020204" pitchFamily="34" charset="0"/>
              </a:rPr>
              <a:t>Zdroj: </a:t>
            </a:r>
            <a:r>
              <a:rPr lang="cs-CZ" dirty="0">
                <a:solidFill>
                  <a:srgbClr val="102447"/>
                </a:solidFill>
                <a:latin typeface="Arial" panose="020B0604020202020204" pitchFamily="34" charset="0"/>
                <a:hlinkClick r:id="rId4"/>
              </a:rPr>
              <a:t>https://www.idnes.cz/olomouc/zpravy/rapotin-prvni-stanice-vyroba-biometanu-cisteni-bioplynu-odpad.A191025_510313_olomouc-zpravy_stk</a:t>
            </a:r>
            <a:endParaRPr lang="cs-CZ" dirty="0">
              <a:solidFill>
                <a:srgbClr val="263238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9360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3BABEA1-667E-4A63-AFF6-03E82C496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dirty="0"/>
              <a:t>BPS Rapotín</a:t>
            </a:r>
          </a:p>
        </p:txBody>
      </p:sp>
      <p:pic>
        <p:nvPicPr>
          <p:cNvPr id="4" name="Zástupný symbol pro obsah 3">
            <a:extLst>
              <a:ext uri="{FF2B5EF4-FFF2-40B4-BE49-F238E27FC236}">
                <a16:creationId xmlns:a16="http://schemas.microsoft.com/office/drawing/2014/main" id="{F8B7067C-AA78-48DB-9574-6CD3AFEA77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5560" y="1700809"/>
            <a:ext cx="4505872" cy="4525963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3E25AB59-79B7-4C64-AD32-65DEA0A7B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8656" y="1700809"/>
            <a:ext cx="3243235" cy="464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815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>
            <a:extLst>
              <a:ext uri="{FF2B5EF4-FFF2-40B4-BE49-F238E27FC236}">
                <a16:creationId xmlns:a16="http://schemas.microsoft.com/office/drawing/2014/main" id="{2AAA7AE2-BFD2-4981-BB6D-E2C7F4F0C1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4985" y="218343"/>
            <a:ext cx="7823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3200" b="1" i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ADOS systém -   </a:t>
            </a:r>
            <a:r>
              <a:rPr lang="cs-CZ" sz="3200" b="1" i="1" dirty="0" err="1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Anaerobic</a:t>
            </a:r>
            <a:r>
              <a:rPr lang="cs-CZ" sz="3200" b="1" i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Power </a:t>
            </a:r>
            <a:r>
              <a:rPr lang="cs-CZ" sz="3200" b="1" i="1" dirty="0" err="1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Biogas</a:t>
            </a:r>
            <a:r>
              <a:rPr lang="cs-CZ" sz="3200" b="1" i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Benešov - </a:t>
            </a:r>
            <a:r>
              <a:rPr lang="cs-CZ" sz="3200" b="1" i="1" dirty="0" err="1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Přibyšice</a:t>
            </a:r>
            <a:r>
              <a:rPr lang="cs-CZ" sz="3200" b="1" i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GB" sz="3200" b="1" i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(CZ)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4E4367-93C4-4256-AB13-A3180C71DF94}"/>
              </a:ext>
            </a:extLst>
          </p:cNvPr>
          <p:cNvSpPr/>
          <p:nvPr/>
        </p:nvSpPr>
        <p:spPr>
          <a:xfrm>
            <a:off x="1620167" y="1089704"/>
            <a:ext cx="3034406" cy="515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400" b="1" dirty="0">
                <a:solidFill>
                  <a:srgbClr val="339933"/>
                </a:solidFill>
              </a:rPr>
              <a:t>Výkon:</a:t>
            </a:r>
            <a:r>
              <a:rPr lang="cs-CZ" sz="1400" dirty="0">
                <a:solidFill>
                  <a:srgbClr val="339933"/>
                </a:solidFill>
              </a:rPr>
              <a:t>   0,994 </a:t>
            </a:r>
            <a:r>
              <a:rPr lang="de-AT" sz="1400" dirty="0">
                <a:solidFill>
                  <a:srgbClr val="339933"/>
                </a:solidFill>
              </a:rPr>
              <a:t>MW </a:t>
            </a:r>
            <a:r>
              <a:rPr lang="cs-CZ" sz="1400" dirty="0">
                <a:solidFill>
                  <a:srgbClr val="339933"/>
                </a:solidFill>
              </a:rPr>
              <a:t>el. 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rgbClr val="339933"/>
                </a:solidFill>
              </a:rPr>
              <a:t>                0,904 MW tep. e.</a:t>
            </a:r>
            <a:endParaRPr lang="de-AT" sz="1400" dirty="0">
              <a:solidFill>
                <a:srgbClr val="339933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400" b="1" dirty="0">
                <a:solidFill>
                  <a:srgbClr val="339933"/>
                </a:solidFill>
              </a:rPr>
              <a:t>Max. vstup:   </a:t>
            </a:r>
            <a:r>
              <a:rPr lang="cs-CZ" sz="1400" dirty="0">
                <a:solidFill>
                  <a:srgbClr val="339933"/>
                </a:solidFill>
              </a:rPr>
              <a:t>100 t/den</a:t>
            </a:r>
            <a:endParaRPr lang="de-AT" sz="1400" dirty="0">
              <a:solidFill>
                <a:srgbClr val="339933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400" b="1" dirty="0">
                <a:solidFill>
                  <a:srgbClr val="339933"/>
                </a:solidFill>
              </a:rPr>
              <a:t>Typ BPS:   </a:t>
            </a:r>
            <a:r>
              <a:rPr lang="cs-CZ" sz="1400" dirty="0">
                <a:solidFill>
                  <a:srgbClr val="339933"/>
                </a:solidFill>
              </a:rPr>
              <a:t>komunální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400" b="1" dirty="0">
                <a:solidFill>
                  <a:srgbClr val="339933"/>
                </a:solidFill>
              </a:rPr>
              <a:t>Max. kapacita:   </a:t>
            </a:r>
            <a:r>
              <a:rPr lang="cs-CZ" sz="1400" dirty="0">
                <a:solidFill>
                  <a:srgbClr val="339933"/>
                </a:solidFill>
              </a:rPr>
              <a:t>28 000 t/rok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400" b="1" dirty="0">
                <a:solidFill>
                  <a:srgbClr val="339933"/>
                </a:solidFill>
              </a:rPr>
              <a:t>Produkce bioplynu:   </a:t>
            </a:r>
            <a:r>
              <a:rPr lang="cs-CZ" sz="1400" dirty="0">
                <a:solidFill>
                  <a:srgbClr val="339933"/>
                </a:solidFill>
              </a:rPr>
              <a:t>12 342 m3/d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rgbClr val="339933"/>
                </a:solidFill>
              </a:rPr>
              <a:t>= 514,3 m3/h = 205,7 m/t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400" b="1" dirty="0">
                <a:solidFill>
                  <a:srgbClr val="339933"/>
                </a:solidFill>
              </a:rPr>
              <a:t>Kvalita bioplynu:   </a:t>
            </a:r>
            <a:r>
              <a:rPr lang="cs-CZ" sz="1400" dirty="0">
                <a:solidFill>
                  <a:srgbClr val="339933"/>
                </a:solidFill>
              </a:rPr>
              <a:t>65 – 70% CH4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400" b="1" dirty="0">
                <a:solidFill>
                  <a:srgbClr val="339933"/>
                </a:solidFill>
              </a:rPr>
              <a:t>Organické zatížení:</a:t>
            </a:r>
            <a:r>
              <a:rPr lang="cs-CZ" sz="1400" dirty="0">
                <a:solidFill>
                  <a:srgbClr val="339933"/>
                </a:solidFill>
              </a:rPr>
              <a:t>  5,5kg/m</a:t>
            </a:r>
            <a:r>
              <a:rPr lang="cs-CZ" sz="1400" baseline="30000" dirty="0">
                <a:solidFill>
                  <a:srgbClr val="339933"/>
                </a:solidFill>
              </a:rPr>
              <a:t>3</a:t>
            </a:r>
            <a:r>
              <a:rPr lang="cs-CZ" sz="1400" dirty="0">
                <a:solidFill>
                  <a:srgbClr val="339933"/>
                </a:solidFill>
              </a:rPr>
              <a:t>/den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400" b="1" dirty="0">
                <a:solidFill>
                  <a:srgbClr val="339933"/>
                </a:solidFill>
              </a:rPr>
              <a:t>Výstup:  </a:t>
            </a:r>
            <a:r>
              <a:rPr lang="cs-CZ" sz="1400" dirty="0">
                <a:solidFill>
                  <a:srgbClr val="339933"/>
                </a:solidFill>
              </a:rPr>
              <a:t>netypové tekuté organické hnojivo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400" b="1" dirty="0">
                <a:solidFill>
                  <a:srgbClr val="339933"/>
                </a:solidFill>
              </a:rPr>
              <a:t>Anaerobní proces:  </a:t>
            </a:r>
            <a:r>
              <a:rPr lang="cs-CZ" sz="1400" dirty="0">
                <a:solidFill>
                  <a:srgbClr val="339933"/>
                </a:solidFill>
              </a:rPr>
              <a:t>termofilní 51</a:t>
            </a:r>
            <a:r>
              <a:rPr lang="cs-CZ" sz="1400" dirty="0">
                <a:solidFill>
                  <a:srgbClr val="33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°C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400" b="1" dirty="0">
                <a:solidFill>
                  <a:srgbClr val="339933"/>
                </a:solidFill>
              </a:rPr>
              <a:t>Certifikace ISO: </a:t>
            </a:r>
            <a:r>
              <a:rPr lang="cs-CZ" sz="1400" dirty="0">
                <a:solidFill>
                  <a:srgbClr val="339933"/>
                </a:solidFill>
              </a:rPr>
              <a:t>ISO14001:2005, </a:t>
            </a:r>
          </a:p>
          <a:p>
            <a:pPr>
              <a:lnSpc>
                <a:spcPct val="150000"/>
              </a:lnSpc>
            </a:pPr>
            <a:r>
              <a:rPr lang="cs-CZ" sz="1400" dirty="0">
                <a:solidFill>
                  <a:srgbClr val="339933"/>
                </a:solidFill>
              </a:rPr>
              <a:t>      OHSAS 18001:2008,</a:t>
            </a:r>
          </a:p>
          <a:p>
            <a:pPr>
              <a:lnSpc>
                <a:spcPct val="150000"/>
              </a:lnSpc>
            </a:pPr>
            <a:r>
              <a:rPr lang="cs-CZ" sz="1400" dirty="0">
                <a:solidFill>
                  <a:srgbClr val="339933"/>
                </a:solidFill>
              </a:rPr>
              <a:t>      ISO 9001:2009</a:t>
            </a:r>
            <a:endParaRPr lang="de-AT" sz="1400" dirty="0">
              <a:solidFill>
                <a:srgbClr val="339933"/>
              </a:solidFill>
            </a:endParaRPr>
          </a:p>
          <a:p>
            <a:endParaRPr lang="de-AT" sz="1400" dirty="0">
              <a:solidFill>
                <a:srgbClr val="1A5087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8BA123-184F-4549-A47B-B2C5EBCE0428}"/>
              </a:ext>
            </a:extLst>
          </p:cNvPr>
          <p:cNvSpPr txBox="1"/>
          <p:nvPr/>
        </p:nvSpPr>
        <p:spPr>
          <a:xfrm>
            <a:off x="4012223" y="5853393"/>
            <a:ext cx="39654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000" b="1" i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V provozu od roku 2009!!!</a:t>
            </a:r>
            <a:endParaRPr lang="de-AT" sz="2000" b="1" i="1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1524001" y="6518806"/>
            <a:ext cx="7453599" cy="228437"/>
          </a:xfrm>
          <a:prstGeom prst="rect">
            <a:avLst/>
          </a:prstGeom>
          <a:solidFill>
            <a:srgbClr val="33993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bdélník 10"/>
          <p:cNvSpPr/>
          <p:nvPr/>
        </p:nvSpPr>
        <p:spPr>
          <a:xfrm>
            <a:off x="10045139" y="6502641"/>
            <a:ext cx="622862" cy="228437"/>
          </a:xfrm>
          <a:prstGeom prst="rect">
            <a:avLst/>
          </a:prstGeom>
          <a:solidFill>
            <a:srgbClr val="33993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336" y="6461088"/>
            <a:ext cx="782066" cy="343871"/>
          </a:xfrm>
          <a:prstGeom prst="rect">
            <a:avLst/>
          </a:prstGeom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478" y="1833648"/>
            <a:ext cx="5114924" cy="3529090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5941" y="2095617"/>
            <a:ext cx="5337631" cy="2920983"/>
          </a:xfrm>
          <a:prstGeom prst="rect">
            <a:avLst/>
          </a:prstGeom>
        </p:spPr>
      </p:pic>
      <p:pic>
        <p:nvPicPr>
          <p:cNvPr id="8" name="Grafik 4">
            <a:extLst>
              <a:ext uri="{FF2B5EF4-FFF2-40B4-BE49-F238E27FC236}">
                <a16:creationId xmlns:a16="http://schemas.microsoft.com/office/drawing/2014/main" id="{638EBA17-6E42-48DD-97D8-D7097D579E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0022" y="2333266"/>
            <a:ext cx="4553578" cy="3415184"/>
          </a:xfrm>
          <a:prstGeom prst="rect">
            <a:avLst/>
          </a:prstGeom>
        </p:spPr>
      </p:pic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824" y="1342993"/>
            <a:ext cx="4642660" cy="3100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53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6EE64D9-730B-4A5B-A372-01B9415A5FB8}"/>
              </a:ext>
            </a:extLst>
          </p:cNvPr>
          <p:cNvSpPr txBox="1">
            <a:spLocks/>
          </p:cNvSpPr>
          <p:nvPr/>
        </p:nvSpPr>
        <p:spPr>
          <a:xfrm>
            <a:off x="1689174" y="520949"/>
            <a:ext cx="8162925" cy="58675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400" b="1" i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Příjem široké škály odpadů</a:t>
            </a:r>
            <a:r>
              <a:rPr lang="en-US" sz="2400" b="1" i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 </a:t>
            </a:r>
            <a:r>
              <a:rPr lang="en-US" sz="2400" b="1" i="1" dirty="0" err="1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různými</a:t>
            </a:r>
            <a:r>
              <a:rPr lang="en-US" sz="2400" b="1" i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i="1" dirty="0" err="1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charakteristikami</a:t>
            </a:r>
            <a:endParaRPr lang="en-US" sz="2400" b="1" i="1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feld 2">
            <a:extLst>
              <a:ext uri="{FF2B5EF4-FFF2-40B4-BE49-F238E27FC236}">
                <a16:creationId xmlns:a16="http://schemas.microsoft.com/office/drawing/2014/main" id="{C6311337-3A86-403C-A8CD-094AB3AC5C30}"/>
              </a:ext>
            </a:extLst>
          </p:cNvPr>
          <p:cNvSpPr txBox="1"/>
          <p:nvPr/>
        </p:nvSpPr>
        <p:spPr>
          <a:xfrm>
            <a:off x="2070062" y="1015227"/>
            <a:ext cx="7239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437460" algn="l"/>
              </a:tabLst>
            </a:pPr>
            <a:r>
              <a:rPr lang="cs-CZ" sz="1600" b="1" dirty="0">
                <a:solidFill>
                  <a:srgbClr val="339933"/>
                </a:solidFill>
              </a:rPr>
              <a:t>Odpad z výroby</a:t>
            </a:r>
            <a:r>
              <a:rPr lang="en-GB" sz="1600" b="1" dirty="0">
                <a:solidFill>
                  <a:srgbClr val="339933"/>
                </a:solidFill>
              </a:rPr>
              <a:t>: </a:t>
            </a:r>
            <a:r>
              <a:rPr lang="cs-CZ" sz="1600" dirty="0">
                <a:solidFill>
                  <a:srgbClr val="339933"/>
                </a:solidFill>
              </a:rPr>
              <a:t>mléčné a masné výrobky, aj.</a:t>
            </a:r>
            <a:endParaRPr lang="en-GB" sz="1600" dirty="0">
              <a:solidFill>
                <a:srgbClr val="339933"/>
              </a:solidFill>
            </a:endParaRPr>
          </a:p>
        </p:txBody>
      </p:sp>
      <p:pic>
        <p:nvPicPr>
          <p:cNvPr id="15" name="Grafik 3">
            <a:extLst>
              <a:ext uri="{FF2B5EF4-FFF2-40B4-BE49-F238E27FC236}">
                <a16:creationId xmlns:a16="http://schemas.microsoft.com/office/drawing/2014/main" id="{1E5B8E10-41D5-4D48-9A1F-0BDE73BED4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744" y="1420754"/>
            <a:ext cx="3432432" cy="2574324"/>
          </a:xfrm>
          <a:prstGeom prst="rect">
            <a:avLst/>
          </a:prstGeom>
        </p:spPr>
      </p:pic>
      <p:sp>
        <p:nvSpPr>
          <p:cNvPr id="18" name="Textfeld 2">
            <a:extLst>
              <a:ext uri="{FF2B5EF4-FFF2-40B4-BE49-F238E27FC236}">
                <a16:creationId xmlns:a16="http://schemas.microsoft.com/office/drawing/2014/main" id="{3B7348D2-B631-4545-95CC-C19DBB5CBD72}"/>
              </a:ext>
            </a:extLst>
          </p:cNvPr>
          <p:cNvSpPr txBox="1"/>
          <p:nvPr/>
        </p:nvSpPr>
        <p:spPr>
          <a:xfrm>
            <a:off x="2150745" y="4063486"/>
            <a:ext cx="7239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437460" algn="l"/>
              </a:tabLst>
            </a:pPr>
            <a:r>
              <a:rPr lang="cs-CZ" sz="1600" b="1" dirty="0">
                <a:solidFill>
                  <a:srgbClr val="339933"/>
                </a:solidFill>
              </a:rPr>
              <a:t>Odpad z prodejních řetězců</a:t>
            </a:r>
            <a:r>
              <a:rPr lang="en-GB" sz="1600" b="1" dirty="0">
                <a:solidFill>
                  <a:srgbClr val="339933"/>
                </a:solidFill>
              </a:rPr>
              <a:t>: </a:t>
            </a:r>
            <a:r>
              <a:rPr lang="cs-CZ" sz="1600" dirty="0">
                <a:solidFill>
                  <a:srgbClr val="339933"/>
                </a:solidFill>
              </a:rPr>
              <a:t>suroviny nevhodné ke spotřebě, aj.</a:t>
            </a:r>
            <a:endParaRPr lang="en-GB" sz="1600" dirty="0">
              <a:solidFill>
                <a:srgbClr val="339933"/>
              </a:solidFill>
            </a:endParaRPr>
          </a:p>
        </p:txBody>
      </p:sp>
      <p:pic>
        <p:nvPicPr>
          <p:cNvPr id="19" name="Grafik 4">
            <a:extLst>
              <a:ext uri="{FF2B5EF4-FFF2-40B4-BE49-F238E27FC236}">
                <a16:creationId xmlns:a16="http://schemas.microsoft.com/office/drawing/2014/main" id="{A2664D12-269D-40FE-871D-C7F173E05E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0744" y="4420401"/>
            <a:ext cx="3432432" cy="1930743"/>
          </a:xfrm>
          <a:prstGeom prst="rect">
            <a:avLst/>
          </a:prstGeom>
        </p:spPr>
      </p:pic>
      <p:sp>
        <p:nvSpPr>
          <p:cNvPr id="11" name="Obdélník 10"/>
          <p:cNvSpPr/>
          <p:nvPr/>
        </p:nvSpPr>
        <p:spPr>
          <a:xfrm>
            <a:off x="1524001" y="6518806"/>
            <a:ext cx="7453599" cy="228437"/>
          </a:xfrm>
          <a:prstGeom prst="rect">
            <a:avLst/>
          </a:prstGeom>
          <a:solidFill>
            <a:srgbClr val="33993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bdélník 11"/>
          <p:cNvSpPr/>
          <p:nvPr/>
        </p:nvSpPr>
        <p:spPr>
          <a:xfrm>
            <a:off x="10045139" y="6502641"/>
            <a:ext cx="622862" cy="228437"/>
          </a:xfrm>
          <a:prstGeom prst="rect">
            <a:avLst/>
          </a:prstGeom>
          <a:solidFill>
            <a:srgbClr val="33993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336" y="6461088"/>
            <a:ext cx="782066" cy="343871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670" y="1421911"/>
            <a:ext cx="4587900" cy="2580694"/>
          </a:xfrm>
          <a:prstGeom prst="rect">
            <a:avLst/>
          </a:prstGeom>
        </p:spPr>
      </p:pic>
      <p:pic>
        <p:nvPicPr>
          <p:cNvPr id="22" name="Obrázek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653" y="4420401"/>
            <a:ext cx="4509917" cy="199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11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>
            <a:extLst>
              <a:ext uri="{FF2B5EF4-FFF2-40B4-BE49-F238E27FC236}">
                <a16:creationId xmlns:a16="http://schemas.microsoft.com/office/drawing/2014/main" id="{C2D44B82-BF8F-4C33-9FBB-132994F12FF4}"/>
              </a:ext>
            </a:extLst>
          </p:cNvPr>
          <p:cNvSpPr/>
          <p:nvPr/>
        </p:nvSpPr>
        <p:spPr>
          <a:xfrm>
            <a:off x="741345" y="0"/>
            <a:ext cx="102597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/>
          </a:p>
          <a:p>
            <a:r>
              <a:rPr lang="cs-CZ" b="1" dirty="0">
                <a:solidFill>
                  <a:schemeClr val="accent6">
                    <a:lumMod val="75000"/>
                  </a:schemeClr>
                </a:solidFill>
              </a:rPr>
              <a:t>Testování se osvědčilo, autobusy v Brně pojedou na bioplyn z odpadní vody</a:t>
            </a:r>
          </a:p>
          <a:p>
            <a:r>
              <a:rPr lang="cs-CZ" dirty="0">
                <a:solidFill>
                  <a:schemeClr val="accent6">
                    <a:lumMod val="75000"/>
                  </a:schemeClr>
                </a:solidFill>
              </a:rPr>
              <a:t> 4. února 2020  9:39  </a:t>
            </a:r>
          </a:p>
          <a:p>
            <a:endParaRPr lang="cs-CZ" dirty="0"/>
          </a:p>
          <a:p>
            <a:r>
              <a:rPr lang="cs-CZ" dirty="0"/>
              <a:t>Až 1800 kilometrů by mohly denně najezdit brněnské autobusy pouze na bioplyn, který vzniká při čištění odpadní vody. Město s dopravním podnikem teď shánějí na zajištění provozu soukromou firmu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44F6BF54-9D02-45C9-A1DF-9948200AA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2817" y="1862047"/>
            <a:ext cx="10121316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l-PL" dirty="0">
                <a:hlinkClick r:id="rId2"/>
              </a:rPr>
              <a:t>Kam s bioodpadem? Do Rapotína. Promění jej tam v čistou energii </a:t>
            </a:r>
            <a:r>
              <a:rPr kumimoji="0" lang="cs-CZ" altLang="cs-CZ" sz="900" b="0" i="0" u="none" strike="noStrike" cap="none" normalizeH="0" baseline="0" dirty="0" err="1">
                <a:ln>
                  <a:noFill/>
                </a:ln>
                <a:solidFill>
                  <a:srgbClr val="737373"/>
                </a:solidFill>
                <a:effectLst/>
                <a:latin typeface="Arial" panose="020B0604020202020204" pitchFamily="34" charset="0"/>
              </a:rPr>
              <a:t>Enviweb</a:t>
            </a:r>
            <a:r>
              <a:rPr kumimoji="0" lang="cs-CZ" altLang="cs-CZ" sz="900" b="0" i="0" u="none" strike="noStrike" cap="none" normalizeH="0" baseline="0" dirty="0">
                <a:ln>
                  <a:noFill/>
                </a:ln>
                <a:solidFill>
                  <a:srgbClr val="737373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900" b="0" i="0" u="none" strike="noStrike" cap="none" normalizeH="0" baseline="0" dirty="0">
                <a:ln>
                  <a:noFill/>
                </a:ln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Velkou výhodou </a:t>
            </a:r>
            <a:r>
              <a:rPr kumimoji="0" lang="cs-CZ" altLang="cs-CZ" sz="900" b="0" i="0" u="none" strike="noStrike" cap="none" normalizeH="0" baseline="0" dirty="0" err="1">
                <a:ln>
                  <a:noFill/>
                </a:ln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rapotínské</a:t>
            </a:r>
            <a:r>
              <a:rPr kumimoji="0" lang="cs-CZ" altLang="cs-CZ" sz="900" b="0" i="0" u="none" strike="noStrike" cap="none" normalizeH="0" baseline="0" dirty="0">
                <a:ln>
                  <a:noFill/>
                </a:ln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cs-CZ" altLang="cs-CZ" sz="900" b="1" i="0" u="none" strike="noStrike" cap="none" normalizeH="0" baseline="0" dirty="0">
                <a:ln>
                  <a:noFill/>
                </a:ln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bioplynové stanice</a:t>
            </a:r>
            <a:r>
              <a:rPr kumimoji="0" lang="cs-CZ" altLang="cs-CZ" sz="900" b="0" i="0" u="none" strike="noStrike" cap="none" normalizeH="0" baseline="0" dirty="0">
                <a:ln>
                  <a:noFill/>
                </a:ln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, vytápějící už dnes část obce, je možnost zpracování odpadů i s jejich obaly. "Zařízení je schopné ...      </a:t>
            </a: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AutoShape 2" descr="Facebook">
            <a:hlinkClick r:id="rId3"/>
            <a:extLst>
              <a:ext uri="{FF2B5EF4-FFF2-40B4-BE49-F238E27FC236}">
                <a16:creationId xmlns:a16="http://schemas.microsoft.com/office/drawing/2014/main" id="{397B485D-5A59-4EA4-92B9-5498985139D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991476" y="3255853"/>
            <a:ext cx="152400" cy="9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" name="AutoShape 3" descr="Twitter">
            <a:hlinkClick r:id="rId4"/>
            <a:extLst>
              <a:ext uri="{FF2B5EF4-FFF2-40B4-BE49-F238E27FC236}">
                <a16:creationId xmlns:a16="http://schemas.microsoft.com/office/drawing/2014/main" id="{B960F0B1-245D-400A-8CF2-9662EA75240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023226" y="3255853"/>
            <a:ext cx="152400" cy="9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0E51A6B6-18EF-439B-B215-E1799F271F00}"/>
              </a:ext>
            </a:extLst>
          </p:cNvPr>
          <p:cNvSpPr/>
          <p:nvPr/>
        </p:nvSpPr>
        <p:spPr>
          <a:xfrm>
            <a:off x="593889" y="2791435"/>
            <a:ext cx="99157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cs-CZ" u="none" strike="noStrike" dirty="0">
                <a:solidFill>
                  <a:srgbClr val="427FED"/>
                </a:solidFill>
                <a:effectLst/>
                <a:latin typeface="Arial" panose="020B0604020202020204" pitchFamily="34" charset="0"/>
                <a:hlinkClick r:id="rId5"/>
              </a:rPr>
              <a:t>Venkovu může prospět komunitní energetika </a:t>
            </a:r>
            <a:r>
              <a:rPr lang="cs-CZ" u="none" strike="noStrike" dirty="0">
                <a:solidFill>
                  <a:srgbClr val="737373"/>
                </a:solidFill>
                <a:effectLst/>
                <a:latin typeface="Arial" panose="020B0604020202020204" pitchFamily="34" charset="0"/>
              </a:rPr>
              <a:t>Kladenský deník </a:t>
            </a:r>
            <a:endParaRPr lang="cs-CZ" dirty="0">
              <a:solidFill>
                <a:srgbClr val="737373"/>
              </a:solidFill>
              <a:effectLst/>
              <a:latin typeface="Arial" panose="020B0604020202020204" pitchFamily="34" charset="0"/>
            </a:endParaRPr>
          </a:p>
          <a:p>
            <a:pPr fontAlgn="t"/>
            <a:r>
              <a:rPr lang="cs-CZ" dirty="0"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Kněžičtí za pomoci dotací vybudovali celoročně pracující </a:t>
            </a:r>
            <a:r>
              <a:rPr lang="cs-CZ" b="1" dirty="0"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bioplynovou stanici</a:t>
            </a:r>
            <a:r>
              <a:rPr lang="cs-CZ" dirty="0">
                <a:solidFill>
                  <a:srgbClr val="252525"/>
                </a:solidFill>
                <a:effectLst/>
                <a:latin typeface="Arial" panose="020B0604020202020204" pitchFamily="34" charset="0"/>
              </a:rPr>
              <a:t> s kombinovanou výrobou elektřiny a tepla, kotelnu na biomasu (slámu a ...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C06EB6FD-264F-412B-B918-EFE89E3C4D4A}"/>
              </a:ext>
            </a:extLst>
          </p:cNvPr>
          <p:cNvSpPr/>
          <p:nvPr/>
        </p:nvSpPr>
        <p:spPr>
          <a:xfrm>
            <a:off x="681872" y="3918736"/>
            <a:ext cx="1151012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</a:rPr>
              <a:t>V České Lípě tankují do aut palivo z kalů. Novinka má značný potenciál </a:t>
            </a:r>
          </a:p>
          <a:p>
            <a:r>
              <a:rPr lang="cs-CZ" b="1" dirty="0">
                <a:solidFill>
                  <a:srgbClr val="FF0000"/>
                </a:solidFill>
              </a:rPr>
              <a:t>denik.cz (tisková zpráva) </a:t>
            </a:r>
          </a:p>
          <a:p>
            <a:r>
              <a:rPr lang="cs-CZ" sz="1600" dirty="0"/>
              <a:t>V Česku existuje v současné době přes 500 bioplynových stanic a čistíren odpadních vod, přičemž se předpokládá, že budou vznikat další, které ...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7F92A702-5BE5-425D-BB07-0875DE65FA36}"/>
              </a:ext>
            </a:extLst>
          </p:cNvPr>
          <p:cNvSpPr/>
          <p:nvPr/>
        </p:nvSpPr>
        <p:spPr>
          <a:xfrm>
            <a:off x="1624554" y="5261480"/>
            <a:ext cx="1068056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000" b="1" dirty="0">
                <a:solidFill>
                  <a:schemeClr val="accent4">
                    <a:lumMod val="50000"/>
                  </a:schemeClr>
                </a:solidFill>
              </a:rPr>
              <a:t>Praha spustila pilotní projekt svozu kuchyňského odpadu </a:t>
            </a:r>
          </a:p>
          <a:p>
            <a:r>
              <a:rPr lang="cs-CZ" dirty="0"/>
              <a:t>Průmyslová ekologie </a:t>
            </a:r>
          </a:p>
          <a:p>
            <a:r>
              <a:rPr lang="cs-CZ" dirty="0"/>
              <a:t>Hlavní město proto připravuje zavedení celoměstského třídění tzv. </a:t>
            </a:r>
            <a:r>
              <a:rPr lang="cs-CZ" dirty="0" err="1"/>
              <a:t>gastrooodpadů</a:t>
            </a:r>
            <a:r>
              <a:rPr lang="cs-CZ" dirty="0"/>
              <a:t>, které lze v bioplynových stanicích proměnit na bioplyn a zbytkový ...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78CCD23C-772C-4944-A9FD-995E9A46FD65}"/>
              </a:ext>
            </a:extLst>
          </p:cNvPr>
          <p:cNvSpPr txBox="1"/>
          <p:nvPr/>
        </p:nvSpPr>
        <p:spPr>
          <a:xfrm>
            <a:off x="9860437" y="6410227"/>
            <a:ext cx="2444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MUSK 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45E9D1B-F07E-4206-A5A9-67BE9791A467}"/>
              </a:ext>
            </a:extLst>
          </p:cNvPr>
          <p:cNvSpPr txBox="1"/>
          <p:nvPr/>
        </p:nvSpPr>
        <p:spPr>
          <a:xfrm>
            <a:off x="197963" y="103695"/>
            <a:ext cx="992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Pasteur</a:t>
            </a:r>
          </a:p>
        </p:txBody>
      </p:sp>
    </p:spTree>
    <p:extLst>
      <p:ext uri="{BB962C8B-B14F-4D97-AF65-F5344CB8AC3E}">
        <p14:creationId xmlns:p14="http://schemas.microsoft.com/office/powerpoint/2010/main" val="10195535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66" name="Text Box 148"/>
          <p:cNvSpPr txBox="1">
            <a:spLocks noChangeArrowheads="1"/>
          </p:cNvSpPr>
          <p:nvPr/>
        </p:nvSpPr>
        <p:spPr bwMode="auto">
          <a:xfrm>
            <a:off x="1631504" y="188914"/>
            <a:ext cx="885698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>
                <a:solidFill>
                  <a:srgbClr val="000000"/>
                </a:solidFill>
              </a:rPr>
              <a:t>Biogas plant can be a excellent decentralized source of </a:t>
            </a:r>
            <a:r>
              <a:rPr lang="cs-CZ" altLang="en-US" sz="2400" b="1" dirty="0" err="1">
                <a:solidFill>
                  <a:srgbClr val="000000"/>
                </a:solidFill>
              </a:rPr>
              <a:t>energy</a:t>
            </a:r>
            <a:r>
              <a:rPr lang="cs-CZ" altLang="en-US" sz="2400" b="1" dirty="0">
                <a:solidFill>
                  <a:srgbClr val="000000"/>
                </a:solidFill>
              </a:rPr>
              <a:t> </a:t>
            </a:r>
            <a:r>
              <a:rPr lang="en-US" altLang="en-US" sz="2400" b="1" dirty="0">
                <a:solidFill>
                  <a:srgbClr val="000000"/>
                </a:solidFill>
              </a:rPr>
              <a:t>for human settlements (villages, towns)</a:t>
            </a:r>
            <a:r>
              <a:rPr lang="cs-CZ" altLang="en-US" sz="2400" b="1" dirty="0">
                <a:solidFill>
                  <a:srgbClr val="000000"/>
                </a:solidFill>
              </a:rPr>
              <a:t> in </a:t>
            </a:r>
            <a:r>
              <a:rPr lang="cs-CZ" altLang="en-US" sz="2400" b="1" dirty="0" err="1">
                <a:solidFill>
                  <a:srgbClr val="000000"/>
                </a:solidFill>
              </a:rPr>
              <a:t>rural</a:t>
            </a:r>
            <a:r>
              <a:rPr lang="cs-CZ" altLang="en-US" sz="2400" b="1" dirty="0">
                <a:solidFill>
                  <a:srgbClr val="000000"/>
                </a:solidFill>
              </a:rPr>
              <a:t> </a:t>
            </a:r>
            <a:r>
              <a:rPr lang="cs-CZ" altLang="en-US" sz="2400" b="1" dirty="0" err="1">
                <a:solidFill>
                  <a:srgbClr val="000000"/>
                </a:solidFill>
              </a:rPr>
              <a:t>districts</a:t>
            </a:r>
            <a:endParaRPr lang="en-US" altLang="en-US" sz="2400" b="1" dirty="0">
              <a:solidFill>
                <a:srgbClr val="000000"/>
              </a:solidFill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/>
          </p:nvPr>
        </p:nvGraphicFramePr>
        <p:xfrm>
          <a:off x="1847529" y="1556792"/>
          <a:ext cx="8496943" cy="17782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4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00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7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59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59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50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12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043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318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65178"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en-US" sz="1100" b="1" u="none" strike="noStrike" dirty="0">
                          <a:effectLst/>
                        </a:rPr>
                        <a:t>Radius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en-US" sz="1100" b="1" u="none" strike="noStrike" dirty="0">
                          <a:effectLst/>
                        </a:rPr>
                        <a:t>Area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en-US" sz="1100" b="1" u="none" strike="noStrike" dirty="0">
                          <a:effectLst/>
                        </a:rPr>
                        <a:t> 20 % of area for </a:t>
                      </a:r>
                      <a:r>
                        <a:rPr lang="cs-CZ" sz="1100" b="1" u="none" strike="noStrike" dirty="0" err="1">
                          <a:effectLst/>
                        </a:rPr>
                        <a:t>biogas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100" b="1" u="none" strike="noStrike" dirty="0">
                          <a:effectLst/>
                        </a:rPr>
                        <a:t>Biomass production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100" b="1" u="none" strike="noStrike" dirty="0">
                          <a:effectLst/>
                        </a:rPr>
                        <a:t>Biogas production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en-US" sz="1100" b="1" u="none" strike="noStrike" dirty="0">
                          <a:effectLst/>
                        </a:rPr>
                        <a:t>Electricity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en-US" sz="1100" b="1" u="none" strike="noStrike" dirty="0">
                          <a:effectLst/>
                        </a:rPr>
                        <a:t>Heat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en-US" sz="1100" b="1" u="none" strike="noStrike" dirty="0">
                          <a:effectLst/>
                        </a:rPr>
                        <a:t>Electricity </a:t>
                      </a:r>
                      <a:endParaRPr lang="cs-CZ" sz="1100" b="1" u="none" strike="noStrike" dirty="0">
                        <a:effectLst/>
                      </a:endParaRPr>
                    </a:p>
                    <a:p>
                      <a:pPr algn="ctr" rtl="0" fontAlgn="t"/>
                      <a:r>
                        <a:rPr lang="en-US" sz="1100" b="1" u="none" strike="noStrike" dirty="0">
                          <a:effectLst/>
                        </a:rPr>
                        <a:t> </a:t>
                      </a:r>
                      <a:r>
                        <a:rPr lang="cs-CZ" sz="1100" b="1" u="none" strike="noStrike" dirty="0">
                          <a:effectLst/>
                        </a:rPr>
                        <a:t>1</a:t>
                      </a:r>
                      <a:r>
                        <a:rPr lang="en-US" sz="1100" b="1" u="none" strike="noStrike" dirty="0">
                          <a:effectLst/>
                        </a:rPr>
                        <a:t>,</a:t>
                      </a:r>
                      <a:r>
                        <a:rPr lang="cs-CZ" sz="1100" b="1" u="none" strike="noStrike" dirty="0">
                          <a:effectLst/>
                        </a:rPr>
                        <a:t>5 </a:t>
                      </a:r>
                      <a:r>
                        <a:rPr lang="en-US" sz="1100" b="1" u="none" strike="noStrike" dirty="0">
                          <a:effectLst/>
                        </a:rPr>
                        <a:t>MWh/ </a:t>
                      </a:r>
                      <a:r>
                        <a:rPr lang="cs-CZ" sz="1100" b="1" u="none" strike="noStrike" dirty="0">
                          <a:effectLst/>
                        </a:rPr>
                        <a:t>p</a:t>
                      </a:r>
                      <a:r>
                        <a:rPr lang="en-US" sz="1100" b="1" u="none" strike="noStrike" dirty="0">
                          <a:effectLst/>
                        </a:rPr>
                        <a:t>./year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en-US" sz="1100" b="1" u="none" strike="noStrike" dirty="0">
                          <a:effectLst/>
                        </a:rPr>
                        <a:t>Heat  </a:t>
                      </a:r>
                      <a:r>
                        <a:rPr lang="cs-CZ" sz="1100" b="1" u="none" strike="noStrike" dirty="0">
                          <a:effectLst/>
                        </a:rPr>
                        <a:t>  </a:t>
                      </a:r>
                    </a:p>
                    <a:p>
                      <a:pPr algn="ctr" rtl="0" fontAlgn="t"/>
                      <a:r>
                        <a:rPr lang="en-US" sz="1100" b="1" u="none" strike="noStrike" dirty="0">
                          <a:effectLst/>
                        </a:rPr>
                        <a:t> </a:t>
                      </a:r>
                      <a:r>
                        <a:rPr lang="cs-CZ" sz="1100" b="1" u="none" strike="noStrike" dirty="0">
                          <a:effectLst/>
                        </a:rPr>
                        <a:t>3</a:t>
                      </a:r>
                      <a:r>
                        <a:rPr lang="en-US" sz="1100" b="1" u="none" strike="noStrike" dirty="0">
                          <a:effectLst/>
                        </a:rPr>
                        <a:t> MWh/ </a:t>
                      </a:r>
                      <a:r>
                        <a:rPr lang="cs-CZ" sz="1100" b="1" u="none" strike="noStrike" dirty="0">
                          <a:effectLst/>
                        </a:rPr>
                        <a:t>p</a:t>
                      </a:r>
                      <a:r>
                        <a:rPr lang="en-US" sz="1100" b="1" u="none" strike="noStrike" dirty="0">
                          <a:effectLst/>
                        </a:rPr>
                        <a:t>./year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9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 dirty="0">
                          <a:effectLst/>
                        </a:rPr>
                        <a:t>( 30 t/ha)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 dirty="0">
                          <a:effectLst/>
                        </a:rPr>
                        <a:t> (170 m3/t)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km</a:t>
                      </a:r>
                      <a:endParaRPr lang="en-US" sz="1400" b="1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ha</a:t>
                      </a:r>
                      <a:endParaRPr lang="en-US" sz="1400" b="1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>
                          <a:effectLst/>
                        </a:rPr>
                        <a:t>ha</a:t>
                      </a:r>
                      <a:endParaRPr lang="en-US" sz="1400" b="1" i="1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FM tons </a:t>
                      </a:r>
                      <a:endParaRPr lang="en-US" sz="1400" b="1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 </a:t>
                      </a:r>
                      <a:r>
                        <a:rPr lang="cs-CZ" sz="1400" b="1" u="none" strike="noStrike" dirty="0">
                          <a:effectLst/>
                        </a:rPr>
                        <a:t>mil. </a:t>
                      </a:r>
                      <a:r>
                        <a:rPr lang="en-US" sz="1400" b="1" u="none" strike="noStrike" dirty="0">
                          <a:effectLst/>
                        </a:rPr>
                        <a:t>m</a:t>
                      </a:r>
                      <a:r>
                        <a:rPr lang="en-US" sz="1400" b="1" u="none" strike="noStrike" baseline="30000" dirty="0">
                          <a:effectLst/>
                        </a:rPr>
                        <a:t>3</a:t>
                      </a:r>
                      <a:r>
                        <a:rPr lang="en-US" sz="1400" b="1" u="none" strike="noStrike" dirty="0">
                          <a:effectLst/>
                        </a:rPr>
                        <a:t>/y</a:t>
                      </a:r>
                      <a:endParaRPr lang="en-US" sz="1400" b="1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 err="1">
                          <a:effectLst/>
                        </a:rPr>
                        <a:t>MWh</a:t>
                      </a:r>
                      <a:r>
                        <a:rPr lang="en-US" sz="1400" b="1" u="none" strike="noStrike" dirty="0">
                          <a:effectLst/>
                        </a:rPr>
                        <a:t>/</a:t>
                      </a:r>
                      <a:r>
                        <a:rPr lang="cs-CZ" sz="1400" b="1" u="none" strike="noStrike" dirty="0">
                          <a:effectLst/>
                        </a:rPr>
                        <a:t>y</a:t>
                      </a:r>
                      <a:endParaRPr lang="en-US" sz="1400" b="1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 err="1">
                          <a:effectLst/>
                        </a:rPr>
                        <a:t>MWh</a:t>
                      </a:r>
                      <a:r>
                        <a:rPr lang="en-US" sz="1400" b="1" u="none" strike="noStrike" dirty="0">
                          <a:effectLst/>
                        </a:rPr>
                        <a:t>/</a:t>
                      </a:r>
                      <a:r>
                        <a:rPr lang="cs-CZ" sz="1400" b="1" u="none" strike="noStrike" dirty="0">
                          <a:effectLst/>
                        </a:rPr>
                        <a:t>y</a:t>
                      </a:r>
                      <a:endParaRPr lang="en-US" sz="1400" b="1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u="none" strike="noStrike" dirty="0" err="1">
                          <a:effectLst/>
                        </a:rPr>
                        <a:t>people</a:t>
                      </a:r>
                      <a:endParaRPr lang="en-US" sz="1400" b="1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u="none" strike="noStrike" dirty="0" err="1">
                          <a:effectLst/>
                        </a:rPr>
                        <a:t>people</a:t>
                      </a:r>
                      <a:endParaRPr lang="en-US" sz="1400" b="1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2721"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314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1890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643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643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272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2 826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565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16 956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2</a:t>
                      </a:r>
                      <a:r>
                        <a:rPr lang="cs-CZ" sz="1400" b="1" u="none" strike="noStrike" dirty="0">
                          <a:effectLst/>
                        </a:rPr>
                        <a:t>,9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5 044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5 044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u="none" strike="noStrike" dirty="0">
                          <a:effectLst/>
                        </a:rPr>
                        <a:t>3 400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effectLst/>
                        </a:rPr>
                        <a:t>1 </a:t>
                      </a:r>
                      <a:r>
                        <a:rPr lang="cs-CZ" sz="1400" b="1" u="none" strike="noStrike" dirty="0">
                          <a:effectLst/>
                        </a:rPr>
                        <a:t>681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272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4</a:t>
                      </a:r>
                      <a:endParaRPr lang="en-US" sz="14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5 024</a:t>
                      </a:r>
                      <a:endParaRPr lang="en-US" sz="14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1005</a:t>
                      </a:r>
                      <a:endParaRPr lang="en-US" sz="14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30 144</a:t>
                      </a:r>
                      <a:endParaRPr lang="en-US" sz="14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5</a:t>
                      </a:r>
                      <a:r>
                        <a:rPr lang="cs-CZ" sz="1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,</a:t>
                      </a:r>
                      <a:r>
                        <a:rPr lang="en-US" sz="1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en-US" sz="14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8 968</a:t>
                      </a:r>
                      <a:endParaRPr lang="en-US" sz="14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8 968</a:t>
                      </a:r>
                      <a:endParaRPr lang="en-US" sz="14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6 000</a:t>
                      </a:r>
                      <a:endParaRPr lang="en-US" sz="14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3 000</a:t>
                      </a:r>
                      <a:endParaRPr lang="en-US" sz="14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3765550"/>
            <a:ext cx="5035550" cy="277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1"/>
          <p:cNvSpPr txBox="1">
            <a:spLocks/>
          </p:cNvSpPr>
          <p:nvPr/>
        </p:nvSpPr>
        <p:spPr>
          <a:xfrm>
            <a:off x="807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66973F9-69B8-4369-ACCE-D6646EF6D08B}" type="slidenum">
              <a:rPr lang="cs-CZ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20</a:t>
            </a:fld>
            <a:endParaRPr lang="cs-CZ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96EFAF44-AE60-4618-9F05-AB0B42E1A13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275679" y="4869160"/>
          <a:ext cx="324537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2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dirty="0" err="1"/>
                        <a:t>Annual</a:t>
                      </a:r>
                      <a:r>
                        <a:rPr lang="cs-CZ" baseline="0" dirty="0"/>
                        <a:t> </a:t>
                      </a:r>
                      <a:r>
                        <a:rPr lang="cs-CZ" baseline="0" dirty="0" err="1"/>
                        <a:t>consumption</a:t>
                      </a:r>
                      <a:r>
                        <a:rPr lang="cs-CZ" baseline="0" dirty="0"/>
                        <a:t> in CZ</a:t>
                      </a:r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b="1" dirty="0" err="1"/>
                        <a:t>Electricity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1,5 MWh/p/</a:t>
                      </a:r>
                      <a:r>
                        <a:rPr lang="cs-CZ" b="1" dirty="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b="1" dirty="0"/>
                        <a:t>Heat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3,0 MWh</a:t>
                      </a:r>
                      <a:r>
                        <a:rPr lang="cs-CZ" b="1" dirty="0"/>
                        <a:t>/p/y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103991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BA2A2EB-634F-4D79-9ECD-461F8678A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01403"/>
            <a:ext cx="8229600" cy="1143829"/>
          </a:xfrm>
        </p:spPr>
        <p:txBody>
          <a:bodyPr>
            <a:normAutofit/>
          </a:bodyPr>
          <a:lstStyle/>
          <a:p>
            <a:r>
              <a:rPr lang="cs-CZ" dirty="0"/>
              <a:t>Příležitost pro další využití BPS.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54B58ED-6DD4-43E8-B73E-1C7D7B1D85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3202331"/>
          </a:xfrm>
        </p:spPr>
        <p:txBody>
          <a:bodyPr/>
          <a:lstStyle/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1026" name="Picture 2" descr="ruina JZD">
            <a:extLst>
              <a:ext uri="{FF2B5EF4-FFF2-40B4-BE49-F238E27FC236}">
                <a16:creationId xmlns:a16="http://schemas.microsoft.com/office/drawing/2014/main" id="{2A7C2C8A-306F-462E-9E92-90BB6E2619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184" y="4943518"/>
            <a:ext cx="2736304" cy="182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B7F39714-F8C9-4EB6-9643-2BB0F12D51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2365" y="1324935"/>
            <a:ext cx="6738592" cy="3477597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40668DF0-25C8-4E1B-B130-8DA04BE97B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577" y="4928723"/>
            <a:ext cx="2940911" cy="1809791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D48CFB23-8E91-4649-A44D-0D3C32D092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787" y="1429799"/>
            <a:ext cx="4260709" cy="310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7211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E0AF49A-6DB0-4B7F-BD8B-14F314881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257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cs-CZ" sz="4000" b="1" dirty="0"/>
              <a:t>Možná koupit alespoň jeden fermentor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7AAEDBB-8B5E-445D-958B-C1FD89039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0546" y="1324465"/>
            <a:ext cx="4076968" cy="2993012"/>
          </a:xfrm>
          <a:prstGeom prst="rect">
            <a:avLst/>
          </a:prstGeom>
        </p:spPr>
      </p:pic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17094C18-9A19-4477-BE4D-28F85E2CF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81260"/>
            <a:ext cx="10515600" cy="3135836"/>
          </a:xfrm>
        </p:spPr>
        <p:txBody>
          <a:bodyPr/>
          <a:lstStyle/>
          <a:p>
            <a:r>
              <a:rPr lang="cs-CZ" dirty="0"/>
              <a:t>Nikdy nic nefunguje tak jak vám slibují</a:t>
            </a:r>
          </a:p>
          <a:p>
            <a:r>
              <a:rPr lang="cs-CZ" dirty="0"/>
              <a:t>Mít stabilní dostatek surovin kvalitních  a levných</a:t>
            </a:r>
          </a:p>
          <a:p>
            <a:r>
              <a:rPr lang="cs-CZ" dirty="0"/>
              <a:t>Bioplyn vzniká jenom z organické hmoty (TS, </a:t>
            </a:r>
            <a:r>
              <a:rPr lang="cs-CZ" dirty="0" err="1"/>
              <a:t>oTS</a:t>
            </a:r>
            <a:r>
              <a:rPr lang="cs-CZ" dirty="0"/>
              <a:t>)</a:t>
            </a:r>
          </a:p>
          <a:p>
            <a:r>
              <a:rPr lang="cs-CZ" dirty="0"/>
              <a:t>Pokud budete kupovat již existující  BPS, </a:t>
            </a:r>
          </a:p>
          <a:p>
            <a:pPr marL="0" indent="0">
              <a:buNone/>
            </a:pPr>
            <a:r>
              <a:rPr lang="cs-CZ" dirty="0"/>
              <a:t>   pořádně prohlídnout</a:t>
            </a:r>
          </a:p>
          <a:p>
            <a:r>
              <a:rPr lang="cs-CZ" dirty="0"/>
              <a:t>Uskladnění a aplikace digestátu 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F5A05078-8D04-4377-B334-B855AE138DE7}"/>
              </a:ext>
            </a:extLst>
          </p:cNvPr>
          <p:cNvSpPr/>
          <p:nvPr/>
        </p:nvSpPr>
        <p:spPr>
          <a:xfrm>
            <a:off x="3591612" y="5176740"/>
            <a:ext cx="447773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4000" b="1" dirty="0">
                <a:solidFill>
                  <a:schemeClr val="accent6">
                    <a:lumMod val="75000"/>
                  </a:schemeClr>
                </a:solidFill>
                <a:latin typeface="Calibri Light" panose="020F0302020204030204"/>
                <a:ea typeface="+mj-ea"/>
                <a:cs typeface="+mj-cs"/>
              </a:rPr>
              <a:t>Děkuji za pozornost</a:t>
            </a:r>
          </a:p>
          <a:p>
            <a:r>
              <a:rPr lang="cs-CZ" sz="2800" b="1" dirty="0">
                <a:solidFill>
                  <a:schemeClr val="accent6">
                    <a:lumMod val="75000"/>
                  </a:schemeClr>
                </a:solidFill>
                <a:latin typeface="Calibri Light" panose="020F0302020204030204"/>
                <a:ea typeface="+mj-ea"/>
                <a:cs typeface="+mj-cs"/>
              </a:rPr>
              <a:t>Mira </a:t>
            </a:r>
            <a:r>
              <a:rPr lang="cs-CZ" sz="2800" b="1" dirty="0" err="1">
                <a:solidFill>
                  <a:schemeClr val="accent6">
                    <a:lumMod val="75000"/>
                  </a:schemeClr>
                </a:solidFill>
                <a:latin typeface="Calibri Light" panose="020F0302020204030204"/>
                <a:ea typeface="+mj-ea"/>
                <a:cs typeface="+mj-cs"/>
              </a:rPr>
              <a:t>Kajan</a:t>
            </a:r>
            <a:r>
              <a:rPr lang="cs-CZ" sz="2800" b="1" dirty="0">
                <a:solidFill>
                  <a:schemeClr val="accent6">
                    <a:lumMod val="75000"/>
                  </a:schemeClr>
                </a:solidFill>
                <a:latin typeface="Calibri Light" panose="020F0302020204030204"/>
                <a:ea typeface="+mj-ea"/>
                <a:cs typeface="+mj-cs"/>
              </a:rPr>
              <a:t> </a:t>
            </a:r>
            <a:r>
              <a:rPr lang="cs-CZ" sz="2800" b="1" dirty="0" err="1">
                <a:solidFill>
                  <a:schemeClr val="accent6">
                    <a:lumMod val="75000"/>
                  </a:schemeClr>
                </a:solidFill>
                <a:latin typeface="Calibri Light" panose="020F0302020204030204"/>
                <a:ea typeface="+mj-ea"/>
                <a:cs typeface="+mj-cs"/>
              </a:rPr>
              <a:t>aqua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Calibri Light" panose="020F0302020204030204"/>
                <a:ea typeface="+mj-ea"/>
                <a:cs typeface="+mj-cs"/>
              </a:rPr>
              <a:t>@</a:t>
            </a:r>
            <a:r>
              <a:rPr lang="cs-CZ" sz="2800" b="1" dirty="0">
                <a:solidFill>
                  <a:schemeClr val="accent6">
                    <a:lumMod val="75000"/>
                  </a:schemeClr>
                </a:solidFill>
                <a:latin typeface="Calibri Light" panose="020F0302020204030204"/>
                <a:ea typeface="+mj-ea"/>
                <a:cs typeface="+mj-cs"/>
              </a:rPr>
              <a:t>trebon.cz</a:t>
            </a:r>
            <a:endParaRPr lang="cs-CZ" sz="9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496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A44299-FE80-4E2F-9CE4-89DEF5602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477" y="204554"/>
            <a:ext cx="10515600" cy="1019058"/>
          </a:xfrm>
        </p:spPr>
        <p:txBody>
          <a:bodyPr/>
          <a:lstStyle/>
          <a:p>
            <a:pPr algn="ctr"/>
            <a:r>
              <a:rPr lang="cs-CZ" b="1" dirty="0"/>
              <a:t>Historie</a:t>
            </a:r>
            <a:r>
              <a:rPr lang="cs-CZ" dirty="0"/>
              <a:t> 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8359D43F-6A4B-4CB1-9A79-A95C0725F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226" y="1384184"/>
            <a:ext cx="11068574" cy="5269262"/>
          </a:xfrm>
        </p:spPr>
        <p:txBody>
          <a:bodyPr>
            <a:normAutofit fontScale="77500" lnSpcReduction="20000"/>
          </a:bodyPr>
          <a:lstStyle/>
          <a:p>
            <a:r>
              <a:rPr lang="cs-CZ" dirty="0"/>
              <a:t>Již v 10 století př. n.l. zprávy, že v Asýrii se požívá bioplyn pro vytápění lázní.. (se povídá, nevím primární zdroj) </a:t>
            </a:r>
          </a:p>
          <a:p>
            <a:endParaRPr lang="cs-CZ" dirty="0"/>
          </a:p>
          <a:p>
            <a:r>
              <a:rPr lang="cs-CZ" dirty="0"/>
              <a:t>První bioplynová stanice v moderním pojetí byla postavena v </a:t>
            </a:r>
            <a:r>
              <a:rPr lang="cs-CZ" dirty="0" err="1"/>
              <a:t>leprosariu</a:t>
            </a:r>
            <a:r>
              <a:rPr lang="cs-CZ" dirty="0"/>
              <a:t> v indické Bombaji v roce 1859.</a:t>
            </a:r>
          </a:p>
          <a:p>
            <a:endParaRPr lang="cs-CZ" dirty="0"/>
          </a:p>
          <a:p>
            <a:r>
              <a:rPr lang="cs-CZ" dirty="0"/>
              <a:t>Pokusy Pasteurova žáka s fermentací hnoje měly natolik příznivé výsledky, že sám Louis Pasteur (1822 – 1895) považoval za možné využít bioplyn z koňského hnoje k osvětlení ulic.</a:t>
            </a:r>
          </a:p>
          <a:p>
            <a:endParaRPr lang="cs-CZ" dirty="0"/>
          </a:p>
          <a:p>
            <a:r>
              <a:rPr lang="cs-CZ" dirty="0"/>
              <a:t>Rozmach výroby bioplynu (anaerobní fermentace) je spojen s čištěním odpadních vod a následným zpracováním kalu (vytápění, plynové lampy pouliční)   počátek 20. století.</a:t>
            </a:r>
          </a:p>
          <a:p>
            <a:endParaRPr lang="cs-CZ" dirty="0"/>
          </a:p>
          <a:p>
            <a:r>
              <a:rPr lang="cs-CZ" dirty="0"/>
              <a:t>Využití v zemědělství – lokální zpracování odpadů, lokální výroba elektřiny a tepla</a:t>
            </a:r>
          </a:p>
          <a:p>
            <a:endParaRPr lang="cs-CZ" dirty="0"/>
          </a:p>
          <a:p>
            <a:r>
              <a:rPr lang="cs-CZ" dirty="0"/>
              <a:t>OZE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4671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475BA9C-AF9F-46EA-A022-FB8019C0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74637"/>
            <a:ext cx="8229600" cy="902553"/>
          </a:xfrm>
        </p:spPr>
        <p:txBody>
          <a:bodyPr>
            <a:noAutofit/>
          </a:bodyPr>
          <a:lstStyle/>
          <a:p>
            <a:pPr algn="ctr"/>
            <a:r>
              <a:rPr lang="cs-CZ" sz="3600" b="1" dirty="0"/>
              <a:t>Proč je bioplyn obnovitelný zdroj energie Biomasa  fotosyntéza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51E5CC9-50EF-4A2B-BF09-61DE6BB97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AA57CD-F75F-4254-BBAB-9DA0268B874D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Zástupný symbol pro obsah 5">
            <a:extLst>
              <a:ext uri="{FF2B5EF4-FFF2-40B4-BE49-F238E27FC236}">
                <a16:creationId xmlns:a16="http://schemas.microsoft.com/office/drawing/2014/main" id="{A24C98E5-401A-4E83-B200-44B56317E3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66754" y="1557522"/>
            <a:ext cx="2232248" cy="2232248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8FC31116-8290-48A7-9E99-3817FF9CB673}"/>
              </a:ext>
            </a:extLst>
          </p:cNvPr>
          <p:cNvSpPr txBox="1"/>
          <p:nvPr/>
        </p:nvSpPr>
        <p:spPr>
          <a:xfrm>
            <a:off x="1919537" y="4586353"/>
            <a:ext cx="82912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/>
              <a:t>Uvolňování energie z biomasy</a:t>
            </a:r>
          </a:p>
          <a:p>
            <a:r>
              <a:rPr lang="cs-CZ" sz="2400" dirty="0"/>
              <a:t>Fyzikálními procesy - spalování </a:t>
            </a:r>
          </a:p>
          <a:p>
            <a:r>
              <a:rPr lang="cs-CZ" sz="2400" dirty="0"/>
              <a:t>Chemickými  - hydrolýza např. kyselinou</a:t>
            </a:r>
          </a:p>
          <a:p>
            <a:r>
              <a:rPr lang="cs-CZ" sz="2400" dirty="0">
                <a:highlight>
                  <a:srgbClr val="FFFF00"/>
                </a:highlight>
              </a:rPr>
              <a:t>Biologickými </a:t>
            </a:r>
            <a:r>
              <a:rPr lang="cs-CZ" sz="2400" dirty="0"/>
              <a:t>– trávení,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1F45F746-A796-4B8A-A20E-9B3BAE92D8E6}"/>
              </a:ext>
            </a:extLst>
          </p:cNvPr>
          <p:cNvSpPr/>
          <p:nvPr/>
        </p:nvSpPr>
        <p:spPr>
          <a:xfrm>
            <a:off x="3477135" y="3932187"/>
            <a:ext cx="579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414B56"/>
                </a:solidFill>
                <a:latin typeface="Arial" panose="020B0604020202020204" pitchFamily="34" charset="0"/>
              </a:rPr>
              <a:t>6 CO</a:t>
            </a:r>
            <a:r>
              <a:rPr lang="pt-BR" baseline="-25000" dirty="0">
                <a:solidFill>
                  <a:srgbClr val="414B56"/>
                </a:solidFill>
                <a:latin typeface="Arial" panose="020B0604020202020204" pitchFamily="34" charset="0"/>
              </a:rPr>
              <a:t>2</a:t>
            </a:r>
            <a:r>
              <a:rPr lang="pt-BR" dirty="0">
                <a:solidFill>
                  <a:srgbClr val="414B56"/>
                </a:solidFill>
                <a:latin typeface="Arial" panose="020B0604020202020204" pitchFamily="34" charset="0"/>
              </a:rPr>
              <a:t> + 12 H</a:t>
            </a:r>
            <a:r>
              <a:rPr lang="pt-BR" baseline="-25000" dirty="0">
                <a:solidFill>
                  <a:srgbClr val="414B56"/>
                </a:solidFill>
                <a:latin typeface="Arial" panose="020B0604020202020204" pitchFamily="34" charset="0"/>
              </a:rPr>
              <a:t>2</a:t>
            </a:r>
            <a:r>
              <a:rPr lang="pt-BR" dirty="0">
                <a:solidFill>
                  <a:srgbClr val="414B56"/>
                </a:solidFill>
                <a:latin typeface="Arial" panose="020B0604020202020204" pitchFamily="34" charset="0"/>
              </a:rPr>
              <a:t>O → C</a:t>
            </a:r>
            <a:r>
              <a:rPr lang="pt-BR" baseline="-25000" dirty="0">
                <a:solidFill>
                  <a:srgbClr val="414B56"/>
                </a:solidFill>
                <a:latin typeface="Arial" panose="020B0604020202020204" pitchFamily="34" charset="0"/>
              </a:rPr>
              <a:t>6</a:t>
            </a:r>
            <a:r>
              <a:rPr lang="pt-BR" dirty="0">
                <a:solidFill>
                  <a:srgbClr val="414B56"/>
                </a:solidFill>
                <a:latin typeface="Arial" panose="020B0604020202020204" pitchFamily="34" charset="0"/>
              </a:rPr>
              <a:t>H</a:t>
            </a:r>
            <a:r>
              <a:rPr lang="pt-BR" baseline="-25000" dirty="0">
                <a:solidFill>
                  <a:srgbClr val="414B56"/>
                </a:solidFill>
                <a:latin typeface="Arial" panose="020B0604020202020204" pitchFamily="34" charset="0"/>
              </a:rPr>
              <a:t>12</a:t>
            </a:r>
            <a:r>
              <a:rPr lang="pt-BR" dirty="0">
                <a:solidFill>
                  <a:srgbClr val="414B56"/>
                </a:solidFill>
                <a:latin typeface="Arial" panose="020B0604020202020204" pitchFamily="34" charset="0"/>
              </a:rPr>
              <a:t>O</a:t>
            </a:r>
            <a:r>
              <a:rPr lang="pt-BR" baseline="-25000" dirty="0">
                <a:solidFill>
                  <a:srgbClr val="414B56"/>
                </a:solidFill>
                <a:latin typeface="Arial" panose="020B0604020202020204" pitchFamily="34" charset="0"/>
              </a:rPr>
              <a:t>6</a:t>
            </a:r>
            <a:r>
              <a:rPr lang="pt-BR" dirty="0">
                <a:solidFill>
                  <a:srgbClr val="414B56"/>
                </a:solidFill>
                <a:latin typeface="Arial" panose="020B0604020202020204" pitchFamily="34" charset="0"/>
              </a:rPr>
              <a:t> + 6 O</a:t>
            </a:r>
            <a:r>
              <a:rPr lang="pt-BR" baseline="-25000" dirty="0">
                <a:solidFill>
                  <a:srgbClr val="414B56"/>
                </a:solidFill>
                <a:latin typeface="Arial" panose="020B0604020202020204" pitchFamily="34" charset="0"/>
              </a:rPr>
              <a:t>2</a:t>
            </a:r>
            <a:r>
              <a:rPr lang="pt-BR" dirty="0">
                <a:solidFill>
                  <a:srgbClr val="414B56"/>
                </a:solidFill>
                <a:latin typeface="Arial" panose="020B0604020202020204" pitchFamily="34" charset="0"/>
              </a:rPr>
              <a:t> + 6 H</a:t>
            </a:r>
            <a:r>
              <a:rPr lang="pt-BR" baseline="-25000" dirty="0">
                <a:solidFill>
                  <a:srgbClr val="414B56"/>
                </a:solidFill>
                <a:latin typeface="Arial" panose="020B0604020202020204" pitchFamily="34" charset="0"/>
              </a:rPr>
              <a:t>2</a:t>
            </a:r>
            <a:r>
              <a:rPr lang="pt-BR" dirty="0">
                <a:solidFill>
                  <a:srgbClr val="414B56"/>
                </a:solidFill>
                <a:latin typeface="Arial" panose="020B0604020202020204" pitchFamily="34" charset="0"/>
              </a:rPr>
              <a:t>O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5867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7645" y="188640"/>
            <a:ext cx="11453567" cy="1440160"/>
          </a:xfrm>
        </p:spPr>
        <p:txBody>
          <a:bodyPr/>
          <a:lstStyle/>
          <a:p>
            <a:r>
              <a:rPr lang="cs-CZ" sz="3200" b="1" dirty="0"/>
              <a:t>Bioplyn - obecně  </a:t>
            </a:r>
            <a:br>
              <a:rPr lang="cs-CZ" sz="3200" dirty="0"/>
            </a:br>
            <a:r>
              <a:rPr lang="cs-CZ" sz="3200" dirty="0"/>
              <a:t>plyn/směs plynů produkovaných mikroorganismy </a:t>
            </a:r>
            <a:br>
              <a:rPr lang="cs-CZ" sz="3200" dirty="0"/>
            </a:br>
            <a:r>
              <a:rPr lang="cs-CZ" sz="3200" dirty="0">
                <a:solidFill>
                  <a:prstClr val="black"/>
                </a:solidFill>
              </a:rPr>
              <a:t>O</a:t>
            </a:r>
            <a:r>
              <a:rPr lang="cs-CZ" sz="3200" baseline="-25000" dirty="0">
                <a:solidFill>
                  <a:prstClr val="black"/>
                </a:solidFill>
              </a:rPr>
              <a:t>2</a:t>
            </a:r>
            <a:r>
              <a:rPr lang="cs-CZ" sz="3200" dirty="0"/>
              <a:t>, H</a:t>
            </a:r>
            <a:r>
              <a:rPr lang="cs-CZ" sz="3200" baseline="-25000" dirty="0"/>
              <a:t>2</a:t>
            </a:r>
            <a:r>
              <a:rPr lang="cs-CZ" sz="3200" dirty="0"/>
              <a:t>, CO</a:t>
            </a:r>
            <a:r>
              <a:rPr lang="cs-CZ" sz="3200" baseline="-25000" dirty="0"/>
              <a:t>2</a:t>
            </a:r>
            <a:r>
              <a:rPr lang="cs-CZ" sz="3200" dirty="0"/>
              <a:t>,H</a:t>
            </a:r>
            <a:r>
              <a:rPr lang="cs-CZ" sz="3200" baseline="-25000" dirty="0"/>
              <a:t>2</a:t>
            </a:r>
            <a:r>
              <a:rPr lang="cs-CZ" sz="3200" dirty="0"/>
              <a:t>S…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847528" y="2132856"/>
            <a:ext cx="8229600" cy="4021880"/>
          </a:xfrm>
        </p:spPr>
        <p:txBody>
          <a:bodyPr/>
          <a:lstStyle/>
          <a:p>
            <a:r>
              <a:rPr lang="cs-CZ" dirty="0"/>
              <a:t>Bioplyn =CH</a:t>
            </a:r>
            <a:r>
              <a:rPr lang="cs-CZ" baseline="-25000" dirty="0"/>
              <a:t>4</a:t>
            </a:r>
            <a:r>
              <a:rPr lang="cs-CZ" dirty="0"/>
              <a:t>, CO</a:t>
            </a:r>
            <a:r>
              <a:rPr lang="cs-CZ" baseline="-25000" dirty="0"/>
              <a:t>2</a:t>
            </a:r>
            <a:r>
              <a:rPr lang="cs-CZ" dirty="0"/>
              <a:t>, …</a:t>
            </a:r>
          </a:p>
          <a:p>
            <a:endParaRPr lang="cs-CZ" dirty="0"/>
          </a:p>
          <a:p>
            <a:r>
              <a:rPr lang="cs-CZ" dirty="0"/>
              <a:t>Bioplyn  (kalový plyn) = CH</a:t>
            </a:r>
            <a:r>
              <a:rPr lang="cs-CZ" baseline="-25000" dirty="0"/>
              <a:t>4</a:t>
            </a:r>
            <a:r>
              <a:rPr lang="cs-CZ" dirty="0"/>
              <a:t>, CO</a:t>
            </a:r>
            <a:r>
              <a:rPr lang="cs-CZ" baseline="-25000" dirty="0"/>
              <a:t>2</a:t>
            </a:r>
            <a:r>
              <a:rPr lang="cs-CZ" dirty="0"/>
              <a:t>,…</a:t>
            </a:r>
          </a:p>
          <a:p>
            <a:endParaRPr lang="cs-CZ" dirty="0"/>
          </a:p>
          <a:p>
            <a:r>
              <a:rPr lang="cs-CZ" dirty="0"/>
              <a:t>Bioplyn (Skládkový plyn) = CH</a:t>
            </a:r>
            <a:r>
              <a:rPr lang="cs-CZ" baseline="-25000" dirty="0"/>
              <a:t>4</a:t>
            </a:r>
            <a:r>
              <a:rPr lang="cs-CZ" dirty="0"/>
              <a:t>, CO</a:t>
            </a:r>
            <a:r>
              <a:rPr lang="cs-CZ" baseline="-25000" dirty="0"/>
              <a:t>2</a:t>
            </a:r>
            <a:r>
              <a:rPr lang="cs-CZ" dirty="0"/>
              <a:t>, …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AA57CD-F75F-4254-BBAB-9DA0268B874D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249" y="2996952"/>
            <a:ext cx="2101775" cy="1398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145" y="5155111"/>
            <a:ext cx="2149651" cy="1271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498" y="1703166"/>
            <a:ext cx="1944216" cy="12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6936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CDC262-CE59-4668-BCCE-342D6F454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Rozklad biomasy = uvolnění energie (a živin)</a:t>
            </a:r>
            <a:br>
              <a:rPr lang="cs-CZ" dirty="0"/>
            </a:br>
            <a:endParaRPr lang="cs-CZ" b="1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8AEC11F-62D9-4B5A-9583-EF78285E1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AA57CD-F75F-4254-BBAB-9DA0268B874D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FB6C616E-8A30-46FB-BEA0-E7B4E5639A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709" y="1027906"/>
            <a:ext cx="7611359" cy="5257800"/>
          </a:xfrm>
          <a:prstGeom prst="rect">
            <a:avLst/>
          </a:prstGeom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6C0EC98A-C957-4317-82C0-9BFDA7CAE33D}"/>
              </a:ext>
            </a:extLst>
          </p:cNvPr>
          <p:cNvSpPr/>
          <p:nvPr/>
        </p:nvSpPr>
        <p:spPr>
          <a:xfrm>
            <a:off x="7830135" y="4370894"/>
            <a:ext cx="41026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b="1" dirty="0" err="1">
                <a:highlight>
                  <a:srgbClr val="FFFF00"/>
                </a:highlight>
              </a:rPr>
              <a:t>CxHyOz</a:t>
            </a:r>
            <a:r>
              <a:rPr lang="cs-CZ" sz="2000" b="1" dirty="0">
                <a:highlight>
                  <a:srgbClr val="FFFF00"/>
                </a:highlight>
              </a:rPr>
              <a:t> = CH4 + CO2 + H2O + energie</a:t>
            </a:r>
            <a:endParaRPr lang="cs-CZ" sz="2000" dirty="0">
              <a:highlight>
                <a:srgbClr val="FFFF00"/>
              </a:highlight>
            </a:endParaRP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14F09EF-6D25-4751-AC30-B25980E59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49559" y="1688911"/>
            <a:ext cx="3617056" cy="2764903"/>
          </a:xfrm>
        </p:spPr>
        <p:txBody>
          <a:bodyPr>
            <a:normAutofit lnSpcReduction="10000"/>
          </a:bodyPr>
          <a:lstStyle/>
          <a:p>
            <a:r>
              <a:rPr lang="cs-CZ" dirty="0"/>
              <a:t>Alkoholové kvašení </a:t>
            </a:r>
          </a:p>
          <a:p>
            <a:r>
              <a:rPr lang="cs-CZ" dirty="0"/>
              <a:t>Octové kvašení</a:t>
            </a:r>
          </a:p>
          <a:p>
            <a:r>
              <a:rPr lang="cs-CZ" dirty="0"/>
              <a:t>Jiné další rozklady</a:t>
            </a:r>
          </a:p>
          <a:p>
            <a:r>
              <a:rPr lang="cs-CZ" dirty="0">
                <a:highlight>
                  <a:srgbClr val="FFFF00"/>
                </a:highlight>
              </a:rPr>
              <a:t>Anaerobní fermentace</a:t>
            </a:r>
          </a:p>
          <a:p>
            <a:pPr marL="0" indent="0">
              <a:buNone/>
            </a:pPr>
            <a:r>
              <a:rPr lang="cs-CZ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8361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81200" y="116632"/>
            <a:ext cx="8229600" cy="978008"/>
          </a:xfrm>
        </p:spPr>
        <p:txBody>
          <a:bodyPr>
            <a:normAutofit fontScale="90000"/>
          </a:bodyPr>
          <a:lstStyle/>
          <a:p>
            <a:br>
              <a:rPr lang="cs-CZ" sz="3200" b="1" dirty="0"/>
            </a:br>
            <a:r>
              <a:rPr lang="cs-CZ" sz="3600" b="1" dirty="0"/>
              <a:t>Anaerobní fermentace organických látek</a:t>
            </a:r>
            <a:br>
              <a:rPr lang="cs-CZ" sz="3600" b="1" dirty="0"/>
            </a:br>
            <a:br>
              <a:rPr lang="cs-CZ" sz="3600" b="1" dirty="0"/>
            </a:br>
            <a:r>
              <a:rPr lang="cs-CZ" sz="3600" b="1" dirty="0"/>
              <a:t> </a:t>
            </a:r>
            <a:r>
              <a:rPr lang="pl-PL" sz="3600" b="1" dirty="0"/>
              <a:t>CxHyOz = CH4 + CO2 + H2O + energie</a:t>
            </a:r>
            <a:endParaRPr lang="cs-CZ" sz="36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459" y="2217518"/>
            <a:ext cx="7896923" cy="393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bdélník 4"/>
          <p:cNvSpPr/>
          <p:nvPr/>
        </p:nvSpPr>
        <p:spPr>
          <a:xfrm>
            <a:off x="4386190" y="1551565"/>
            <a:ext cx="36910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b="1" dirty="0">
                <a:solidFill>
                  <a:srgbClr val="FF0000"/>
                </a:solidFill>
              </a:rPr>
              <a:t>Pásová biovýroba bioplynu </a:t>
            </a:r>
          </a:p>
        </p:txBody>
      </p:sp>
      <p:sp>
        <p:nvSpPr>
          <p:cNvPr id="6" name="Slide Number Placeholder 1"/>
          <p:cNvSpPr txBox="1">
            <a:spLocks/>
          </p:cNvSpPr>
          <p:nvPr/>
        </p:nvSpPr>
        <p:spPr>
          <a:xfrm>
            <a:off x="807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66973F9-69B8-4369-ACCE-D6646EF6D08B}" type="slidenum">
              <a:rPr lang="cs-CZ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7</a:t>
            </a:fld>
            <a:endParaRPr lang="cs-CZ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0978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782479" y="224709"/>
            <a:ext cx="3610744" cy="706090"/>
          </a:xfrm>
        </p:spPr>
        <p:txBody>
          <a:bodyPr>
            <a:normAutofit/>
          </a:bodyPr>
          <a:lstStyle/>
          <a:p>
            <a:pPr algn="l"/>
            <a:r>
              <a:rPr lang="cs-CZ" sz="4000" b="1" dirty="0"/>
              <a:t>Proč bioplyn</a:t>
            </a:r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/>
          </p:nvPr>
        </p:nvGraphicFramePr>
        <p:xfrm>
          <a:off x="1876626" y="3315218"/>
          <a:ext cx="6216352" cy="2346031"/>
        </p:xfrm>
        <a:graphic>
          <a:graphicData uri="http://schemas.openxmlformats.org/drawingml/2006/table">
            <a:tbl>
              <a:tblPr/>
              <a:tblGrid>
                <a:gridCol w="2503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6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16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1160">
                <a:tc>
                  <a:txBody>
                    <a:bodyPr/>
                    <a:lstStyle/>
                    <a:p>
                      <a:pPr algn="l"/>
                      <a:r>
                        <a:rPr lang="cs-CZ" b="1" dirty="0" err="1">
                          <a:effectLst/>
                        </a:rPr>
                        <a:t>Compound</a:t>
                      </a:r>
                      <a:endParaRPr lang="en-US" b="1" dirty="0">
                        <a:effectLst/>
                      </a:endParaRPr>
                    </a:p>
                  </a:txBody>
                  <a:tcPr marL="57150" marR="57150" marT="57150" marB="5715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b="1" dirty="0">
                          <a:effectLst/>
                        </a:rPr>
                        <a:t>Bioplyn</a:t>
                      </a:r>
                      <a:endParaRPr lang="en-US" b="1" dirty="0">
                        <a:effectLst/>
                      </a:endParaRPr>
                    </a:p>
                  </a:txBody>
                  <a:tcPr marL="57150" marR="57150" marT="57150" marB="5715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b="1" dirty="0">
                          <a:effectLst/>
                        </a:rPr>
                        <a:t>Zemní plyn</a:t>
                      </a:r>
                      <a:endParaRPr lang="en-US" b="1" dirty="0">
                        <a:effectLst/>
                      </a:endParaRPr>
                    </a:p>
                  </a:txBody>
                  <a:tcPr marL="57150" marR="57150" marT="57150" marB="5715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89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160">
                <a:tc>
                  <a:txBody>
                    <a:bodyPr/>
                    <a:lstStyle/>
                    <a:p>
                      <a:pPr algn="l"/>
                      <a:r>
                        <a:rPr lang="en-US" i="1" u="none" strike="noStrike" dirty="0">
                          <a:solidFill>
                            <a:srgbClr val="05B3E9"/>
                          </a:solidFill>
                          <a:effectLst/>
                          <a:hlinkClick r:id="rId2"/>
                        </a:rPr>
                        <a:t>Methane</a:t>
                      </a:r>
                      <a:r>
                        <a:rPr lang="en-US" dirty="0">
                          <a:effectLst/>
                        </a:rPr>
                        <a:t> (CH</a:t>
                      </a:r>
                      <a:r>
                        <a:rPr lang="en-US" baseline="-25000" dirty="0">
                          <a:effectLst/>
                        </a:rPr>
                        <a:t>4</a:t>
                      </a:r>
                      <a:r>
                        <a:rPr lang="en-US" dirty="0">
                          <a:effectLst/>
                        </a:rPr>
                        <a:t>)</a:t>
                      </a:r>
                    </a:p>
                  </a:txBody>
                  <a:tcPr marL="57150" marR="57150" marT="57150" marB="5715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50 </a:t>
                      </a:r>
                      <a:r>
                        <a:rPr lang="cs-CZ" dirty="0">
                          <a:effectLst/>
                        </a:rPr>
                        <a:t>- </a:t>
                      </a:r>
                      <a:r>
                        <a:rPr lang="en-US" dirty="0">
                          <a:effectLst/>
                        </a:rPr>
                        <a:t>75 %</a:t>
                      </a:r>
                    </a:p>
                  </a:txBody>
                  <a:tcPr marL="57150" marR="57150" marT="57150" marB="5715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dirty="0">
                          <a:effectLst/>
                        </a:rPr>
                        <a:t>80 - 90 %</a:t>
                      </a:r>
                      <a:endParaRPr lang="en-US" dirty="0">
                        <a:effectLst/>
                      </a:endParaRPr>
                    </a:p>
                  </a:txBody>
                  <a:tcPr marL="57150" marR="57150" marT="57150" marB="5715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89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160">
                <a:tc>
                  <a:txBody>
                    <a:bodyPr/>
                    <a:lstStyle/>
                    <a:p>
                      <a:pPr algn="l"/>
                      <a:r>
                        <a:rPr lang="en-US">
                          <a:effectLst/>
                        </a:rPr>
                        <a:t>Carbon Dioxide (CO</a:t>
                      </a:r>
                      <a:r>
                        <a:rPr lang="en-US" baseline="-25000">
                          <a:effectLst/>
                        </a:rPr>
                        <a:t>2</a:t>
                      </a:r>
                      <a:r>
                        <a:rPr lang="en-US">
                          <a:effectLst/>
                        </a:rPr>
                        <a:t>)</a:t>
                      </a:r>
                    </a:p>
                  </a:txBody>
                  <a:tcPr marL="57150" marR="57150" marT="57150" marB="5715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25 </a:t>
                      </a:r>
                      <a:r>
                        <a:rPr lang="cs-CZ" dirty="0">
                          <a:effectLst/>
                        </a:rPr>
                        <a:t> - </a:t>
                      </a:r>
                      <a:r>
                        <a:rPr lang="en-US" dirty="0">
                          <a:effectLst/>
                        </a:rPr>
                        <a:t>50 %</a:t>
                      </a:r>
                    </a:p>
                  </a:txBody>
                  <a:tcPr marL="57150" marR="57150" marT="57150" marB="5715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dirty="0">
                          <a:effectLst/>
                        </a:rPr>
                        <a:t>0,5 – 2,5</a:t>
                      </a:r>
                      <a:endParaRPr lang="en-US" dirty="0">
                        <a:effectLst/>
                      </a:endParaRPr>
                    </a:p>
                  </a:txBody>
                  <a:tcPr marL="57150" marR="57150" marT="57150" marB="5715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89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160">
                <a:tc>
                  <a:txBody>
                    <a:bodyPr/>
                    <a:lstStyle/>
                    <a:p>
                      <a:pPr algn="l"/>
                      <a:r>
                        <a:rPr lang="en-US" i="1" u="none" strike="noStrike" dirty="0">
                          <a:solidFill>
                            <a:srgbClr val="05B3E9"/>
                          </a:solidFill>
                          <a:effectLst/>
                          <a:hlinkClick r:id="rId3"/>
                        </a:rPr>
                        <a:t>Nitrogen</a:t>
                      </a:r>
                      <a:r>
                        <a:rPr lang="en-US" dirty="0">
                          <a:effectLst/>
                        </a:rPr>
                        <a:t> (</a:t>
                      </a:r>
                      <a:r>
                        <a:rPr lang="en-US" i="1" u="none" strike="noStrike" dirty="0">
                          <a:solidFill>
                            <a:srgbClr val="05B3E9"/>
                          </a:solidFill>
                          <a:effectLst/>
                          <a:hlinkClick r:id="rId3"/>
                        </a:rPr>
                        <a:t>N</a:t>
                      </a:r>
                      <a:r>
                        <a:rPr lang="en-US" baseline="-25000" dirty="0">
                          <a:effectLst/>
                        </a:rPr>
                        <a:t>2</a:t>
                      </a:r>
                      <a:r>
                        <a:rPr lang="en-US" dirty="0">
                          <a:effectLst/>
                        </a:rPr>
                        <a:t>)</a:t>
                      </a:r>
                    </a:p>
                  </a:txBody>
                  <a:tcPr marL="57150" marR="57150" marT="57150" marB="5715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1 to 2 %</a:t>
                      </a:r>
                    </a:p>
                  </a:txBody>
                  <a:tcPr marL="57150" marR="57150" marT="57150" marB="5715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dirty="0">
                          <a:effectLst/>
                        </a:rPr>
                        <a:t>1 – 5 %</a:t>
                      </a:r>
                      <a:endParaRPr lang="en-US" dirty="0">
                        <a:effectLst/>
                      </a:endParaRPr>
                    </a:p>
                  </a:txBody>
                  <a:tcPr marL="57150" marR="57150" marT="57150" marB="5715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89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1391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Hydrogen </a:t>
                      </a:r>
                      <a:r>
                        <a:rPr lang="en-US" dirty="0" err="1">
                          <a:effectLst/>
                        </a:rPr>
                        <a:t>sulphide</a:t>
                      </a:r>
                      <a:r>
                        <a:rPr lang="en-US" dirty="0">
                          <a:effectLst/>
                        </a:rPr>
                        <a:t> (H</a:t>
                      </a:r>
                      <a:r>
                        <a:rPr lang="en-US" baseline="-25000" dirty="0">
                          <a:effectLst/>
                        </a:rPr>
                        <a:t>2</a:t>
                      </a:r>
                      <a:r>
                        <a:rPr lang="en-US" dirty="0">
                          <a:effectLst/>
                        </a:rPr>
                        <a:t>S)</a:t>
                      </a:r>
                    </a:p>
                  </a:txBody>
                  <a:tcPr marL="57150" marR="57150" marT="57150" marB="5715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dirty="0">
                          <a:effectLst/>
                        </a:rPr>
                        <a:t>t</a:t>
                      </a:r>
                      <a:r>
                        <a:rPr lang="en-US" dirty="0">
                          <a:effectLst/>
                        </a:rPr>
                        <a:t>races</a:t>
                      </a:r>
                    </a:p>
                  </a:txBody>
                  <a:tcPr marL="57150" marR="57150" marT="57150" marB="5715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dirty="0">
                          <a:effectLst/>
                        </a:rPr>
                        <a:t>0 – 5 %</a:t>
                      </a:r>
                      <a:endParaRPr lang="en-US" dirty="0">
                        <a:effectLst/>
                      </a:endParaRPr>
                    </a:p>
                  </a:txBody>
                  <a:tcPr marL="57150" marR="57150" marT="57150" marB="5715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89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ovéPole 7"/>
          <p:cNvSpPr txBox="1"/>
          <p:nvPr/>
        </p:nvSpPr>
        <p:spPr>
          <a:xfrm>
            <a:off x="2279576" y="6228990"/>
            <a:ext cx="669674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2400" b="1" dirty="0"/>
              <a:t>Výroba el. energie, tepla, </a:t>
            </a:r>
            <a:r>
              <a:rPr lang="cs-CZ" sz="2400" b="1" dirty="0" err="1"/>
              <a:t>biometan</a:t>
            </a:r>
            <a:endParaRPr lang="cs-CZ" sz="2400" b="1" dirty="0"/>
          </a:p>
        </p:txBody>
      </p:sp>
      <p:sp>
        <p:nvSpPr>
          <p:cNvPr id="9" name="Slide Number Placeholder 1"/>
          <p:cNvSpPr txBox="1">
            <a:spLocks/>
          </p:cNvSpPr>
          <p:nvPr/>
        </p:nvSpPr>
        <p:spPr>
          <a:xfrm>
            <a:off x="807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66973F9-69B8-4369-ACCE-D6646EF6D08B}" type="slidenum">
              <a:rPr lang="cs-CZ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8</a:t>
            </a:fld>
            <a:endParaRPr lang="cs-CZ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8D29283E-BB87-490F-B7DA-5A04F23109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1710" y="35972"/>
            <a:ext cx="3241667" cy="3393028"/>
          </a:xfrm>
          <a:prstGeom prst="rect">
            <a:avLst/>
          </a:prstGeom>
        </p:spPr>
      </p:pic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6210F326-99F4-46AC-B7C4-7A2A6986BF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8015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14688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cs-CZ" sz="3600" b="1" dirty="0"/>
              <a:t>Bioplynová stanice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688" y="836713"/>
            <a:ext cx="8229600" cy="3259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8472264" y="971436"/>
            <a:ext cx="1772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/>
              <a:t>www.iesbiogas.it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5" y="4005064"/>
            <a:ext cx="7199313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1"/>
          <p:cNvSpPr txBox="1">
            <a:spLocks/>
          </p:cNvSpPr>
          <p:nvPr/>
        </p:nvSpPr>
        <p:spPr>
          <a:xfrm>
            <a:off x="807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66973F9-69B8-4369-ACCE-D6646EF6D08B}" type="slidenum">
              <a:rPr lang="cs-CZ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9</a:t>
            </a:fld>
            <a:endParaRPr lang="cs-CZ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2662763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6793</TotalTime>
  <Words>1186</Words>
  <Application>Microsoft Office PowerPoint</Application>
  <PresentationFormat>Širokoúhlá obrazovka</PresentationFormat>
  <Paragraphs>218</Paragraphs>
  <Slides>22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Fira Sans</vt:lpstr>
      <vt:lpstr>Motiv Office</vt:lpstr>
      <vt:lpstr>Bioplyn  od Pasteura po Muska </vt:lpstr>
      <vt:lpstr>Prezentace aplikace PowerPoint</vt:lpstr>
      <vt:lpstr>Historie </vt:lpstr>
      <vt:lpstr>Proč je bioplyn obnovitelný zdroj energie Biomasa  fotosyntéza</vt:lpstr>
      <vt:lpstr>Bioplyn - obecně   plyn/směs plynů produkovaných mikroorganismy  O2, H2, CO2,H2S…</vt:lpstr>
      <vt:lpstr>Rozklad biomasy = uvolnění energie (a živin) </vt:lpstr>
      <vt:lpstr> Anaerobní fermentace organických látek   CxHyOz = CH4 + CO2 + H2O + energie</vt:lpstr>
      <vt:lpstr>Proč bioplyn</vt:lpstr>
      <vt:lpstr>Bioplynová stanice</vt:lpstr>
      <vt:lpstr>Bioplynové stanice v ČR v průměru 1BPS/100 km2 www.czba.cz</vt:lpstr>
      <vt:lpstr>BPS Třeboň</vt:lpstr>
      <vt:lpstr> BGP</vt:lpstr>
      <vt:lpstr>Suroviny pro BPS </vt:lpstr>
      <vt:lpstr>Prezentace aplikace PowerPoint</vt:lpstr>
      <vt:lpstr>Prezentace aplikace PowerPoint</vt:lpstr>
      <vt:lpstr>Prezentace aplikace PowerPoint</vt:lpstr>
      <vt:lpstr>BPS Rapotín</vt:lpstr>
      <vt:lpstr>Prezentace aplikace PowerPoint</vt:lpstr>
      <vt:lpstr>Prezentace aplikace PowerPoint</vt:lpstr>
      <vt:lpstr>Prezentace aplikace PowerPoint</vt:lpstr>
      <vt:lpstr>Příležitost pro další využití BPS.</vt:lpstr>
      <vt:lpstr>Možná koupit alespoň jeden fermentor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Bioplyn od Pasteura po Muska</dc:title>
  <dc:creator>mirakajan</dc:creator>
  <cp:lastModifiedBy>mirakajan</cp:lastModifiedBy>
  <cp:revision>18</cp:revision>
  <dcterms:created xsi:type="dcterms:W3CDTF">2020-01-31T09:27:40Z</dcterms:created>
  <dcterms:modified xsi:type="dcterms:W3CDTF">2020-02-06T06:27:37Z</dcterms:modified>
</cp:coreProperties>
</file>