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3"/>
  </p:handoutMasterIdLst>
  <p:sldIdLst>
    <p:sldId id="256" r:id="rId2"/>
    <p:sldId id="329" r:id="rId3"/>
    <p:sldId id="326" r:id="rId4"/>
    <p:sldId id="330" r:id="rId5"/>
    <p:sldId id="301" r:id="rId6"/>
    <p:sldId id="327" r:id="rId7"/>
    <p:sldId id="328" r:id="rId8"/>
    <p:sldId id="302" r:id="rId9"/>
    <p:sldId id="303" r:id="rId10"/>
    <p:sldId id="312" r:id="rId11"/>
    <p:sldId id="331" r:id="rId12"/>
    <p:sldId id="311" r:id="rId13"/>
    <p:sldId id="332" r:id="rId14"/>
    <p:sldId id="314" r:id="rId15"/>
    <p:sldId id="333" r:id="rId16"/>
    <p:sldId id="336" r:id="rId17"/>
    <p:sldId id="337" r:id="rId18"/>
    <p:sldId id="334" r:id="rId19"/>
    <p:sldId id="335" r:id="rId20"/>
    <p:sldId id="316" r:id="rId21"/>
    <p:sldId id="317" r:id="rId22"/>
    <p:sldId id="318" r:id="rId23"/>
    <p:sldId id="319" r:id="rId24"/>
    <p:sldId id="324" r:id="rId25"/>
    <p:sldId id="338" r:id="rId26"/>
    <p:sldId id="281" r:id="rId27"/>
    <p:sldId id="282" r:id="rId28"/>
    <p:sldId id="341" r:id="rId29"/>
    <p:sldId id="339" r:id="rId30"/>
    <p:sldId id="340" r:id="rId31"/>
    <p:sldId id="300" r:id="rId32"/>
    <p:sldId id="260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307" r:id="rId42"/>
    <p:sldId id="293" r:id="rId43"/>
    <p:sldId id="294" r:id="rId44"/>
    <p:sldId id="296" r:id="rId45"/>
    <p:sldId id="297" r:id="rId46"/>
    <p:sldId id="298" r:id="rId47"/>
    <p:sldId id="295" r:id="rId48"/>
    <p:sldId id="308" r:id="rId49"/>
    <p:sldId id="309" r:id="rId50"/>
    <p:sldId id="310" r:id="rId51"/>
    <p:sldId id="283" r:id="rId52"/>
  </p:sldIdLst>
  <p:sldSz cx="9144000" cy="6858000" type="screen4x3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D:\DP\V&#221;SLEDKY\GRAFY%20-%20&#381;IVINOV&#201;%20ZASTOUPEN&#205;,%20MK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221065347112421"/>
          <c:y val="4.1522229648641502E-2"/>
          <c:w val="0.6998764132289087"/>
          <c:h val="0.67384742536114606"/>
        </c:manualLayout>
      </c:layout>
      <c:barChart>
        <c:barDir val="col"/>
        <c:grouping val="clustered"/>
        <c:varyColors val="0"/>
        <c:ser>
          <c:idx val="0"/>
          <c:order val="0"/>
          <c:tx>
            <c:v>BIOFLOC</c:v>
          </c:tx>
          <c:spPr>
            <a:ln>
              <a:solidFill>
                <a:schemeClr val="tx1"/>
              </a:solidFill>
            </a:ln>
          </c:spPr>
          <c:invertIfNegative val="0"/>
          <c:cat>
            <c:strRef>
              <c:f>List1!$E$25:$E$29</c:f>
              <c:strCache>
                <c:ptCount val="5"/>
                <c:pt idx="0">
                  <c:v>sacharidy</c:v>
                </c:pt>
                <c:pt idx="1">
                  <c:v>vláknina</c:v>
                </c:pt>
                <c:pt idx="2">
                  <c:v>tuk</c:v>
                </c:pt>
                <c:pt idx="3">
                  <c:v>N-látky</c:v>
                </c:pt>
                <c:pt idx="4">
                  <c:v>popel</c:v>
                </c:pt>
              </c:strCache>
            </c:strRef>
          </c:cat>
          <c:val>
            <c:numRef>
              <c:f>List1!$G$16:$G$20</c:f>
              <c:numCache>
                <c:formatCode>General</c:formatCode>
                <c:ptCount val="5"/>
                <c:pt idx="0">
                  <c:v>0</c:v>
                </c:pt>
                <c:pt idx="1">
                  <c:v>9.1517857142857153</c:v>
                </c:pt>
                <c:pt idx="2">
                  <c:v>6.0267857142857126</c:v>
                </c:pt>
                <c:pt idx="3">
                  <c:v>58.258928571428562</c:v>
                </c:pt>
                <c:pt idx="4">
                  <c:v>29.464285714285715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4B-4F23-87F1-B57B7A95F116}"/>
            </c:ext>
          </c:extLst>
        </c:ser>
        <c:ser>
          <c:idx val="1"/>
          <c:order val="1"/>
          <c:tx>
            <c:v>KRMIVO</c:v>
          </c:tx>
          <c:spPr>
            <a:ln>
              <a:solidFill>
                <a:schemeClr val="tx1"/>
              </a:solidFill>
            </a:ln>
          </c:spPr>
          <c:invertIfNegative val="0"/>
          <c:cat>
            <c:strRef>
              <c:f>List1!$E$25:$E$29</c:f>
              <c:strCache>
                <c:ptCount val="5"/>
                <c:pt idx="0">
                  <c:v>sacharidy</c:v>
                </c:pt>
                <c:pt idx="1">
                  <c:v>vláknina</c:v>
                </c:pt>
                <c:pt idx="2">
                  <c:v>tuk</c:v>
                </c:pt>
                <c:pt idx="3">
                  <c:v>N-látky</c:v>
                </c:pt>
                <c:pt idx="4">
                  <c:v>popel</c:v>
                </c:pt>
              </c:strCache>
            </c:strRef>
          </c:cat>
          <c:val>
            <c:numRef>
              <c:f>List1!$J$25:$J$29</c:f>
              <c:numCache>
                <c:formatCode>General</c:formatCode>
                <c:ptCount val="5"/>
                <c:pt idx="0">
                  <c:v>39.724722075172053</c:v>
                </c:pt>
                <c:pt idx="1">
                  <c:v>3.9597670725251453</c:v>
                </c:pt>
                <c:pt idx="2">
                  <c:v>7.6442562202223385</c:v>
                </c:pt>
                <c:pt idx="3">
                  <c:v>39.745897300158823</c:v>
                </c:pt>
                <c:pt idx="4">
                  <c:v>8.9253573319216528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94B-4F23-87F1-B57B7A95F1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3"/>
        <c:axId val="161361296"/>
        <c:axId val="161820456"/>
      </c:barChart>
      <c:catAx>
        <c:axId val="1613612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31750">
            <a:solidFill>
              <a:schemeClr val="tx1"/>
            </a:solidFill>
          </a:ln>
        </c:spPr>
        <c:txPr>
          <a:bodyPr/>
          <a:lstStyle/>
          <a:p>
            <a:pPr>
              <a:defRPr sz="2400" baseline="0">
                <a:latin typeface="Times New Roman" pitchFamily="18" charset="0"/>
              </a:defRPr>
            </a:pPr>
            <a:endParaRPr lang="cs-CZ"/>
          </a:p>
        </c:txPr>
        <c:crossAx val="161820456"/>
        <c:crosses val="autoZero"/>
        <c:auto val="1"/>
        <c:lblAlgn val="ctr"/>
        <c:lblOffset val="100"/>
        <c:noMultiLvlLbl val="0"/>
      </c:catAx>
      <c:valAx>
        <c:axId val="161820456"/>
        <c:scaling>
          <c:orientation val="minMax"/>
          <c:max val="70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2000"/>
                </a:pPr>
                <a:r>
                  <a:rPr lang="cs-CZ" sz="2000" baseline="0">
                    <a:latin typeface="Times New Roman" pitchFamily="18" charset="0"/>
                  </a:rPr>
                  <a:t>živinové zastoupení (%)</a:t>
                </a:r>
              </a:p>
            </c:rich>
          </c:tx>
          <c:layout>
            <c:manualLayout>
              <c:xMode val="edge"/>
              <c:yMode val="edge"/>
              <c:x val="8.1549439347604509E-3"/>
              <c:y val="0.19692437477212027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 w="31750">
            <a:solidFill>
              <a:schemeClr val="tx1"/>
            </a:solidFill>
          </a:ln>
        </c:spPr>
        <c:txPr>
          <a:bodyPr/>
          <a:lstStyle/>
          <a:p>
            <a:pPr>
              <a:defRPr sz="1400" baseline="0">
                <a:latin typeface="Times New Roman" pitchFamily="18" charset="0"/>
              </a:defRPr>
            </a:pPr>
            <a:endParaRPr lang="cs-CZ"/>
          </a:p>
        </c:txPr>
        <c:crossAx val="161361296"/>
        <c:crosses val="autoZero"/>
        <c:crossBetween val="between"/>
        <c:majorUnit val="10"/>
      </c:valAx>
    </c:plotArea>
    <c:legend>
      <c:legendPos val="r"/>
      <c:layout>
        <c:manualLayout>
          <c:xMode val="edge"/>
          <c:yMode val="edge"/>
          <c:x val="0.69115016339869284"/>
          <c:y val="2.9216160666832813E-2"/>
          <c:w val="0.27128349673202617"/>
          <c:h val="0.25565122777666643"/>
        </c:manualLayout>
      </c:layout>
      <c:overlay val="0"/>
      <c:txPr>
        <a:bodyPr/>
        <a:lstStyle/>
        <a:p>
          <a:pPr>
            <a:defRPr sz="2000" baseline="0">
              <a:latin typeface="Times New Roman" pitchFamily="18" charset="0"/>
            </a:defRPr>
          </a:pPr>
          <a:endParaRPr lang="cs-CZ"/>
        </a:p>
      </c:txPr>
    </c:legend>
    <c:plotVisOnly val="1"/>
    <c:dispBlanksAs val="gap"/>
    <c:showDLblsOverMax val="0"/>
  </c:chart>
  <c:spPr>
    <a:ln w="19050">
      <a:noFill/>
    </a:ln>
  </c:spPr>
  <c:externalData r:id="rId1">
    <c:autoUpdate val="0"/>
  </c:externalData>
  <c:userShapes r:id="rId2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0.18826</cdr:x>
      <cdr:y>0.63514</cdr:y>
    </cdr:from>
    <cdr:to>
      <cdr:x>0.22354</cdr:x>
      <cdr:y>0.6871</cdr:y>
    </cdr:to>
    <cdr:pic>
      <cdr:nvPicPr>
        <cdr:cNvPr id="3" name="chart">
          <a:extLst xmlns:a="http://schemas.openxmlformats.org/drawingml/2006/main">
            <a:ext uri="{FF2B5EF4-FFF2-40B4-BE49-F238E27FC236}">
              <a16:creationId xmlns:a16="http://schemas.microsoft.com/office/drawing/2014/main" id="{76D56B79-6BF5-44BF-9539-9BAAED43C809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1152129" y="3384376"/>
          <a:ext cx="215914" cy="276873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CFD7CF-C031-46F5-ABE5-09715B39B38F}" type="datetimeFigureOut">
              <a:rPr lang="cs-CZ" smtClean="0"/>
              <a:t>03.12.2019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994485-6D43-495C-9FF4-0695612A115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14336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03.12.2019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03.12.2019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03.12.2019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03.12.2019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03.12.2019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03.12.2019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03.12.2019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03.12.2019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03.12.2019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03.12.2019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03.12.2019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03.12.2019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hyperlink" Target="http://www.google.cz/url?sa=i&amp;rct=j&amp;q=aquaponics&amp;source=images&amp;cd=&amp;cad=rja&amp;docid=u1fHwkxU4enQKM&amp;tbnid=qBXHVwCqA85tJM:&amp;ved=0CAUQjRw&amp;url=http://www.hydroponicsequipment.co/2011/04/06/aquaponics/&amp;ei=9_cUUbyCAYeDhQefhYGwBQ&amp;bvm=bv.42080656,d.ZG4&amp;psig=AFQjCNFmUbKUb8hBuW12faQGqfyMN0gDBw&amp;ust=1360415083409210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37.jpeg"/><Relationship Id="rId7" Type="http://schemas.openxmlformats.org/officeDocument/2006/relationships/image" Target="../media/image4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4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z/url?sa=i&amp;rct=j&amp;q=rice+field+fish&amp;source=images&amp;cd=&amp;cad=rja&amp;docid=dqIxMR59zqWWSM&amp;tbnid=gUm-pnFIJNlrfM:&amp;ved=0CAUQjRw&amp;url=http://www.pinoy-entrepreneur.com/2011/01/25/rice-fish-culture/&amp;ei=X4sbUdqZBYjBhAfD9IDwAQ&amp;bvm=bv.42261806,d.ZG4&amp;psig=AFQjCNEkNiySpkifjC6z0D2j9g-vukiysQ&amp;ust=1360845805132784" TargetMode="External"/><Relationship Id="rId3" Type="http://schemas.openxmlformats.org/officeDocument/2006/relationships/image" Target="../media/image46.jpeg"/><Relationship Id="rId7" Type="http://schemas.openxmlformats.org/officeDocument/2006/relationships/image" Target="../media/image48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z/url?sa=i&amp;rct=j&amp;q=fish+and+pigs&amp;source=images&amp;cd=&amp;cad=rja&amp;docid=9lgsejAmBUDuRM&amp;tbnid=vwkL4SJi8nBl-M:&amp;ved=0CAUQjRw&amp;url=http://collections.infocollections.org/ukedu/uk/d/Jii23we/6.3.html&amp;ei=3oQbUaqdFYywhAeC84CoCQ&amp;bvm=bv.42261806,d.ZG4&amp;psig=AFQjCNGDU-I5cCFiXfoCo8FaY520LKkcuQ&amp;ust=1360844374156068" TargetMode="External"/><Relationship Id="rId5" Type="http://schemas.openxmlformats.org/officeDocument/2006/relationships/image" Target="../media/image47.jpeg"/><Relationship Id="rId4" Type="http://schemas.openxmlformats.org/officeDocument/2006/relationships/hyperlink" Target="http://www.google.cz/url?sa=i&amp;rct=j&amp;q=duck+fish&amp;source=images&amp;cd=&amp;cad=rja&amp;docid=R2RW7oVtOfesEM&amp;tbnid=y8o4GXU_u-k8BM:&amp;ved=0CAUQjRw&amp;url=http://www.mdgfund.org/node/3036/3034&amp;ei=LYwbUdfMHIGRhQfrpIGIAQ&amp;bvm=bv.42261806,d.ZG4&amp;psig=AFQjCNG4TwZdF40YmBoeq035B7al1FeM9g&amp;ust=1360846235358270" TargetMode="External"/><Relationship Id="rId9" Type="http://schemas.openxmlformats.org/officeDocument/2006/relationships/image" Target="../media/image4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2.jpeg"/><Relationship Id="rId7" Type="http://schemas.openxmlformats.org/officeDocument/2006/relationships/image" Target="../media/image5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11" Type="http://schemas.openxmlformats.org/officeDocument/2006/relationships/image" Target="../media/image25.jpeg"/><Relationship Id="rId5" Type="http://schemas.openxmlformats.org/officeDocument/2006/relationships/image" Target="../media/image51.jpeg"/><Relationship Id="rId10" Type="http://schemas.openxmlformats.org/officeDocument/2006/relationships/image" Target="../media/image55.jpeg"/><Relationship Id="rId4" Type="http://schemas.openxmlformats.org/officeDocument/2006/relationships/image" Target="../media/image17.jpeg"/><Relationship Id="rId9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hyperlink" Target="http://www.google.cz/url?sa=i&amp;rct=j&amp;q=aquaponics&amp;source=images&amp;cd=&amp;cad=rja&amp;docid=KN-QxX4SuTB-OM&amp;tbnid=Hy4g_9FTSJ2nHM:&amp;ved=0CAUQjRw&amp;url=http://www.aquaponicsinternational.com/&amp;ei=TQEVUcjvJcy7hAfFgIHIDw&amp;bvm=bv.42080656,d.ZG4&amp;psig=AFQjCNFmUbKUb8hBuW12faQGqfyMN0gDBw&amp;ust=1360415083409210" TargetMode="External"/><Relationship Id="rId7" Type="http://schemas.openxmlformats.org/officeDocument/2006/relationships/image" Target="../media/image71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z/url?sa=i&amp;rct=j&amp;q=vertigro+system&amp;source=images&amp;cd=&amp;cad=rja&amp;docid=XC87vroAwgwenM&amp;tbnid=3uzTh5oWVtXAqM:&amp;ved=0CAUQjRw&amp;url=http://www.ediblegeography.com/foodprint-la-december-9-2012/&amp;ei=dQIVUai-ApGLhQeC9oB4&amp;bvm=bv.42080656,d.ZG4&amp;psig=AFQjCNHJmLzeuKmFEpW16RZWcQ19Ubg1xw&amp;ust=1360417737613397" TargetMode="External"/><Relationship Id="rId5" Type="http://schemas.openxmlformats.org/officeDocument/2006/relationships/image" Target="../media/image70.jpeg"/><Relationship Id="rId4" Type="http://schemas.openxmlformats.org/officeDocument/2006/relationships/image" Target="../media/image69.jpeg"/><Relationship Id="rId9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7" Type="http://schemas.openxmlformats.org/officeDocument/2006/relationships/image" Target="../media/image77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hyperlink" Target="http://www.google.cz/url?sa=i&amp;rct=j&amp;q=aquaponics&amp;source=images&amp;cd=&amp;cad=rja&amp;docid=MUhotMEfqxwy_M&amp;tbnid=baOf6IMItw3HTM:&amp;ved=0CAUQjRw&amp;url=http://www.uvi.edu/sites/uvi/Pages/AES-Aquaculture-International_Aquaponics.aspx?s=RE&amp;ei=1kkeUdupFuWC4gSfz4DwCw&amp;bvm=bv.42553238,d.bGE&amp;psig=AFQjCNFOcVoUl8SHQ6rGtVMeQ_vj79w20w&amp;ust=1361025866467194" TargetMode="External"/><Relationship Id="rId4" Type="http://schemas.openxmlformats.org/officeDocument/2006/relationships/image" Target="../media/image7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hyperlink" Target="http://www.google.cz/url?sa=i&amp;rct=j&amp;q=aquaponics+commercial&amp;source=images&amp;cd=&amp;cad=rja&amp;docid=B7KLFi-APdyf-M&amp;tbnid=gOnD_sLWSwHLwM:&amp;ved=0CAUQjRw&amp;url=http://www.integratedaquaponics.com/ap-basics/&amp;ei=OSseUZXiDZGL4gTY7oCIBQ&amp;bvm=bv.42553238,d.bGE&amp;psig=AFQjCNEBCOjUD90y_wt4tIrxT0IMtNOMfQ&amp;ust=1361018020124764" TargetMode="External"/><Relationship Id="rId7" Type="http://schemas.openxmlformats.org/officeDocument/2006/relationships/hyperlink" Target="http://verticalfoodblog.com/zipgrow-flow-rates-in-hydroponics/flow-rates-youtube-frame/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eg"/><Relationship Id="rId5" Type="http://schemas.openxmlformats.org/officeDocument/2006/relationships/hyperlink" Target="http://verticalfoodblog.com/wp-content/uploads/2013/10/2013-09-18-12.52.12.jpg" TargetMode="External"/><Relationship Id="rId4" Type="http://schemas.openxmlformats.org/officeDocument/2006/relationships/image" Target="../media/image78.jpeg"/><Relationship Id="rId9" Type="http://schemas.openxmlformats.org/officeDocument/2006/relationships/image" Target="../media/image8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z/url?sa=i&amp;rct=j&amp;q=aquaponics&amp;source=images&amp;cd=&amp;cad=rja&amp;docid=Z20o0tY7LVm13M&amp;tbnid=TdpIYVoMvGji3M:&amp;ved=0CAUQjRw&amp;url=http://en.wikipedia.org/wiki/Aquaponics&amp;ei=zCoeUZSbILSK4gSyzYCQDg&amp;bvm=bv.42553238,d.bGE&amp;psig=AFQjCNFtvK7d10M2FMvZGRCZBmktlR5Bxw&amp;ust=1361017871330236" TargetMode="External"/><Relationship Id="rId3" Type="http://schemas.openxmlformats.org/officeDocument/2006/relationships/image" Target="../media/image82.jpeg"/><Relationship Id="rId7" Type="http://schemas.openxmlformats.org/officeDocument/2006/relationships/image" Target="../media/image85.jpeg"/><Relationship Id="rId2" Type="http://schemas.openxmlformats.org/officeDocument/2006/relationships/hyperlink" Target="http://www.google.cz/url?sa=i&amp;rct=j&amp;q=aquaponics&amp;source=images&amp;cd=&amp;cad=rja&amp;docid=ineylr-FzIFK5M&amp;tbnid=ziuWfDFlxXStRM:&amp;ved=0CAUQjRw&amp;url=http://www.cropking.com/aqua.shtml&amp;ei=70keUbfZJueK4ASW14D4Dg&amp;bvm=bv.42553238,d.bGE&amp;psig=AFQjCNFOcVoUl8SHQ6rGtVMeQ_vj79w20w&amp;ust=136102586646719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z/url?sa=i&amp;rct=j&amp;q=aquaponics&amp;source=images&amp;cd=&amp;cad=rja&amp;docid=jsZdVZhYy0iBgM&amp;tbnid=qp3Y22I1h_GWgM:&amp;ved=0CAUQjRw&amp;url=https://www.engineeringforchange.org/news/2012/03/14/how_to_build_a_vertical_aquaponic_system.html&amp;ei=qioeUY-3ApCN4gS7hoHYDw&amp;bvm=bv.42553238,d.bGE&amp;psig=AFQjCNFtvK7d10M2FMvZGRCZBmktlR5Bxw&amp;ust=1361017871330236" TargetMode="External"/><Relationship Id="rId5" Type="http://schemas.openxmlformats.org/officeDocument/2006/relationships/image" Target="../media/image84.jpeg"/><Relationship Id="rId4" Type="http://schemas.openxmlformats.org/officeDocument/2006/relationships/image" Target="../media/image83.jpeg"/><Relationship Id="rId9" Type="http://schemas.openxmlformats.org/officeDocument/2006/relationships/image" Target="../media/image8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eg"/><Relationship Id="rId3" Type="http://schemas.openxmlformats.org/officeDocument/2006/relationships/image" Target="../media/image91.jpeg"/><Relationship Id="rId7" Type="http://schemas.openxmlformats.org/officeDocument/2006/relationships/image" Target="../media/image9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hyperlink" Target="http://www.google.cz/url?sa=i&amp;rct=j&amp;q=aquaponics&amp;source=images&amp;cd=&amp;cad=rja&amp;docid=UErn5GPIV3GCFM&amp;tbnid=SUTGgccOrLnlcM:&amp;ved=0CAUQjRw&amp;url=http://greenbuildingelements.com/2012/11/12/growhaus-uses-aquaponics/&amp;ei=8CoeUcmZK-aC4ASm74DwAw&amp;bvm=bv.42553238,d.bGE&amp;psig=AFQjCNFtvK7d10M2FMvZGRCZBmktlR5Bxw&amp;ust=1361017871330236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hyperlink" Target="http://www.google.cz/url?sa=i&amp;rct=j&amp;q=aquaponics+commercial&amp;source=images&amp;cd=&amp;cad=rja&amp;docid=B7KLFi-APdyf-M&amp;tbnid=gOnD_sLWSwHLwM:&amp;ved=0CAUQjRw&amp;url=http://www.integratedaquaponics.com/ap-basics/&amp;ei=OSseUZXiDZGL4gTY7oCIBQ&amp;bvm=bv.42553238,d.bGE&amp;psig=AFQjCNEBCOjUD90y_wt4tIrxT0IMtNOMfQ&amp;ust=1361018020124764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z/url?sa=i&amp;rct=j&amp;q=aquaponics&amp;source=images&amp;cd=&amp;cad=rja&amp;docid=jsZdVZhYy0iBgM&amp;tbnid=qp3Y22I1h_GWgM:&amp;ved=0CAUQjRw&amp;url=https://www.engineeringforchange.org/news/2012/03/14/how_to_build_a_vertical_aquaponic_system.html&amp;ei=qioeUY-3ApCN4gS7hoHYDw&amp;bvm=bv.42553238,d.bGE&amp;psig=AFQjCNFtvK7d10M2FMvZGRCZBmktlR5Bxw&amp;ust=1361017871330236" TargetMode="External"/><Relationship Id="rId2" Type="http://schemas.openxmlformats.org/officeDocument/2006/relationships/hyperlink" Target="http://www.youtube.com/watch?v=VBspR2p0YY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hyperlink" Target="http://www.google.cz/url?sa=i&amp;rct=j&amp;q=aquaponics&amp;source=images&amp;cd=&amp;cad=rja&amp;docid=Z20o0tY7LVm13M&amp;tbnid=TdpIYVoMvGji3M:&amp;ved=0CAUQjRw&amp;url=http://en.wikipedia.org/wiki/Aquaponics&amp;ei=zCoeUZSbILSK4gSyzYCQDg&amp;bvm=bv.42553238,d.bGE&amp;psig=AFQjCNFtvK7d10M2FMvZGRCZBmktlR5Bxw&amp;ust=1361017871330236" TargetMode="External"/><Relationship Id="rId4" Type="http://schemas.openxmlformats.org/officeDocument/2006/relationships/image" Target="../media/image10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jpeg"/><Relationship Id="rId3" Type="http://schemas.openxmlformats.org/officeDocument/2006/relationships/image" Target="../media/image109.jpeg"/><Relationship Id="rId7" Type="http://schemas.openxmlformats.org/officeDocument/2006/relationships/hyperlink" Target="http://www.google.cz/url?sa=i&amp;rct=j&amp;q=biofloc&amp;source=images&amp;cd=&amp;cad=rja&amp;docid=zXOvlY7ynjNzJM&amp;tbnid=k9w6Sh-20Y1mrM:&amp;ved=0CAUQjRw&amp;url=http://vtkiet.wordpress.com/2012/06/10/nguyen-tac-co-ban-nuoi-tom-bang-cong-nghe-biofloc/&amp;ei=3yweUa6WJ6rE4gSr04HACQ&amp;bvm=bv.42553238,d.bGE&amp;psig=AFQjCNFbmooff8pGMy6SgINn_mWv1Ive7g&amp;ust=1361018282906180" TargetMode="External"/><Relationship Id="rId2" Type="http://schemas.openxmlformats.org/officeDocument/2006/relationships/hyperlink" Target="http://www.google.cz/url?sa=i&amp;rct=j&amp;q=biofloc&amp;source=images&amp;cd=&amp;cad=rja&amp;docid=7KaSL-B-1W1KmM&amp;tbnid=p5NrNtXpRStdZM:&amp;ved=0CAUQjRw&amp;url=http://www.uvi.edu/sites/uvi/Pages/AES-Aquaculture-Biofloc_Systems.aspx?s=RE&amp;ei=USweUdsCgvDhBM7ZgeAI&amp;bvm=bv.42553238,d.bGE&amp;psig=AFQjCNFbmooff8pGMy6SgINn_mWv1Ive7g&amp;ust=1361018282906180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jpeg"/><Relationship Id="rId5" Type="http://schemas.openxmlformats.org/officeDocument/2006/relationships/image" Target="../media/image110.jpeg"/><Relationship Id="rId4" Type="http://schemas.openxmlformats.org/officeDocument/2006/relationships/hyperlink" Target="http://www.google.cz/url?sa=i&amp;rct=j&amp;q=biofloc&amp;source=images&amp;cd=&amp;cad=rja&amp;docid=bHDkgRJ-qdwyUM&amp;tbnid=KWKpy76Nu3eEUM:&amp;ved=0CAUQjRw&amp;url=http://atcvietnam.com.vn/cac-bon-lang-rut-ra-cac-chat-ran-lo-lung-nhung-han-che-biofloc-o-he-thong-nuoi-tom&amp;ei=Hi0eUdXUN8Kj4gTZ1oHYBQ&amp;bvm=bv.42553238,d.bGE&amp;psig=AFQjCNFbmooff8pGMy6SgINn_mWv1Ive7g&amp;ust=1361018282906180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z/url?sa=i&amp;rct=j&amp;q=biofloc&amp;source=images&amp;cd=&amp;cad=rja&amp;docid=99U2d94nLbYzMM&amp;tbnid=_VJFlrbzcgB9NM:&amp;ved=0CAUQjRw&amp;url=http://www.trobos.com/show_article.php?rid=13&amp;aid=1951&amp;ei=OS0eUbbFCKrE4gSr04HACQ&amp;bvm=bv.42553238,d.bGE&amp;psig=AFQjCNFbmooff8pGMy6SgINn_mWv1Ive7g&amp;ust=1361018282906180" TargetMode="External"/><Relationship Id="rId3" Type="http://schemas.openxmlformats.org/officeDocument/2006/relationships/image" Target="../media/image109.jpeg"/><Relationship Id="rId7" Type="http://schemas.openxmlformats.org/officeDocument/2006/relationships/image" Target="../media/image114.jpeg"/><Relationship Id="rId2" Type="http://schemas.openxmlformats.org/officeDocument/2006/relationships/hyperlink" Target="http://www.google.cz/url?sa=i&amp;rct=j&amp;q=biofloc&amp;source=images&amp;cd=&amp;cad=rja&amp;docid=7KaSL-B-1W1KmM&amp;tbnid=p5NrNtXpRStdZM:&amp;ved=0CAUQjRw&amp;url=http://www.uvi.edu/sites/uvi/Pages/AES-Aquaculture-Biofloc_Systems.aspx?s=RE&amp;ei=USweUdsCgvDhBM7ZgeAI&amp;bvm=bv.42553238,d.bGE&amp;psig=AFQjCNFbmooff8pGMy6SgINn_mWv1Ive7g&amp;ust=136101828290618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z/url?sa=i&amp;rct=j&amp;q=biofloc&amp;source=images&amp;cd=&amp;cad=rja&amp;docid=30EEJ-knZDtXeM&amp;tbnid=7Lx7FtpXqLzkQM:&amp;ved=0CAUQjRw&amp;url=http://afiesh.blogspot.com/2013/01/biofloc-atau-flok-dalam-perikanan.html&amp;ei=viweUajrOeKC4ASYroDgCg&amp;bvm=bv.42553238,d.bGE&amp;psig=AFQjCNFbmooff8pGMy6SgINn_mWv1Ive7g&amp;ust=1361018282906180" TargetMode="External"/><Relationship Id="rId5" Type="http://schemas.openxmlformats.org/officeDocument/2006/relationships/image" Target="../media/image113.png"/><Relationship Id="rId4" Type="http://schemas.openxmlformats.org/officeDocument/2006/relationships/hyperlink" Target="http://www.google.cz/url?sa=i&amp;rct=j&amp;q=biofloc&amp;source=images&amp;cd=&amp;cad=rja&amp;docid=bl9lnGXPV_Y4-M&amp;tbnid=Yj7fkb_Kg5OA9M:&amp;ved=0CAUQjRw&amp;url=http://artaquaculture.blogspot.com/2010/09/peningkatan-kualitas-bioflok-dengan.html&amp;ei=eyweUcbyDKfE4gTUsYGQBw&amp;bvm=bv.42553238,d.bGE&amp;psig=AFQjCNFbmooff8pGMy6SgINn_mWv1Ive7g&amp;ust=1361018282906180" TargetMode="External"/><Relationship Id="rId9" Type="http://schemas.openxmlformats.org/officeDocument/2006/relationships/image" Target="../media/image115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hyperlink" Target="http://www.google.cz/url?sa=i&amp;rct=j&amp;q=biofloc&amp;source=images&amp;cd=&amp;cad=rja&amp;docid=bHDkgRJ-qdwyUM&amp;tbnid=KWKpy76Nu3eEUM:&amp;ved=0CAUQjRw&amp;url=http://atcvietnam.com.vn/cac-bon-lang-rut-ra-cac-chat-ran-lo-lung-nhung-han-che-biofloc-o-he-thong-nuoi-tom&amp;ei=Hi0eUdXUN8Kj4gTZ1oHYBQ&amp;bvm=bv.42553238,d.bGE&amp;psig=AFQjCNFbmooff8pGMy6SgINn_mWv1Ive7g&amp;ust=1361018282906180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z/url?sa=i&amp;rct=j&amp;q=biofloc&amp;source=images&amp;cd=&amp;cad=rja&amp;docid=V19SfATYJdglIM&amp;tbnid=LSAqD4hA7dNjvM:&amp;ved=0CAUQjRw&amp;url=http://www.acuaponia.com/site/?p=898&amp;ei=Zy0eUZ2GF8TE4gTZsYHIDg&amp;bvm=bv.42553238,d.bGE&amp;psig=AFQjCNFbmooff8pGMy6SgINn_mWv1Ive7g&amp;ust=1361018282906180" TargetMode="External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gif"/><Relationship Id="rId2" Type="http://schemas.openxmlformats.org/officeDocument/2006/relationships/hyperlink" Target="http://www.google.cz/url?sa=i&amp;rct=j&amp;q=biofloc&amp;source=images&amp;cd=&amp;cad=rja&amp;docid=99U2d94nLbYzMM&amp;tbnid=_VJFlrbzcgB9NM:&amp;ved=0CAUQjRw&amp;url=http://www.trobos.com/show_article.php?rid=13&amp;aid=1951&amp;ei=OS0eUbbFCKrE4gSr04HACQ&amp;bvm=bv.42553238,d.bGE&amp;psig=AFQjCNFbmooff8pGMy6SgINn_mWv1Ive7g&amp;ust=136101828290618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3.png"/><Relationship Id="rId4" Type="http://schemas.openxmlformats.org/officeDocument/2006/relationships/hyperlink" Target="http://www.google.cz/url?sa=i&amp;rct=j&amp;q=biofloc&amp;source=images&amp;cd=&amp;cad=rja&amp;docid=bl9lnGXPV_Y4-M&amp;tbnid=Yj7fkb_Kg5OA9M:&amp;ved=0CAUQjRw&amp;url=http://artaquaculture.blogspot.com/2010/09/peningkatan-kualitas-bioflok-dengan.html&amp;ei=eyweUcbyDKfE4gTUsYGQBw&amp;bvm=bv.42553238,d.bGE&amp;psig=AFQjCNFbmooff8pGMy6SgINn_mWv1Ive7g&amp;ust=1361018282906180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hyperlink" Target="http://www.google.cz/url?sa=i&amp;rct=j&amp;q=biofloc&amp;source=images&amp;cd=&amp;cad=rja&amp;docid=s--1_MLeUdWUGM&amp;tbnid=tzwWmr-1mSeGNM:&amp;ved=0CAUQjRw&amp;url=http://aqua-scientific.com/training&amp;ei=bSweUfbgK6XO4QTmxYG4DQ&amp;bvm=bv.42553238,d.bGE&amp;psig=AFQjCNFbmooff8pGMy6SgINn_mWv1Ive7g&amp;ust=136101828290618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9.jpeg"/><Relationship Id="rId4" Type="http://schemas.openxmlformats.org/officeDocument/2006/relationships/hyperlink" Target="http://www.google.cz/url?sa=i&amp;rct=j&amp;q=biofloc&amp;source=images&amp;cd=&amp;cad=rja&amp;docid=7KaSL-B-1W1KmM&amp;tbnid=p5NrNtXpRStdZM:&amp;ved=0CAUQjRw&amp;url=http://www.uvi.edu/sites/uvi/Pages/AES-Aquaculture-Biofloc_Systems.aspx?s=RE&amp;ei=USweUdsCgvDhBM7ZgeAI&amp;bvm=bv.42553238,d.bGE&amp;psig=AFQjCNFbmooff8pGMy6SgINn_mWv1Ive7g&amp;ust=1361018282906180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z/url?sa=i&amp;rct=j&amp;q=biofloc&amp;source=images&amp;cd=&amp;cad=rja&amp;docid=8doiwDtGkC15cM&amp;tbnid=JaUYInkEvn77_M:&amp;ved=0CAUQjRw&amp;url=http://ccag.tamu.edu/mariculture-flour-bluff/pacific-white-shrimp/&amp;ei=PyweUeKqOpT64QTXmICgDQ&amp;bvm=bv.42553238,d.bGE&amp;psig=AFQjCNFbmooff8pGMy6SgINn_mWv1Ive7g&amp;ust=1361018282906180" TargetMode="External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z/url?sa=i&amp;rct=j&amp;q=biofloc&amp;source=images&amp;cd=&amp;cad=rja&amp;docid=bHDkgRJ-qdwyUM&amp;tbnid=KWKpy76Nu3eEUM:&amp;ved=0CAUQjRw&amp;url=http://atcvietnam.com.vn/cac-bon-lang-rut-ra-cac-chat-ran-lo-lung-nhung-han-che-biofloc-o-he-thong-nuoi-tom&amp;ei=Hi0eUdXUN8Kj4gTZ1oHYBQ&amp;bvm=bv.42553238,d.bGE&amp;psig=AFQjCNFbmooff8pGMy6SgINn_mWv1Ive7g&amp;ust=1361018282906180" TargetMode="External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hyperlink" Target="http://www.google.cz/url?sa=i&amp;rct=j&amp;q=biofloc&amp;source=images&amp;cd=&amp;cad=rja&amp;docid=zXOvlY7ynjNzJM&amp;tbnid=k9w6Sh-20Y1mrM:&amp;ved=0CAUQjRw&amp;url=http://vtkiet.wordpress.com/2012/06/10/nguyen-tac-co-ban-nuoi-tom-bang-cong-nghe-biofloc/&amp;ei=3yweUa6WJ6rE4gSr04HACQ&amp;bvm=bv.42553238,d.bGE&amp;psig=AFQjCNFbmooff8pGMy6SgINn_mWv1Ive7g&amp;ust=1361018282906180" TargetMode="Externa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hyperlink" Target="http://www.google.cz/url?sa=i&amp;rct=j&amp;q=biofloc&amp;source=images&amp;cd=&amp;cad=rja&amp;docid=tYvmiWVlj3C4FM&amp;tbnid=3p1BjU5oncdNvM:&amp;ved=0CAUQjRw&amp;url=http://www.scoop.it/t/aquaculture/p/3580113811/shrimp-farming-biofloc-systems-research-update&amp;ei=zCweUfKcNIKm4ATRwoAY&amp;bvm=bv.42553238,d.bGE&amp;psig=AFQjCNFbmooff8pGMy6SgINn_mWv1Ive7g&amp;ust=1361018282906180" TargetMode="Externa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hyperlink" Target="http://www.google.cz/url?sa=i&amp;rct=j&amp;q=biofloc&amp;source=images&amp;cd=&amp;cad=rja&amp;docid=maQmr2CHu75lMM&amp;tbnid=YN1wuAiYvn6ngM:&amp;ved=0CAUQjRw&amp;url=http://www.shrimpnews.com/FreeReportsFolder/PondEcologyFolder/Yoram'sBookOnnBioflocs.html&amp;ei=nCweUamXCq714QTJiIFw&amp;bvm=bv.42553238,d.bGE&amp;psig=AFQjCNFbmooff8pGMy6SgINn_mWv1Ive7g&amp;ust=1361018282906180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7" Type="http://schemas.openxmlformats.org/officeDocument/2006/relationships/image" Target="../media/image136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jpeg"/><Relationship Id="rId5" Type="http://schemas.openxmlformats.org/officeDocument/2006/relationships/image" Target="../media/image134.jpeg"/><Relationship Id="rId4" Type="http://schemas.openxmlformats.org/officeDocument/2006/relationships/image" Target="../media/image13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png"/><Relationship Id="rId7" Type="http://schemas.openxmlformats.org/officeDocument/2006/relationships/image" Target="../media/image24.wm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wmf"/><Relationship Id="rId5" Type="http://schemas.openxmlformats.org/officeDocument/2006/relationships/image" Target="../media/image22.jpeg"/><Relationship Id="rId4" Type="http://schemas.openxmlformats.org/officeDocument/2006/relationships/hyperlink" Target="http://www.google.cz/url?sa=i&amp;rct=j&amp;q=fish+feed&amp;source=images&amp;cd=&amp;cad=rja&amp;docid=Do_14wHr8BULkM&amp;tbnid=iVBJZUNxJqqk7M:&amp;ved=0CAUQjRw&amp;url=http://www.akgbioline.com/essential-information-on-pellet-mill-fish-feed.html&amp;ei=E00eUZ3vBeil4ATp84CYAw&amp;bvm=bv.42553238,d.bGE&amp;psig=AFQjCNHnvemjyw-BSs3mPK559Uk-KIPJqQ&amp;ust=1361026633249542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hyperlink" Target="http://www.google.cz/url?sa=i&amp;rct=j&amp;q=fish+feed&amp;source=images&amp;cd=&amp;cad=rja&amp;docid=Do_14wHr8BULkM&amp;tbnid=iVBJZUNxJqqk7M:&amp;ved=0CAUQjRw&amp;url=http://www.akgbioline.com/essential-information-on-pellet-mill-fish-feed.html&amp;ei=E00eUZ3vBeil4ATp84CYAw&amp;bvm=bv.42553238,d.bGE&amp;psig=AFQjCNHnvemjyw-BSs3mPK559Uk-KIPJqQ&amp;ust=1361026633249542" TargetMode="External"/><Relationship Id="rId7" Type="http://schemas.openxmlformats.org/officeDocument/2006/relationships/image" Target="../media/image6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s://www.facebook.com/NowThisNews/videos/vb.341163402640457/1384836634939790/?type=2&amp;theater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image" Target="../media/image35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7.jpeg"/><Relationship Id="rId7" Type="http://schemas.openxmlformats.org/officeDocument/2006/relationships/image" Target="../media/image4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424936" cy="1658615"/>
          </a:xfr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>
            <a:normAutofit fontScale="90000"/>
          </a:bodyPr>
          <a:lstStyle/>
          <a:p>
            <a:r>
              <a:rPr lang="cs-CZ" dirty="0"/>
              <a:t>Dlouhodobě udržitelné využívání živin v akvakultuře: </a:t>
            </a:r>
            <a:r>
              <a:rPr lang="cs-CZ" dirty="0" err="1"/>
              <a:t>akvaponie</a:t>
            </a:r>
            <a:r>
              <a:rPr lang="cs-CZ" dirty="0"/>
              <a:t> + </a:t>
            </a:r>
            <a:r>
              <a:rPr lang="cs-CZ" dirty="0" err="1"/>
              <a:t>bioflok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838944"/>
          </a:xfrm>
        </p:spPr>
        <p:txBody>
          <a:bodyPr/>
          <a:lstStyle/>
          <a:p>
            <a:r>
              <a:rPr lang="cs-CZ" dirty="0"/>
              <a:t>Jan Mráz</a:t>
            </a:r>
          </a:p>
        </p:txBody>
      </p:sp>
      <p:pic>
        <p:nvPicPr>
          <p:cNvPr id="4" name="Picture 5" descr="http://www.ncaquaculture.org/images/aquaponics_ph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4365104"/>
            <a:ext cx="3248288" cy="216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88640"/>
            <a:ext cx="3870368" cy="1817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://hydroponicsequipment.co/wp-content/uploads/2011/04/aquaponics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509120"/>
            <a:ext cx="3528870" cy="2016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23803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5"/>
          <p:cNvSpPr>
            <a:spLocks/>
          </p:cNvSpPr>
          <p:nvPr/>
        </p:nvSpPr>
        <p:spPr bwMode="auto">
          <a:xfrm>
            <a:off x="3960317" y="238869"/>
            <a:ext cx="1270248" cy="19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1pPr>
            <a:lvl2pPr marL="742950" indent="-28575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2pPr>
            <a:lvl3pPr marL="11430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3pPr>
            <a:lvl4pPr marL="16002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4pPr>
            <a:lvl5pPr marL="20574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9pPr>
          </a:lstStyle>
          <a:p>
            <a:pPr algn="l" eaLnBrk="1" hangingPunct="1">
              <a:lnSpc>
                <a:spcPct val="90000"/>
              </a:lnSpc>
            </a:pPr>
            <a:r>
              <a:rPr lang="en-US" altLang="cs-CZ" sz="800">
                <a:solidFill>
                  <a:schemeClr val="tx2"/>
                </a:solidFill>
                <a:latin typeface="Clara Sans" pitchFamily="122" charset="0"/>
                <a:sym typeface="Clara Sans" pitchFamily="122" charset="0"/>
              </a:rPr>
              <a:t>www.frov.jcu.cz</a:t>
            </a:r>
          </a:p>
        </p:txBody>
      </p:sp>
      <p:pic>
        <p:nvPicPr>
          <p:cNvPr id="4" name="Picture 2" descr="http://www.aquarium.cz/static/foto/18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03" y="2112604"/>
            <a:ext cx="2531531" cy="1426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ANd9GcQFNz2lp42wxmOVIJtrhHyfsugz_nbQxp6u4DM_wrj1UPz-VEkFqQ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66" y="1099991"/>
            <a:ext cx="951012" cy="9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 descr="ANd9GcTa7ethtOCy6vJLVBMEIaz-8WycKfC-lVDsCgdD6GBflV0oeiV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0466">
            <a:off x="1006012" y="4741251"/>
            <a:ext cx="884039" cy="669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ovéPole 6"/>
          <p:cNvSpPr txBox="1"/>
          <p:nvPr/>
        </p:nvSpPr>
        <p:spPr>
          <a:xfrm>
            <a:off x="1635424" y="1302514"/>
            <a:ext cx="389524" cy="372696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cs-CZ" sz="2000" b="1" dirty="0"/>
              <a:t>O</a:t>
            </a:r>
            <a:r>
              <a:rPr lang="cs-CZ" sz="2000" b="1" baseline="-25000" dirty="0"/>
              <a:t>2</a:t>
            </a:r>
            <a:endParaRPr lang="cs-CZ" sz="2000" b="1" dirty="0"/>
          </a:p>
        </p:txBody>
      </p:sp>
      <p:sp>
        <p:nvSpPr>
          <p:cNvPr id="8" name="TextovéPole 7"/>
          <p:cNvSpPr txBox="1"/>
          <p:nvPr/>
        </p:nvSpPr>
        <p:spPr>
          <a:xfrm>
            <a:off x="1708899" y="3730380"/>
            <a:ext cx="523920" cy="680473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cs-CZ" sz="2000" b="1" dirty="0">
                <a:solidFill>
                  <a:schemeClr val="tx1">
                    <a:lumMod val="75000"/>
                  </a:schemeClr>
                </a:solidFill>
              </a:rPr>
              <a:t>CO</a:t>
            </a:r>
            <a:r>
              <a:rPr lang="cs-CZ" sz="2000" b="1" baseline="-25000" dirty="0">
                <a:solidFill>
                  <a:schemeClr val="tx1">
                    <a:lumMod val="75000"/>
                  </a:schemeClr>
                </a:solidFill>
              </a:rPr>
              <a:t>2</a:t>
            </a:r>
            <a:endParaRPr lang="cs-CZ" sz="2000" b="1" dirty="0">
              <a:solidFill>
                <a:schemeClr val="tx1">
                  <a:lumMod val="75000"/>
                </a:schemeClr>
              </a:solidFill>
            </a:endParaRPr>
          </a:p>
          <a:p>
            <a:endParaRPr lang="cs-CZ" sz="2000" b="1" dirty="0"/>
          </a:p>
        </p:txBody>
      </p:sp>
      <p:sp>
        <p:nvSpPr>
          <p:cNvPr id="9" name="TextovéPole 8"/>
          <p:cNvSpPr txBox="1"/>
          <p:nvPr/>
        </p:nvSpPr>
        <p:spPr>
          <a:xfrm>
            <a:off x="2394883" y="4644135"/>
            <a:ext cx="1871533" cy="680473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cs-CZ" sz="2000" b="1" dirty="0" err="1">
                <a:solidFill>
                  <a:schemeClr val="tx1">
                    <a:lumMod val="75000"/>
                  </a:schemeClr>
                </a:solidFill>
              </a:rPr>
              <a:t>Rich</a:t>
            </a:r>
            <a:r>
              <a:rPr lang="cs-CZ" sz="2000" b="1" dirty="0">
                <a:solidFill>
                  <a:schemeClr val="tx1">
                    <a:lumMod val="75000"/>
                  </a:schemeClr>
                </a:solidFill>
              </a:rPr>
              <a:t> in </a:t>
            </a:r>
            <a:r>
              <a:rPr lang="cs-CZ" sz="2000" b="1" dirty="0" err="1">
                <a:solidFill>
                  <a:schemeClr val="tx1">
                    <a:lumMod val="75000"/>
                  </a:schemeClr>
                </a:solidFill>
              </a:rPr>
              <a:t>nutrients</a:t>
            </a:r>
            <a:endParaRPr lang="cs-CZ" sz="2000" b="1" dirty="0">
              <a:solidFill>
                <a:schemeClr val="tx1">
                  <a:lumMod val="75000"/>
                </a:schemeClr>
              </a:solidFill>
            </a:endParaRPr>
          </a:p>
          <a:p>
            <a:endParaRPr lang="cs-CZ" sz="2000" b="1" dirty="0"/>
          </a:p>
        </p:txBody>
      </p:sp>
      <p:pic>
        <p:nvPicPr>
          <p:cNvPr id="11" name="Picture 11" descr="ANd9GcTa7ethtOCy6vJLVBMEIaz-8WycKfC-lVDsCgdD6GBflV0oeiV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0466">
            <a:off x="5989187" y="1459478"/>
            <a:ext cx="884039" cy="669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ovéPole 11"/>
          <p:cNvSpPr txBox="1"/>
          <p:nvPr/>
        </p:nvSpPr>
        <p:spPr>
          <a:xfrm>
            <a:off x="7002270" y="1555667"/>
            <a:ext cx="523920" cy="680473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cs-CZ" sz="2000" b="1" dirty="0">
                <a:solidFill>
                  <a:schemeClr val="tx1">
                    <a:lumMod val="75000"/>
                  </a:schemeClr>
                </a:solidFill>
              </a:rPr>
              <a:t>CO</a:t>
            </a:r>
            <a:r>
              <a:rPr lang="cs-CZ" sz="2000" b="1" baseline="-25000" dirty="0">
                <a:solidFill>
                  <a:schemeClr val="tx1">
                    <a:lumMod val="75000"/>
                  </a:schemeClr>
                </a:solidFill>
              </a:rPr>
              <a:t>2</a:t>
            </a:r>
            <a:endParaRPr lang="cs-CZ" sz="2000" b="1" dirty="0">
              <a:solidFill>
                <a:schemeClr val="tx1">
                  <a:lumMod val="75000"/>
                </a:schemeClr>
              </a:solidFill>
            </a:endParaRPr>
          </a:p>
          <a:p>
            <a:endParaRPr lang="cs-CZ" sz="2000" b="1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6040288" y="4644135"/>
            <a:ext cx="389524" cy="372696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cs-CZ" sz="2000" b="1" dirty="0"/>
              <a:t>O</a:t>
            </a:r>
            <a:r>
              <a:rPr lang="cs-CZ" sz="2000" b="1" baseline="-25000" dirty="0"/>
              <a:t>2</a:t>
            </a:r>
            <a:endParaRPr lang="cs-CZ" sz="2000" b="1" dirty="0"/>
          </a:p>
        </p:txBody>
      </p:sp>
      <p:pic>
        <p:nvPicPr>
          <p:cNvPr id="2052" name="Picture 4" descr="http://oko.yin.cz/9/voda/vod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883" y="3530261"/>
            <a:ext cx="1142561" cy="1127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oko.yin.cz/9/voda/vod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1099" y="593685"/>
            <a:ext cx="1142561" cy="1127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oko.yin.cz/9/voda/vod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883" y="948100"/>
            <a:ext cx="1142561" cy="1127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ovéPole 17"/>
          <p:cNvSpPr txBox="1"/>
          <p:nvPr/>
        </p:nvSpPr>
        <p:spPr>
          <a:xfrm>
            <a:off x="7761729" y="1656928"/>
            <a:ext cx="1361778" cy="680473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cs-CZ" sz="2000" b="1" dirty="0" err="1">
                <a:solidFill>
                  <a:schemeClr val="tx1">
                    <a:lumMod val="75000"/>
                  </a:schemeClr>
                </a:solidFill>
              </a:rPr>
              <a:t>Rich</a:t>
            </a:r>
            <a:r>
              <a:rPr lang="cs-CZ" sz="2000" b="1" dirty="0">
                <a:solidFill>
                  <a:schemeClr val="tx1">
                    <a:lumMod val="75000"/>
                  </a:schemeClr>
                </a:solidFill>
              </a:rPr>
              <a:t> </a:t>
            </a:r>
          </a:p>
          <a:p>
            <a:r>
              <a:rPr lang="cs-CZ" sz="2000" b="1" dirty="0">
                <a:solidFill>
                  <a:schemeClr val="tx1">
                    <a:lumMod val="75000"/>
                  </a:schemeClr>
                </a:solidFill>
              </a:rPr>
              <a:t>in </a:t>
            </a:r>
            <a:r>
              <a:rPr lang="cs-CZ" sz="2000" b="1" dirty="0" err="1">
                <a:solidFill>
                  <a:schemeClr val="tx1">
                    <a:lumMod val="75000"/>
                  </a:schemeClr>
                </a:solidFill>
              </a:rPr>
              <a:t>nutrients</a:t>
            </a:r>
            <a:endParaRPr lang="cs-CZ" sz="2000" b="1" dirty="0"/>
          </a:p>
        </p:txBody>
      </p:sp>
      <p:pic>
        <p:nvPicPr>
          <p:cNvPr id="19" name="Picture 4" descr="http://oko.yin.cz/9/voda/vod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991" y="4087198"/>
            <a:ext cx="1142561" cy="1127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srecepty.cz/system/images/9453/full.Bright_red_tomato_and_cross_section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225" y="4340351"/>
            <a:ext cx="1306778" cy="87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Přímá spojovací šipka 20"/>
          <p:cNvCxnSpPr/>
          <p:nvPr/>
        </p:nvCxnSpPr>
        <p:spPr bwMode="auto">
          <a:xfrm>
            <a:off x="2141730" y="5150441"/>
            <a:ext cx="961982" cy="1468288"/>
          </a:xfrm>
          <a:prstGeom prst="straightConnector1">
            <a:avLst/>
          </a:prstGeom>
          <a:solidFill>
            <a:srgbClr val="6C7472"/>
          </a:solidFill>
          <a:ln w="101600">
            <a:solidFill>
              <a:srgbClr val="C00000"/>
            </a:solidFill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Přímá spojovací šipka 26"/>
          <p:cNvCxnSpPr/>
          <p:nvPr/>
        </p:nvCxnSpPr>
        <p:spPr bwMode="auto">
          <a:xfrm flipH="1">
            <a:off x="6445333" y="5251702"/>
            <a:ext cx="759459" cy="1367027"/>
          </a:xfrm>
          <a:prstGeom prst="straightConnector1">
            <a:avLst/>
          </a:prstGeom>
          <a:solidFill>
            <a:srgbClr val="6C7472"/>
          </a:solidFill>
          <a:ln w="101600">
            <a:solidFill>
              <a:srgbClr val="C00000"/>
            </a:solidFill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5362" name="Picture 2" descr="http://www.matusz-vad.hu/sk/images/termekkepek/termek_0196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429000"/>
            <a:ext cx="1687500" cy="1265625"/>
          </a:xfrm>
          <a:prstGeom prst="rect">
            <a:avLst/>
          </a:prstGeom>
          <a:noFill/>
        </p:spPr>
      </p:pic>
      <p:pic>
        <p:nvPicPr>
          <p:cNvPr id="30" name="Picture 2" descr="http://www.kvetiny-semena.cz/399-775-large/rajce-ciliegino-di-pachino-20-semen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072" y="2365757"/>
            <a:ext cx="2025000" cy="202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88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5"/>
          <p:cNvSpPr>
            <a:spLocks/>
          </p:cNvSpPr>
          <p:nvPr/>
        </p:nvSpPr>
        <p:spPr bwMode="auto">
          <a:xfrm>
            <a:off x="3960317" y="238869"/>
            <a:ext cx="1270248" cy="19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1pPr>
            <a:lvl2pPr marL="742950" indent="-28575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2pPr>
            <a:lvl3pPr marL="11430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3pPr>
            <a:lvl4pPr marL="16002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4pPr>
            <a:lvl5pPr marL="20574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9pPr>
          </a:lstStyle>
          <a:p>
            <a:pPr algn="l" eaLnBrk="1" hangingPunct="1">
              <a:lnSpc>
                <a:spcPct val="90000"/>
              </a:lnSpc>
            </a:pPr>
            <a:r>
              <a:rPr lang="en-US" altLang="cs-CZ" sz="800">
                <a:solidFill>
                  <a:schemeClr val="tx2"/>
                </a:solidFill>
                <a:latin typeface="Clara Sans" pitchFamily="122" charset="0"/>
                <a:sym typeface="Clara Sans" pitchFamily="122" charset="0"/>
              </a:rPr>
              <a:t>www.frov.jcu.cz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661237" y="1772816"/>
            <a:ext cx="7608423" cy="618918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cs-CZ" sz="3600" b="1" i="1" dirty="0">
                <a:solidFill>
                  <a:srgbClr val="FF0000"/>
                </a:solidFill>
                <a:latin typeface="Calibri" pitchFamily="34" charset="0"/>
              </a:rPr>
              <a:t>Akva</a:t>
            </a:r>
            <a:r>
              <a:rPr lang="cs-CZ" sz="3600" b="1" i="1" dirty="0">
                <a:latin typeface="Calibri" pitchFamily="34" charset="0"/>
              </a:rPr>
              <a:t>kultura</a:t>
            </a:r>
            <a:r>
              <a:rPr lang="cs-CZ" sz="3600" b="1" i="1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cs-CZ" sz="3600" b="1" i="1" dirty="0">
                <a:latin typeface="Calibri" pitchFamily="34" charset="0"/>
              </a:rPr>
              <a:t>+ Hydro</a:t>
            </a:r>
            <a:r>
              <a:rPr lang="cs-CZ" sz="3600" b="1" i="1" dirty="0">
                <a:solidFill>
                  <a:srgbClr val="FF0000"/>
                </a:solidFill>
                <a:latin typeface="Calibri" pitchFamily="34" charset="0"/>
              </a:rPr>
              <a:t>ponie = </a:t>
            </a:r>
            <a:r>
              <a:rPr lang="cs-CZ" sz="3600" b="1" i="1" dirty="0" err="1">
                <a:solidFill>
                  <a:srgbClr val="FF0000"/>
                </a:solidFill>
                <a:latin typeface="Calibri" pitchFamily="34" charset="0"/>
              </a:rPr>
              <a:t>Akvaponie</a:t>
            </a:r>
            <a:endParaRPr lang="cs-CZ" sz="3600" b="1" i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3212976"/>
            <a:ext cx="7658100" cy="2619375"/>
          </a:xfrm>
          <a:prstGeom prst="rect">
            <a:avLst/>
          </a:prstGeom>
        </p:spPr>
      </p:pic>
      <p:sp>
        <p:nvSpPr>
          <p:cNvPr id="12" name="Nadpis 1"/>
          <p:cNvSpPr txBox="1">
            <a:spLocks/>
          </p:cNvSpPr>
          <p:nvPr/>
        </p:nvSpPr>
        <p:spPr>
          <a:xfrm>
            <a:off x="471705" y="125760"/>
            <a:ext cx="8229600" cy="1143000"/>
          </a:xfrm>
          <a:prstGeom prst="rect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/>
              <a:t>Aquaponics - akvaponie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8690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ázek 4" descr="C:\Documents and Settings\Xxxxx\Plocha\chinampa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843" y="2039899"/>
            <a:ext cx="4017010" cy="2843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2" descr="http://www.mdgfund.org/sites/default/files/images/The%20Dong%20traditional%20rice-fish-duck%20system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3532" y="2132856"/>
            <a:ext cx="333447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collections.infocollections.org/ukedu/collect/ukedu/index/assoc/ii23we/p213.gif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985" y="4581128"/>
            <a:ext cx="5277377" cy="201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://www.pinoy-entrepreneur.com/wp-content/uploads/2011/01/rice-fish-culture.jp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131" y="158789"/>
            <a:ext cx="5042231" cy="1852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506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5"/>
          <p:cNvSpPr>
            <a:spLocks/>
          </p:cNvSpPr>
          <p:nvPr/>
        </p:nvSpPr>
        <p:spPr bwMode="auto">
          <a:xfrm>
            <a:off x="3960317" y="238869"/>
            <a:ext cx="1270248" cy="19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1pPr>
            <a:lvl2pPr marL="742950" indent="-28575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2pPr>
            <a:lvl3pPr marL="11430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3pPr>
            <a:lvl4pPr marL="16002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4pPr>
            <a:lvl5pPr marL="20574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9pPr>
          </a:lstStyle>
          <a:p>
            <a:pPr algn="l" eaLnBrk="1" hangingPunct="1">
              <a:lnSpc>
                <a:spcPct val="90000"/>
              </a:lnSpc>
            </a:pPr>
            <a:r>
              <a:rPr lang="en-US" altLang="cs-CZ" sz="800">
                <a:solidFill>
                  <a:schemeClr val="tx2"/>
                </a:solidFill>
                <a:latin typeface="Clara Sans" pitchFamily="122" charset="0"/>
                <a:sym typeface="Clara Sans" pitchFamily="122" charset="0"/>
              </a:rPr>
              <a:t>www.frov.jcu.cz</a:t>
            </a:r>
          </a:p>
        </p:txBody>
      </p:sp>
      <p:sp>
        <p:nvSpPr>
          <p:cNvPr id="12" name="Nadpis 1"/>
          <p:cNvSpPr txBox="1">
            <a:spLocks/>
          </p:cNvSpPr>
          <p:nvPr/>
        </p:nvSpPr>
        <p:spPr>
          <a:xfrm>
            <a:off x="471705" y="125760"/>
            <a:ext cx="8229600" cy="1143000"/>
          </a:xfrm>
          <a:prstGeom prst="rect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Jak to funguje?</a:t>
            </a:r>
          </a:p>
        </p:txBody>
      </p:sp>
      <p:pic>
        <p:nvPicPr>
          <p:cNvPr id="13" name="Obráze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362" y="1628800"/>
            <a:ext cx="8341943" cy="4992734"/>
          </a:xfrm>
          <a:prstGeom prst="rect">
            <a:avLst/>
          </a:prstGeom>
        </p:spPr>
      </p:pic>
      <p:sp>
        <p:nvSpPr>
          <p:cNvPr id="10" name="TextovéPole 9"/>
          <p:cNvSpPr txBox="1"/>
          <p:nvPr/>
        </p:nvSpPr>
        <p:spPr>
          <a:xfrm>
            <a:off x="611560" y="3068960"/>
            <a:ext cx="1440160" cy="646331"/>
          </a:xfrm>
          <a:prstGeom prst="rect">
            <a:avLst/>
          </a:prstGeom>
          <a:solidFill>
            <a:schemeClr val="bg1"/>
          </a:solidFill>
          <a:ln w="28575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1. Rybí výkaly a metabolity</a:t>
            </a:r>
            <a:endParaRPr lang="en-US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3282954" y="5628360"/>
            <a:ext cx="2494757" cy="923330"/>
          </a:xfrm>
          <a:prstGeom prst="rect">
            <a:avLst/>
          </a:prstGeom>
          <a:solidFill>
            <a:schemeClr val="bg1"/>
          </a:solidFill>
          <a:ln w="28575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2. Mikroorganismy přeměňují odpad na živiny pro rostliny</a:t>
            </a:r>
            <a:endParaRPr lang="en-US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6300192" y="3212976"/>
            <a:ext cx="2160240" cy="646331"/>
          </a:xfrm>
          <a:prstGeom prst="rect">
            <a:avLst/>
          </a:prstGeom>
          <a:solidFill>
            <a:schemeClr val="bg1"/>
          </a:solidFill>
          <a:ln w="28575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3. Rostliny čistí vodu od živin</a:t>
            </a:r>
            <a:endParaRPr lang="en-US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2843808" y="3783599"/>
            <a:ext cx="3096344" cy="1077218"/>
          </a:xfrm>
          <a:prstGeom prst="rect">
            <a:avLst/>
          </a:prstGeom>
          <a:solidFill>
            <a:schemeClr val="bg1"/>
          </a:solidFill>
          <a:ln w="28575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3200" dirty="0"/>
              <a:t>Základní procesy v </a:t>
            </a:r>
            <a:r>
              <a:rPr lang="cs-CZ" sz="3200" dirty="0" err="1"/>
              <a:t>akvaponii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51730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5"/>
          <p:cNvSpPr>
            <a:spLocks/>
          </p:cNvSpPr>
          <p:nvPr/>
        </p:nvSpPr>
        <p:spPr bwMode="auto">
          <a:xfrm>
            <a:off x="3960317" y="238869"/>
            <a:ext cx="1270248" cy="19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1pPr>
            <a:lvl2pPr marL="742950" indent="-28575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2pPr>
            <a:lvl3pPr marL="11430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3pPr>
            <a:lvl4pPr marL="16002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4pPr>
            <a:lvl5pPr marL="20574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9pPr>
          </a:lstStyle>
          <a:p>
            <a:pPr algn="l" eaLnBrk="1" hangingPunct="1">
              <a:lnSpc>
                <a:spcPct val="90000"/>
              </a:lnSpc>
            </a:pPr>
            <a:r>
              <a:rPr lang="en-US" altLang="cs-CZ" sz="800">
                <a:solidFill>
                  <a:schemeClr val="tx2"/>
                </a:solidFill>
                <a:latin typeface="Clara Sans" pitchFamily="122" charset="0"/>
                <a:sym typeface="Clara Sans" pitchFamily="122" charset="0"/>
              </a:rPr>
              <a:t>www.frov.jcu.cz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2141730" y="1454406"/>
            <a:ext cx="761421" cy="372696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cs-CZ" sz="2000" b="1" dirty="0"/>
              <a:t>1.5 kg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1281010" y="3479631"/>
            <a:ext cx="562648" cy="372696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cs-CZ" sz="2000" b="1" dirty="0"/>
              <a:t>1 kg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7485331" y="4383367"/>
            <a:ext cx="804983" cy="930543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r>
              <a:rPr lang="cs-CZ" sz="2800" b="1" dirty="0">
                <a:solidFill>
                  <a:schemeClr val="tx1">
                    <a:lumMod val="75000"/>
                  </a:schemeClr>
                </a:solidFill>
              </a:rPr>
              <a:t>CO</a:t>
            </a:r>
            <a:r>
              <a:rPr lang="cs-CZ" sz="2800" b="1" baseline="-25000" dirty="0">
                <a:solidFill>
                  <a:schemeClr val="tx1">
                    <a:lumMod val="75000"/>
                  </a:schemeClr>
                </a:solidFill>
              </a:rPr>
              <a:t>2</a:t>
            </a:r>
            <a:endParaRPr lang="cs-CZ" sz="2800" b="1" dirty="0">
              <a:solidFill>
                <a:schemeClr val="tx1">
                  <a:lumMod val="75000"/>
                </a:schemeClr>
              </a:solidFill>
            </a:endParaRPr>
          </a:p>
          <a:p>
            <a:endParaRPr lang="cs-CZ" sz="2800" b="1" dirty="0"/>
          </a:p>
        </p:txBody>
      </p:sp>
      <p:pic>
        <p:nvPicPr>
          <p:cNvPr id="10" name="Picture 4" descr="http://oko.yin.cz/9/voda/vod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250" y="2173254"/>
            <a:ext cx="1142561" cy="1127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img.ihned.cz/attachment.php/20/31494020/st38CD7GHIKNOk6PQWbepqrz01S9RVmn/pesticide_free_zon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3722" y="666358"/>
            <a:ext cx="1398405" cy="139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uzahradnicka.cz/fotky10084/fotos/_vyrn_11hnojiva-008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367" y="716588"/>
            <a:ext cx="903490" cy="120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Přímá spojnice 8"/>
          <p:cNvCxnSpPr/>
          <p:nvPr/>
        </p:nvCxnSpPr>
        <p:spPr bwMode="auto">
          <a:xfrm>
            <a:off x="5325448" y="766818"/>
            <a:ext cx="1417657" cy="1113874"/>
          </a:xfrm>
          <a:prstGeom prst="line">
            <a:avLst/>
          </a:prstGeom>
          <a:solidFill>
            <a:srgbClr val="6C7472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Přímá spojnice 14"/>
          <p:cNvCxnSpPr/>
          <p:nvPr/>
        </p:nvCxnSpPr>
        <p:spPr bwMode="auto">
          <a:xfrm flipV="1">
            <a:off x="5224988" y="766818"/>
            <a:ext cx="1390210" cy="1093049"/>
          </a:xfrm>
          <a:prstGeom prst="line">
            <a:avLst/>
          </a:prstGeom>
          <a:solidFill>
            <a:srgbClr val="6C7472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078" name="Picture 6" descr="http://www.garten.cz/images_data/5791-kompostovani-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677" y="4132218"/>
            <a:ext cx="1442973" cy="1089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758" y="2223484"/>
            <a:ext cx="1506885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6" descr="http://www.srecepty.cz/system/images/9453/full.Bright_red_tomato_and_cross_section0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667" y="3682153"/>
            <a:ext cx="1933994" cy="1290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7" descr="ANd9GcQFNz2lp42wxmOVIJtrhHyfsugz_nbQxp6u4DM_wrj1UPz-VEkFqQ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730" y="1808820"/>
            <a:ext cx="951012" cy="9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ovéPole 25"/>
          <p:cNvSpPr txBox="1"/>
          <p:nvPr/>
        </p:nvSpPr>
        <p:spPr>
          <a:xfrm>
            <a:off x="3191712" y="3429000"/>
            <a:ext cx="562648" cy="372696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cs-CZ" sz="2000" b="1" dirty="0"/>
              <a:t>2 kg</a:t>
            </a:r>
          </a:p>
        </p:txBody>
      </p:sp>
      <p:cxnSp>
        <p:nvCxnSpPr>
          <p:cNvPr id="27" name="Přímá spojnice 26"/>
          <p:cNvCxnSpPr/>
          <p:nvPr/>
        </p:nvCxnSpPr>
        <p:spPr bwMode="auto">
          <a:xfrm>
            <a:off x="7284412" y="4232678"/>
            <a:ext cx="928610" cy="688077"/>
          </a:xfrm>
          <a:prstGeom prst="line">
            <a:avLst/>
          </a:prstGeom>
          <a:solidFill>
            <a:srgbClr val="6C7472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Přímá spojnice 27"/>
          <p:cNvCxnSpPr/>
          <p:nvPr/>
        </p:nvCxnSpPr>
        <p:spPr bwMode="auto">
          <a:xfrm flipV="1">
            <a:off x="7384872" y="4232677"/>
            <a:ext cx="804983" cy="713049"/>
          </a:xfrm>
          <a:prstGeom prst="line">
            <a:avLst/>
          </a:prstGeom>
          <a:solidFill>
            <a:srgbClr val="6C7472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Šipka dolů 20"/>
          <p:cNvSpPr/>
          <p:nvPr/>
        </p:nvSpPr>
        <p:spPr bwMode="auto">
          <a:xfrm>
            <a:off x="7083493" y="2424404"/>
            <a:ext cx="283257" cy="690282"/>
          </a:xfrm>
          <a:prstGeom prst="downArrow">
            <a:avLst/>
          </a:prstGeom>
          <a:solidFill>
            <a:srgbClr val="FF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cs-CZ" sz="3000">
              <a:solidFill>
                <a:srgbClr val="414141"/>
              </a:solidFill>
              <a:latin typeface="Gill Sans Light" charset="0"/>
              <a:sym typeface="Gill Sans Light" charset="0"/>
            </a:endParaRPr>
          </a:p>
        </p:txBody>
      </p:sp>
      <p:sp>
        <p:nvSpPr>
          <p:cNvPr id="34" name="Šipka dolů 33"/>
          <p:cNvSpPr/>
          <p:nvPr/>
        </p:nvSpPr>
        <p:spPr bwMode="auto">
          <a:xfrm rot="1470555">
            <a:off x="1918059" y="2695695"/>
            <a:ext cx="276023" cy="690282"/>
          </a:xfrm>
          <a:prstGeom prst="downArrow">
            <a:avLst/>
          </a:prstGeom>
          <a:solidFill>
            <a:srgbClr val="FF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cs-CZ" sz="3000">
              <a:solidFill>
                <a:srgbClr val="414141"/>
              </a:solidFill>
              <a:latin typeface="Gill Sans Light" charset="0"/>
              <a:sym typeface="Gill Sans Light" charset="0"/>
            </a:endParaRPr>
          </a:p>
        </p:txBody>
      </p:sp>
      <p:pic>
        <p:nvPicPr>
          <p:cNvPr id="3083" name="Picture 11" descr="http://www.ekocentrumkoniklec.cz/gallery/exkurze-nymburk/fotografie0413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573" y="5538654"/>
            <a:ext cx="1342123" cy="100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6" name="Přímá spojnice 35"/>
          <p:cNvCxnSpPr/>
          <p:nvPr/>
        </p:nvCxnSpPr>
        <p:spPr bwMode="auto">
          <a:xfrm>
            <a:off x="5382090" y="4087198"/>
            <a:ext cx="1468288" cy="1164504"/>
          </a:xfrm>
          <a:prstGeom prst="line">
            <a:avLst/>
          </a:prstGeom>
          <a:solidFill>
            <a:srgbClr val="6C7472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Přímá spojnice 36"/>
          <p:cNvCxnSpPr/>
          <p:nvPr/>
        </p:nvCxnSpPr>
        <p:spPr bwMode="auto">
          <a:xfrm flipV="1">
            <a:off x="5331459" y="4087199"/>
            <a:ext cx="1518919" cy="1164504"/>
          </a:xfrm>
          <a:prstGeom prst="line">
            <a:avLst/>
          </a:prstGeom>
          <a:solidFill>
            <a:srgbClr val="6C7472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9" name="Picture 2" descr="http://www.matusz-vad.hu/sk/images/termekkepek/termek_01969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4073" y="3834045"/>
            <a:ext cx="1890000" cy="1417500"/>
          </a:xfrm>
          <a:prstGeom prst="rect">
            <a:avLst/>
          </a:prstGeom>
          <a:noFill/>
        </p:spPr>
      </p:pic>
      <p:sp>
        <p:nvSpPr>
          <p:cNvPr id="31" name="Šipka dolů 30"/>
          <p:cNvSpPr/>
          <p:nvPr/>
        </p:nvSpPr>
        <p:spPr bwMode="auto">
          <a:xfrm rot="19989949">
            <a:off x="3106048" y="2706666"/>
            <a:ext cx="273988" cy="690282"/>
          </a:xfrm>
          <a:prstGeom prst="downArrow">
            <a:avLst/>
          </a:prstGeom>
          <a:solidFill>
            <a:srgbClr val="FF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cs-CZ" sz="3000">
              <a:solidFill>
                <a:srgbClr val="414141"/>
              </a:solidFill>
              <a:latin typeface="Gill Sans Light" charset="0"/>
              <a:sym typeface="Gill Sans Light" charset="0"/>
            </a:endParaRPr>
          </a:p>
        </p:txBody>
      </p:sp>
      <p:cxnSp>
        <p:nvCxnSpPr>
          <p:cNvPr id="30" name="Přímá spojnice 19"/>
          <p:cNvCxnSpPr/>
          <p:nvPr/>
        </p:nvCxnSpPr>
        <p:spPr bwMode="auto">
          <a:xfrm flipV="1">
            <a:off x="6731884" y="5488424"/>
            <a:ext cx="1546860" cy="1155286"/>
          </a:xfrm>
          <a:prstGeom prst="line">
            <a:avLst/>
          </a:prstGeom>
          <a:solidFill>
            <a:srgbClr val="6C7472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Přímá spojnice 19"/>
          <p:cNvCxnSpPr/>
          <p:nvPr/>
        </p:nvCxnSpPr>
        <p:spPr bwMode="auto">
          <a:xfrm rot="10800000">
            <a:off x="6782113" y="5488423"/>
            <a:ext cx="1557125" cy="1105057"/>
          </a:xfrm>
          <a:prstGeom prst="line">
            <a:avLst/>
          </a:prstGeom>
          <a:solidFill>
            <a:srgbClr val="6C7472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08015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C:\Documents and Settings\Xxxxx\Plocha\Bez názv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30606" y="2764017"/>
            <a:ext cx="4073842" cy="3091092"/>
          </a:xfrm>
          <a:prstGeom prst="rect">
            <a:avLst/>
          </a:prstGeom>
          <a:noFill/>
        </p:spPr>
      </p:pic>
      <p:sp>
        <p:nvSpPr>
          <p:cNvPr id="3" name="Obdélník 2"/>
          <p:cNvSpPr/>
          <p:nvPr/>
        </p:nvSpPr>
        <p:spPr>
          <a:xfrm>
            <a:off x="1043608" y="6394242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https://www.youtube.com/watch?v=OvHVLHZiXHk&amp;feature=player_embedded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791515"/>
            <a:ext cx="4036922" cy="3027691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738" y="188936"/>
            <a:ext cx="4088712" cy="2453227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68934" y="188640"/>
            <a:ext cx="4361819" cy="2453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69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/>
          <a:lstStyle/>
          <a:p>
            <a:r>
              <a:rPr lang="cs-CZ" dirty="0" err="1"/>
              <a:t>Akvaponie</a:t>
            </a:r>
            <a:r>
              <a:rPr lang="cs-CZ" dirty="0"/>
              <a:t> - rostliny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000" y="1556792"/>
            <a:ext cx="5181072" cy="2952328"/>
          </a:xfrm>
        </p:spPr>
        <p:txBody>
          <a:bodyPr>
            <a:normAutofit/>
          </a:bodyPr>
          <a:lstStyle/>
          <a:p>
            <a:r>
              <a:rPr lang="cs-CZ" sz="2400" dirty="0"/>
              <a:t>Nemusí investovat do růstu kořenů, energie jde do růstu vzhůru </a:t>
            </a:r>
          </a:p>
          <a:p>
            <a:r>
              <a:rPr lang="cs-CZ" sz="2400" dirty="0"/>
              <a:t>Kontinuální přísun živin</a:t>
            </a:r>
          </a:p>
          <a:p>
            <a:r>
              <a:rPr lang="cs-CZ" sz="2400" dirty="0"/>
              <a:t>Dostatek CO</a:t>
            </a:r>
            <a:r>
              <a:rPr lang="cs-CZ" sz="2400" baseline="-25000" dirty="0"/>
              <a:t>2</a:t>
            </a:r>
            <a:r>
              <a:rPr lang="cs-CZ" sz="2400" dirty="0"/>
              <a:t>, NO</a:t>
            </a:r>
            <a:r>
              <a:rPr lang="cs-CZ" sz="2400" baseline="-25000" dirty="0"/>
              <a:t>3</a:t>
            </a:r>
            <a:r>
              <a:rPr lang="cs-CZ" sz="2400" baseline="30000" dirty="0"/>
              <a:t>-</a:t>
            </a:r>
          </a:p>
          <a:p>
            <a:r>
              <a:rPr lang="cs-CZ" sz="2400" dirty="0"/>
              <a:t>Teplá voda </a:t>
            </a:r>
          </a:p>
          <a:p>
            <a:r>
              <a:rPr lang="cs-CZ" sz="2400" dirty="0"/>
              <a:t>Bez plevelů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497" y="1556792"/>
            <a:ext cx="2082503" cy="2770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80809"/>
            <a:ext cx="1609102" cy="247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132856"/>
            <a:ext cx="1865251" cy="1395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732" y="4838659"/>
            <a:ext cx="2284773" cy="171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662719"/>
            <a:ext cx="2465624" cy="1846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98742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cs-CZ" dirty="0" err="1"/>
              <a:t>Akvaponie</a:t>
            </a:r>
            <a:r>
              <a:rPr lang="cs-CZ" dirty="0"/>
              <a:t> – poměry a ekonomika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340968"/>
          </a:xfrm>
        </p:spPr>
        <p:txBody>
          <a:bodyPr>
            <a:normAutofit/>
          </a:bodyPr>
          <a:lstStyle/>
          <a:p>
            <a:r>
              <a:rPr lang="cs-CZ" sz="2800" dirty="0"/>
              <a:t>Ideální poměr objemu vody pro rostliny a ryby je 2:1</a:t>
            </a:r>
          </a:p>
          <a:p>
            <a:r>
              <a:rPr lang="cs-CZ" sz="2800" b="1" dirty="0"/>
              <a:t>Větší plochu tedy obvykle zabírají rostliny</a:t>
            </a:r>
          </a:p>
          <a:p>
            <a:endParaRPr lang="cs-CZ" sz="2800" dirty="0"/>
          </a:p>
          <a:p>
            <a:r>
              <a:rPr lang="cs-CZ" sz="2800" dirty="0"/>
              <a:t>Pěstují se obvykle drahé rostliny prémiové kvality</a:t>
            </a:r>
          </a:p>
          <a:p>
            <a:r>
              <a:rPr lang="cs-CZ" sz="2800" b="1" dirty="0"/>
              <a:t>Hlavní ekonomika je obvykle postavena na rostlinách</a:t>
            </a:r>
            <a:endParaRPr lang="en-US" sz="2800" b="1" dirty="0"/>
          </a:p>
          <a:p>
            <a:endParaRPr lang="cs-CZ" sz="2800" dirty="0"/>
          </a:p>
          <a:p>
            <a:endParaRPr lang="cs-CZ" sz="2800" dirty="0"/>
          </a:p>
          <a:p>
            <a:pPr marL="0" indent="0">
              <a:buNone/>
            </a:pPr>
            <a:endParaRPr lang="cs-CZ" sz="2800" dirty="0"/>
          </a:p>
          <a:p>
            <a:endParaRPr lang="cs-CZ" sz="2800" dirty="0"/>
          </a:p>
        </p:txBody>
      </p:sp>
      <p:pic>
        <p:nvPicPr>
          <p:cNvPr id="5122" name="Picture 2" descr="http://i.lidovky.cz/09/093/lngal/GLU2deead_bazal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581128"/>
            <a:ext cx="2869332" cy="191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2135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08122"/>
            <a:ext cx="8229600" cy="1143000"/>
          </a:xfr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>
            <a:normAutofit fontScale="90000"/>
          </a:bodyPr>
          <a:lstStyle/>
          <a:p>
            <a:r>
              <a:rPr lang="cs-CZ" dirty="0" err="1"/>
              <a:t>Akvaponie</a:t>
            </a:r>
            <a:r>
              <a:rPr lang="cs-CZ" dirty="0"/>
              <a:t> </a:t>
            </a:r>
            <a:br>
              <a:rPr lang="cs-CZ" dirty="0"/>
            </a:br>
            <a:r>
              <a:rPr lang="cs-CZ" dirty="0" err="1"/>
              <a:t>coupled</a:t>
            </a:r>
            <a:r>
              <a:rPr lang="cs-CZ" dirty="0"/>
              <a:t> x </a:t>
            </a:r>
            <a:r>
              <a:rPr lang="cs-CZ" dirty="0" err="1"/>
              <a:t>decoupled</a:t>
            </a:r>
            <a:r>
              <a:rPr lang="cs-CZ" dirty="0"/>
              <a:t> design</a:t>
            </a: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6552" y="1556792"/>
            <a:ext cx="6310910" cy="2092821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808" y="3570932"/>
            <a:ext cx="6169943" cy="328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0074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08122"/>
            <a:ext cx="8229600" cy="1143000"/>
          </a:xfr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/>
          <a:lstStyle/>
          <a:p>
            <a:r>
              <a:rPr lang="cs-CZ" dirty="0" err="1"/>
              <a:t>Akvaponie</a:t>
            </a:r>
            <a:r>
              <a:rPr lang="cs-CZ" dirty="0"/>
              <a:t>– různý design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28800"/>
            <a:ext cx="8229600" cy="4925144"/>
          </a:xfrm>
        </p:spPr>
        <p:txBody>
          <a:bodyPr>
            <a:normAutofit fontScale="70000" lnSpcReduction="20000"/>
          </a:bodyPr>
          <a:lstStyle/>
          <a:p>
            <a:r>
              <a:rPr lang="cs-CZ" dirty="0"/>
              <a:t>Drip </a:t>
            </a:r>
            <a:r>
              <a:rPr lang="cs-CZ" dirty="0" err="1"/>
              <a:t>irrigation</a:t>
            </a:r>
            <a:endParaRPr lang="cs-CZ" dirty="0"/>
          </a:p>
          <a:p>
            <a:endParaRPr lang="cs-CZ" dirty="0"/>
          </a:p>
          <a:p>
            <a:r>
              <a:rPr lang="cs-CZ" dirty="0"/>
              <a:t>Media-</a:t>
            </a:r>
            <a:r>
              <a:rPr lang="cs-CZ" dirty="0" err="1"/>
              <a:t>Based</a:t>
            </a:r>
            <a:r>
              <a:rPr lang="cs-CZ" dirty="0"/>
              <a:t> </a:t>
            </a:r>
            <a:r>
              <a:rPr lang="cs-CZ" dirty="0" err="1"/>
              <a:t>Growbed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     (</a:t>
            </a:r>
            <a:r>
              <a:rPr lang="cs-CZ" dirty="0" err="1"/>
              <a:t>Ebb</a:t>
            </a:r>
            <a:r>
              <a:rPr lang="cs-CZ" dirty="0"/>
              <a:t> and </a:t>
            </a:r>
            <a:r>
              <a:rPr lang="cs-CZ" dirty="0" err="1"/>
              <a:t>Flow</a:t>
            </a:r>
            <a:r>
              <a:rPr lang="cs-CZ" dirty="0"/>
              <a:t>)</a:t>
            </a:r>
          </a:p>
          <a:p>
            <a:pPr marL="0" indent="0">
              <a:buNone/>
            </a:pPr>
            <a:endParaRPr lang="cs-CZ" dirty="0"/>
          </a:p>
          <a:p>
            <a:r>
              <a:rPr lang="cs-CZ" dirty="0"/>
              <a:t>Raft </a:t>
            </a:r>
            <a:r>
              <a:rPr lang="cs-CZ" dirty="0" err="1"/>
              <a:t>System</a:t>
            </a:r>
            <a:endParaRPr lang="cs-CZ" dirty="0"/>
          </a:p>
          <a:p>
            <a:endParaRPr lang="cs-CZ" dirty="0"/>
          </a:p>
          <a:p>
            <a:r>
              <a:rPr lang="cs-CZ" dirty="0"/>
              <a:t>NFT </a:t>
            </a:r>
          </a:p>
          <a:p>
            <a:pPr marL="0" indent="0">
              <a:buNone/>
            </a:pPr>
            <a:r>
              <a:rPr lang="cs-CZ" dirty="0"/>
              <a:t>     (</a:t>
            </a:r>
            <a:r>
              <a:rPr lang="cs-CZ" dirty="0" err="1"/>
              <a:t>Nutrient</a:t>
            </a:r>
            <a:r>
              <a:rPr lang="cs-CZ" dirty="0"/>
              <a:t> Film </a:t>
            </a:r>
            <a:r>
              <a:rPr lang="cs-CZ" dirty="0" err="1"/>
              <a:t>Technique</a:t>
            </a:r>
            <a:r>
              <a:rPr lang="cs-CZ" dirty="0"/>
              <a:t>)</a:t>
            </a:r>
          </a:p>
          <a:p>
            <a:endParaRPr lang="cs-CZ" dirty="0"/>
          </a:p>
          <a:p>
            <a:r>
              <a:rPr lang="cs-CZ" dirty="0" err="1"/>
              <a:t>Towers</a:t>
            </a:r>
            <a:r>
              <a:rPr lang="cs-CZ" dirty="0"/>
              <a:t>, </a:t>
            </a:r>
            <a:r>
              <a:rPr lang="cs-CZ" dirty="0" err="1"/>
              <a:t>VertiGro</a:t>
            </a:r>
            <a:endParaRPr lang="cs-CZ" dirty="0"/>
          </a:p>
          <a:p>
            <a:endParaRPr lang="cs-CZ" dirty="0"/>
          </a:p>
          <a:p>
            <a:r>
              <a:rPr lang="cs-CZ" dirty="0" err="1"/>
              <a:t>Aeroponics</a:t>
            </a:r>
            <a:endParaRPr lang="cs-CZ" dirty="0"/>
          </a:p>
          <a:p>
            <a:endParaRPr lang="cs-CZ" dirty="0"/>
          </a:p>
        </p:txBody>
      </p:sp>
      <p:pic>
        <p:nvPicPr>
          <p:cNvPr id="5122" name="Picture 2" descr="http://t0.gstatic.com/images?q=tbn:ANd9GcRcAHzWF4-i0wexCKJ-BjrN7mPkGKF_RWltQLktSA1m0aUXlnl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868" y="1321387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aquaponicsinternational.com/portals/0/aquaponics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520" y="3306532"/>
            <a:ext cx="2571751" cy="171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t0.gstatic.com/images?q=tbn:ANd9GcRvhOiwlEoSQv7GNo2hdbexCJ3CRAF5xYCvLcQ2o_aeYAoRWyb4q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343" y="3257413"/>
            <a:ext cx="2476500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www.ediblegeography.com/wp-content/uploads/2012/11/Verti-Gro-460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953" y="5140137"/>
            <a:ext cx="2223511" cy="1672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21807" y="1291123"/>
            <a:ext cx="2592464" cy="194434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23928" y="5063733"/>
            <a:ext cx="2510074" cy="1797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289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5292080" y="44624"/>
            <a:ext cx="385192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411" name="Rectangle 5"/>
          <p:cNvSpPr>
            <a:spLocks/>
          </p:cNvSpPr>
          <p:nvPr/>
        </p:nvSpPr>
        <p:spPr bwMode="auto">
          <a:xfrm>
            <a:off x="3960317" y="238869"/>
            <a:ext cx="1270248" cy="19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1pPr>
            <a:lvl2pPr marL="742950" indent="-28575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2pPr>
            <a:lvl3pPr marL="11430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3pPr>
            <a:lvl4pPr marL="16002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4pPr>
            <a:lvl5pPr marL="20574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9pPr>
          </a:lstStyle>
          <a:p>
            <a:pPr algn="l" eaLnBrk="1" hangingPunct="1">
              <a:lnSpc>
                <a:spcPct val="90000"/>
              </a:lnSpc>
            </a:pPr>
            <a:r>
              <a:rPr lang="en-US" altLang="cs-CZ" sz="800">
                <a:solidFill>
                  <a:schemeClr val="tx2"/>
                </a:solidFill>
                <a:latin typeface="Clara Sans" pitchFamily="122" charset="0"/>
                <a:sym typeface="Clara Sans" pitchFamily="122" charset="0"/>
              </a:rPr>
              <a:t>www.frov.jcu.cz</a:t>
            </a:r>
          </a:p>
        </p:txBody>
      </p:sp>
      <p:sp>
        <p:nvSpPr>
          <p:cNvPr id="2" name="TextovéPole 1"/>
          <p:cNvSpPr txBox="1"/>
          <p:nvPr/>
        </p:nvSpPr>
        <p:spPr>
          <a:xfrm>
            <a:off x="1980618" y="94926"/>
            <a:ext cx="4752528" cy="756000"/>
          </a:xfrm>
          <a:prstGeom prst="rect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/>
              <a:t>Světové </a:t>
            </a:r>
            <a:r>
              <a:rPr lang="cs-CZ" sz="3200" b="1" dirty="0" err="1"/>
              <a:t>megatrendy</a:t>
            </a:r>
            <a:endParaRPr lang="cs-CZ" sz="3200" b="1" dirty="0"/>
          </a:p>
        </p:txBody>
      </p:sp>
      <p:pic>
        <p:nvPicPr>
          <p:cNvPr id="2052" name="Picture 4" descr="http://9zdar.wz.cz/W_GPL/Patkova/sv.%20populac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3" y="3440339"/>
            <a:ext cx="4389633" cy="3347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179512" y="2769550"/>
            <a:ext cx="3999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7,748 miliard k 3.12.2019</a:t>
            </a:r>
          </a:p>
          <a:p>
            <a:r>
              <a:rPr lang="cs-CZ" sz="1000" dirty="0"/>
              <a:t>(zdroj: http://www.worldometers.info/cz/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6854" y="1268760"/>
            <a:ext cx="1909529" cy="1190094"/>
          </a:xfrm>
          <a:prstGeom prst="rect">
            <a:avLst/>
          </a:prstGeom>
        </p:spPr>
      </p:pic>
      <p:pic>
        <p:nvPicPr>
          <p:cNvPr id="2056" name="Picture 8" descr="http://cdn.i0.cz/public-data/51/90/110b146c3f6598bb3f1421bd7ff9_r16:9_w480_h270_gi:photo:323481.jpg?hash=26af16271b3b0bf378512aa3d5a5f9d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425" y="2877279"/>
            <a:ext cx="1898600" cy="106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bbc.co.uk/staticarchive/f4a546b5c8b73b8d27b3d866b744288c4e68179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822" y="1300000"/>
            <a:ext cx="1607805" cy="120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www.tyden.cz/obrazek/201110/4ead18238392c/crop-134960-sssssss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98905"/>
            <a:ext cx="3600400" cy="1731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www.kic-odpady.cz/img/skladk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994" y="2843375"/>
            <a:ext cx="1909389" cy="106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93412" y="4386396"/>
            <a:ext cx="3952914" cy="2093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08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5"/>
          <p:cNvSpPr>
            <a:spLocks/>
          </p:cNvSpPr>
          <p:nvPr/>
        </p:nvSpPr>
        <p:spPr bwMode="auto">
          <a:xfrm>
            <a:off x="3960317" y="238869"/>
            <a:ext cx="1270248" cy="19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1pPr>
            <a:lvl2pPr marL="742950" indent="-28575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2pPr>
            <a:lvl3pPr marL="11430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3pPr>
            <a:lvl4pPr marL="16002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4pPr>
            <a:lvl5pPr marL="20574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9pPr>
          </a:lstStyle>
          <a:p>
            <a:pPr algn="l" eaLnBrk="1" hangingPunct="1">
              <a:lnSpc>
                <a:spcPct val="90000"/>
              </a:lnSpc>
            </a:pPr>
            <a:r>
              <a:rPr lang="en-US" altLang="cs-CZ" sz="800">
                <a:solidFill>
                  <a:schemeClr val="tx2"/>
                </a:solidFill>
                <a:latin typeface="Clara Sans" pitchFamily="122" charset="0"/>
                <a:sym typeface="Clara Sans" pitchFamily="122" charset="0"/>
              </a:rPr>
              <a:t>www.frov.jcu.cz</a:t>
            </a:r>
          </a:p>
        </p:txBody>
      </p:sp>
      <p:pic>
        <p:nvPicPr>
          <p:cNvPr id="6146" name="Picture 2" descr="http://theaquaponicsource.com/wp-content/uploads/2013/09/GAO213015.jp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27147"/>
            <a:ext cx="3999819" cy="2632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859" y="799031"/>
            <a:ext cx="3992359" cy="2606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http://www.uvi.edu/sites/uvi/Other%20Photos/AES/Aquaculture/Plants/aquaponic_plant_production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48772"/>
            <a:ext cx="4437978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074" y="3645024"/>
            <a:ext cx="4005930" cy="3004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638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5"/>
          <p:cNvSpPr>
            <a:spLocks/>
          </p:cNvSpPr>
          <p:nvPr/>
        </p:nvSpPr>
        <p:spPr bwMode="auto">
          <a:xfrm>
            <a:off x="3960317" y="238869"/>
            <a:ext cx="1270248" cy="19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1pPr>
            <a:lvl2pPr marL="742950" indent="-28575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2pPr>
            <a:lvl3pPr marL="11430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3pPr>
            <a:lvl4pPr marL="16002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4pPr>
            <a:lvl5pPr marL="20574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9pPr>
          </a:lstStyle>
          <a:p>
            <a:pPr algn="l" eaLnBrk="1" hangingPunct="1">
              <a:lnSpc>
                <a:spcPct val="90000"/>
              </a:lnSpc>
            </a:pPr>
            <a:r>
              <a:rPr lang="en-US" altLang="cs-CZ" sz="800">
                <a:solidFill>
                  <a:schemeClr val="tx2"/>
                </a:solidFill>
                <a:latin typeface="Clara Sans" pitchFamily="122" charset="0"/>
                <a:sym typeface="Clara Sans" pitchFamily="122" charset="0"/>
              </a:rPr>
              <a:t>www.frov.jcu.cz</a:t>
            </a:r>
          </a:p>
        </p:txBody>
      </p:sp>
      <p:pic>
        <p:nvPicPr>
          <p:cNvPr id="10" name="Picture 4" descr="http://www.integratedaquaponics.com/storage/view_of_hydroponics_rgs_machines.jpg?__SQUARESPACE_CACHEVERSION=1317833914231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3555032" cy="2666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Obrázek 10" descr="ZipGrow Towers BayBerry Fresh">
            <a:hlinkClick r:id="rId5"/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362811"/>
            <a:ext cx="2941835" cy="34901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Obrázek 11" descr="dr. nate storey">
            <a:hlinkClick r:id="rId7"/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96" y="4005064"/>
            <a:ext cx="4934585" cy="2717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obrázek 17" descr="aquaponics 5-12-2012 002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88024" y="281004"/>
            <a:ext cx="4110611" cy="3085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0217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cropking.com/sites/CropKing.com/files/images/aquaponics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388" y="3429000"/>
            <a:ext cx="4076145" cy="3258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plantingmilkwood.files.wordpress.com/2011/10/283922_265836586767229_153088704708685_1250779_7815711_n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620688"/>
            <a:ext cx="3999819" cy="2582162"/>
          </a:xfrm>
          <a:prstGeom prst="rect">
            <a:avLst/>
          </a:prstGeom>
          <a:noFill/>
        </p:spPr>
      </p:pic>
      <p:pic>
        <p:nvPicPr>
          <p:cNvPr id="7" name="Picture 2" descr="http://practicalaquaponics.com/blog/wp-content/uploads/2011/12/ChopMk2-a2.jpg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4940" y="620688"/>
            <a:ext cx="3999819" cy="2632793"/>
          </a:xfrm>
          <a:prstGeom prst="rect">
            <a:avLst/>
          </a:prstGeom>
          <a:noFill/>
        </p:spPr>
      </p:pic>
      <p:pic>
        <p:nvPicPr>
          <p:cNvPr id="8" name="Picture 2" descr="https://www.engineeringforchange.org/news/images/March-2012/aquaponic/Aquaponics-18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98" y="5197169"/>
            <a:ext cx="2228852" cy="149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upload.wikimedia.org/wikipedia/commons/thumb/b/b5/Portable_fish_farm_at_growing_power.jpg/250px-Portable_fish_farm_at_growing_power.jp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280189"/>
            <a:ext cx="2860272" cy="2150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2507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www.greenglobaltravel.com/wp-content/uploads/Aquaponic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2460" y="3328540"/>
            <a:ext cx="3540108" cy="3417188"/>
          </a:xfrm>
          <a:prstGeom prst="rect">
            <a:avLst/>
          </a:prstGeom>
          <a:noFill/>
        </p:spPr>
      </p:pic>
      <p:pic>
        <p:nvPicPr>
          <p:cNvPr id="1030" name="Picture 6" descr="The 'Local River' system has also been dubbed 'fridge-aquarium' because owners can use the fish as food - growing and breeding the fish within the 'Local River' before killing and eating it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2923" y="3328540"/>
            <a:ext cx="3622908" cy="3417188"/>
          </a:xfrm>
          <a:prstGeom prst="rect">
            <a:avLst/>
          </a:prstGeom>
          <a:noFill/>
        </p:spPr>
      </p:pic>
      <p:pic>
        <p:nvPicPr>
          <p:cNvPr id="1032" name="Picture 8" descr="http://oms.entegral.net/uploads/o97/Urban-Food-Jungle-690-537x27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2923" y="1269117"/>
            <a:ext cx="3619688" cy="1860398"/>
          </a:xfrm>
          <a:prstGeom prst="rect">
            <a:avLst/>
          </a:prstGeom>
          <a:noFill/>
        </p:spPr>
      </p:pic>
      <p:pic>
        <p:nvPicPr>
          <p:cNvPr id="1034" name="Picture 10" descr="http://oms.entegral.net/uploads/o97/Urban-Food-Jungle2-537x34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72460" y="867279"/>
            <a:ext cx="3543750" cy="22899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6528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AutoShape 2" descr="http://email.tiscali.cz/showAttachment/20140607_133203.jpg?attachHash=jybNpc56LFpz%2B5zE51jmf2tJ9VgqHEjJBRRkMdhIpuWfJ3fdISNKz9Ia6Mu0jvLdPKY7WDnxyspipWT6%2BqFH/12LavhHixYFlF65Q3xqeS39mfli42jLxzoyiihd4V357bCrquw%2BsVYkFAlw4jW6OYvX/6yXGimrpElV6Yq9jH%2BjWssJ6TYuk112qidcsoVbyMbJbJ8Pa8SIsEFPa7pY%3D"/>
          <p:cNvSpPr>
            <a:spLocks noChangeAspect="1" noChangeArrowheads="1"/>
          </p:cNvSpPr>
          <p:nvPr/>
        </p:nvSpPr>
        <p:spPr bwMode="auto">
          <a:xfrm>
            <a:off x="109388" y="-101575"/>
            <a:ext cx="214313" cy="214313"/>
          </a:xfrm>
          <a:prstGeom prst="rect">
            <a:avLst/>
          </a:prstGeom>
          <a:noFill/>
        </p:spPr>
        <p:txBody>
          <a:bodyPr vert="horz" wrap="square" lIns="64291" tIns="32146" rIns="64291" bIns="32146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8196" name="AutoShape 4" descr="http://email.tiscali.cz/showAttachment/20140607_133203.jpg?attachHash=jybNpc56LFpz%2B5zE51jmf2tJ9VgqHEjJBRRkMdhIpuWfJ3fdISNKz9Ia6Mu0jvLdPKY7WDnxyspipWT6%2BqFH/12LavhHixYFlF65Q3xqeS39mfli42jLxzoyiihd4V357bCrquw%2BsVYkFAlw4jW6OYvX/6yXGimrpElV6Yq9jH%2BjWssJ6TYuk112qidcsoVbyMbJbJ8Pa8SIsEFPa7pY%3D"/>
          <p:cNvSpPr>
            <a:spLocks noChangeAspect="1" noChangeArrowheads="1"/>
          </p:cNvSpPr>
          <p:nvPr/>
        </p:nvSpPr>
        <p:spPr bwMode="auto">
          <a:xfrm>
            <a:off x="109388" y="-101575"/>
            <a:ext cx="214313" cy="214313"/>
          </a:xfrm>
          <a:prstGeom prst="rect">
            <a:avLst/>
          </a:prstGeom>
          <a:noFill/>
        </p:spPr>
        <p:txBody>
          <a:bodyPr vert="horz" wrap="square" lIns="64291" tIns="32146" rIns="64291" bIns="32146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8197" name="Picture 5" descr="C:\Documents and Settings\Xxxxx\Plocha\Nové fotky\Upravené\20140607_1332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2923" y="1017968"/>
            <a:ext cx="3712500" cy="2784375"/>
          </a:xfrm>
          <a:prstGeom prst="rect">
            <a:avLst/>
          </a:prstGeom>
          <a:noFill/>
        </p:spPr>
      </p:pic>
      <p:pic>
        <p:nvPicPr>
          <p:cNvPr id="8198" name="Picture 6" descr="C:\Documents and Settings\Xxxxx\Plocha\Nové fotky\Upravené\20140607_1332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70621" y="1017968"/>
            <a:ext cx="2088281" cy="2784375"/>
          </a:xfrm>
          <a:prstGeom prst="rect">
            <a:avLst/>
          </a:prstGeom>
          <a:noFill/>
        </p:spPr>
      </p:pic>
      <p:pic>
        <p:nvPicPr>
          <p:cNvPr id="8199" name="Picture 7" descr="C:\Documents and Settings\Xxxxx\Plocha\Nové fotky\Upravené\20140607_1332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2923" y="3881069"/>
            <a:ext cx="3712500" cy="2784375"/>
          </a:xfrm>
          <a:prstGeom prst="rect">
            <a:avLst/>
          </a:prstGeom>
          <a:noFill/>
        </p:spPr>
      </p:pic>
      <p:pic>
        <p:nvPicPr>
          <p:cNvPr id="8200" name="Picture 8" descr="C:\Documents and Settings\Xxxxx\Plocha\Nové fotky\Upravené\20140607_13325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80734" y="1017968"/>
            <a:ext cx="2088281" cy="2784375"/>
          </a:xfrm>
          <a:prstGeom prst="rect">
            <a:avLst/>
          </a:prstGeom>
          <a:noFill/>
        </p:spPr>
      </p:pic>
      <p:pic>
        <p:nvPicPr>
          <p:cNvPr id="8201" name="Picture 9" descr="C:\Documents and Settings\Xxxxx\Plocha\Nové fotky\Upravené\20140607_13330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70621" y="3931298"/>
            <a:ext cx="2088281" cy="2784375"/>
          </a:xfrm>
          <a:prstGeom prst="rect">
            <a:avLst/>
          </a:prstGeom>
          <a:noFill/>
        </p:spPr>
      </p:pic>
      <p:pic>
        <p:nvPicPr>
          <p:cNvPr id="12" name="Picture 3" descr="C:\Documents and Settings\Xxxxx\Plocha\IMG_273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77689" y="3902707"/>
            <a:ext cx="1894370" cy="28415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3144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4" descr="C:\Users\Win. 7\Desktop\valv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3978000"/>
            <a:ext cx="3684848" cy="2880000"/>
          </a:xfrm>
          <a:prstGeom prst="rect">
            <a:avLst/>
          </a:prstGeom>
          <a:noFill/>
        </p:spPr>
      </p:pic>
      <p:pic>
        <p:nvPicPr>
          <p:cNvPr id="6" name="Picture 2" descr="C:\Users\Win. 7\Desktop\Honza\P1110132.JPG"/>
          <p:cNvPicPr>
            <a:picLocks noChangeAspect="1" noChangeArrowheads="1"/>
          </p:cNvPicPr>
          <p:nvPr/>
        </p:nvPicPr>
        <p:blipFill rotWithShape="1">
          <a:blip r:embed="rId3" cstate="print"/>
          <a:srcRect t="10912" b="21498"/>
          <a:stretch/>
        </p:blipFill>
        <p:spPr bwMode="auto">
          <a:xfrm>
            <a:off x="167402" y="90985"/>
            <a:ext cx="3756526" cy="3385528"/>
          </a:xfrm>
          <a:prstGeom prst="rect">
            <a:avLst/>
          </a:prstGeom>
          <a:noFill/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7984" y="119218"/>
            <a:ext cx="4411032" cy="6609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0669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74775" y="1340768"/>
            <a:ext cx="8229600" cy="4525963"/>
          </a:xfrm>
        </p:spPr>
        <p:txBody>
          <a:bodyPr/>
          <a:lstStyle/>
          <a:p>
            <a:r>
              <a:rPr lang="cs-CZ" dirty="0"/>
              <a:t>https://www.facebook.com/yooDesignStudio/videos/vb.143161121043/10154217681421044/?type=2&amp;theater</a:t>
            </a:r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>
            <a:normAutofit fontScale="90000"/>
          </a:bodyPr>
          <a:lstStyle/>
          <a:p>
            <a:r>
              <a:rPr lang="cs-CZ" dirty="0" err="1"/>
              <a:t>Aquaponics</a:t>
            </a:r>
            <a:r>
              <a:rPr lang="cs-CZ" dirty="0"/>
              <a:t> </a:t>
            </a:r>
            <a:br>
              <a:rPr lang="cs-CZ" dirty="0"/>
            </a:br>
            <a:r>
              <a:rPr lang="cs-CZ" dirty="0"/>
              <a:t>ukázka komerční farmy</a:t>
            </a:r>
          </a:p>
        </p:txBody>
      </p:sp>
      <p:pic>
        <p:nvPicPr>
          <p:cNvPr id="9218" name="Picture 2" descr="http://greenbuildingelements.com/files/2012/11/gao213015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96953"/>
            <a:ext cx="4139605" cy="310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integratedaquaponics.com/storage/view_of_hydroponics_rgs_machines.jpg?__SQUARESPACE_CACHEVERSION=1317833914231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007344"/>
            <a:ext cx="4133989" cy="310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37552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>
                <a:hlinkClick r:id="rId2"/>
              </a:rPr>
              <a:t>http://www.youtube.com/watch?v=VBspR2p0YYM</a:t>
            </a:r>
            <a:endParaRPr lang="cs-CZ" sz="2400" dirty="0"/>
          </a:p>
          <a:p>
            <a:endParaRPr lang="cs-CZ" sz="2400" dirty="0"/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>
            <a:normAutofit fontScale="90000"/>
          </a:bodyPr>
          <a:lstStyle/>
          <a:p>
            <a:r>
              <a:rPr lang="cs-CZ" dirty="0" err="1"/>
              <a:t>Aquaponics</a:t>
            </a:r>
            <a:r>
              <a:rPr lang="cs-CZ" dirty="0"/>
              <a:t> </a:t>
            </a:r>
            <a:br>
              <a:rPr lang="cs-CZ" dirty="0"/>
            </a:br>
            <a:r>
              <a:rPr lang="cs-CZ" dirty="0"/>
              <a:t>ukázka hobby systému</a:t>
            </a:r>
          </a:p>
        </p:txBody>
      </p:sp>
      <p:pic>
        <p:nvPicPr>
          <p:cNvPr id="8194" name="Picture 2" descr="https://www.engineeringforchange.org/news/images/March-2012/aquaponic/Aquaponics-18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03476"/>
            <a:ext cx="4457700" cy="298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upload.wikimedia.org/wikipedia/commons/thumb/b/b5/Portable_fish_farm_at_growing_power.jpg/250px-Portable_fish_farm_at_growing_power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318" y="3402743"/>
            <a:ext cx="3434558" cy="2582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648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cs-CZ" dirty="0" err="1"/>
              <a:t>Akvaponie</a:t>
            </a:r>
            <a:r>
              <a:rPr lang="cs-CZ" dirty="0"/>
              <a:t> v Evropě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848" y="1412776"/>
            <a:ext cx="8928992" cy="502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6254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3813" y="40873"/>
            <a:ext cx="8229600" cy="994122"/>
          </a:xfr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/>
          <a:lstStyle/>
          <a:p>
            <a:r>
              <a:rPr lang="cs-CZ" dirty="0"/>
              <a:t>Výzvy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5854" y="1143291"/>
            <a:ext cx="8507288" cy="4997152"/>
          </a:xfrm>
        </p:spPr>
        <p:txBody>
          <a:bodyPr>
            <a:normAutofit/>
          </a:bodyPr>
          <a:lstStyle/>
          <a:p>
            <a:r>
              <a:rPr lang="cs-CZ" sz="2000" dirty="0"/>
              <a:t>V začátcích, málo zkušeností</a:t>
            </a:r>
          </a:p>
          <a:p>
            <a:r>
              <a:rPr lang="cs-CZ" sz="2000" dirty="0"/>
              <a:t>Filosofie jako motivace</a:t>
            </a:r>
          </a:p>
          <a:p>
            <a:r>
              <a:rPr lang="cs-CZ" sz="2000" dirty="0"/>
              <a:t>Hodně DIY, Nízký kapitál</a:t>
            </a:r>
          </a:p>
          <a:p>
            <a:r>
              <a:rPr lang="cs-CZ" sz="2000" dirty="0"/>
              <a:t>Málo výzkumu</a:t>
            </a:r>
          </a:p>
          <a:p>
            <a:r>
              <a:rPr lang="cs-CZ" sz="2000" dirty="0"/>
              <a:t>Chybějící technologické prvky</a:t>
            </a:r>
          </a:p>
          <a:p>
            <a:r>
              <a:rPr lang="cs-CZ" sz="2000" dirty="0"/>
              <a:t>Trh to nezná</a:t>
            </a:r>
          </a:p>
          <a:p>
            <a:r>
              <a:rPr lang="cs-CZ" sz="2000" dirty="0"/>
              <a:t>Chybí legislativa</a:t>
            </a:r>
          </a:p>
          <a:p>
            <a:endParaRPr lang="cs-CZ" sz="2000" dirty="0"/>
          </a:p>
          <a:p>
            <a:r>
              <a:rPr lang="cs-CZ" sz="2000" dirty="0"/>
              <a:t>Chybí odborníci akvakultura x hydroponie x technologie</a:t>
            </a:r>
          </a:p>
          <a:p>
            <a:r>
              <a:rPr lang="cs-CZ" sz="2000" dirty="0" err="1"/>
              <a:t>Hightech</a:t>
            </a:r>
            <a:r>
              <a:rPr lang="cs-CZ" sz="2000" dirty="0"/>
              <a:t> – vysoké pořizovací a provozní náklady</a:t>
            </a:r>
          </a:p>
          <a:p>
            <a:r>
              <a:rPr lang="cs-CZ" sz="2000" dirty="0"/>
              <a:t>Možnosti selhání</a:t>
            </a:r>
          </a:p>
          <a:p>
            <a:endParaRPr lang="cs-CZ" sz="20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272" y="1057487"/>
            <a:ext cx="4309141" cy="2425787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241" y="3483274"/>
            <a:ext cx="2411760" cy="3215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50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5364088" y="44624"/>
            <a:ext cx="3779912" cy="1277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411" name="Rectangle 5"/>
          <p:cNvSpPr>
            <a:spLocks/>
          </p:cNvSpPr>
          <p:nvPr/>
        </p:nvSpPr>
        <p:spPr bwMode="auto">
          <a:xfrm>
            <a:off x="3960317" y="238869"/>
            <a:ext cx="1270248" cy="19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1pPr>
            <a:lvl2pPr marL="742950" indent="-28575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2pPr>
            <a:lvl3pPr marL="11430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3pPr>
            <a:lvl4pPr marL="16002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4pPr>
            <a:lvl5pPr marL="20574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9pPr>
          </a:lstStyle>
          <a:p>
            <a:pPr algn="l" eaLnBrk="1" hangingPunct="1">
              <a:lnSpc>
                <a:spcPct val="90000"/>
              </a:lnSpc>
            </a:pPr>
            <a:r>
              <a:rPr lang="en-US" altLang="cs-CZ" sz="800">
                <a:solidFill>
                  <a:schemeClr val="tx2"/>
                </a:solidFill>
                <a:latin typeface="Clara Sans" pitchFamily="122" charset="0"/>
                <a:sym typeface="Clara Sans" pitchFamily="122" charset="0"/>
              </a:rPr>
              <a:t>www.frov.jcu.cz</a:t>
            </a:r>
          </a:p>
        </p:txBody>
      </p:sp>
      <p:sp>
        <p:nvSpPr>
          <p:cNvPr id="2" name="TextovéPole 1"/>
          <p:cNvSpPr txBox="1"/>
          <p:nvPr/>
        </p:nvSpPr>
        <p:spPr>
          <a:xfrm>
            <a:off x="1979712" y="238869"/>
            <a:ext cx="4752528" cy="584775"/>
          </a:xfrm>
          <a:prstGeom prst="rect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/>
              <a:t>Světové </a:t>
            </a:r>
            <a:r>
              <a:rPr lang="cs-CZ" sz="3200" b="1" dirty="0" err="1"/>
              <a:t>megatrendy</a:t>
            </a:r>
            <a:endParaRPr lang="cs-CZ" sz="3200" b="1" dirty="0"/>
          </a:p>
        </p:txBody>
      </p:sp>
      <p:pic>
        <p:nvPicPr>
          <p:cNvPr id="2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634" y="3861048"/>
            <a:ext cx="4503212" cy="2745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http://i3.cn.cz/1295957704_17-cr_zdravi_obezita_mineni_847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2" y="1321634"/>
            <a:ext cx="3600263" cy="253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pravda.sk/res/2011/05/17/thumbs/18061-ryby-krevety-plody-mora-selen-zinok-omega-jin-p-clano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108" y="1740870"/>
            <a:ext cx="2376264" cy="178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ál 3"/>
          <p:cNvSpPr/>
          <p:nvPr/>
        </p:nvSpPr>
        <p:spPr>
          <a:xfrm>
            <a:off x="8632911" y="5813973"/>
            <a:ext cx="144016" cy="144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8650329" y="4653136"/>
            <a:ext cx="144016" cy="144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Šipka doprava 5"/>
          <p:cNvSpPr/>
          <p:nvPr/>
        </p:nvSpPr>
        <p:spPr>
          <a:xfrm rot="20771486">
            <a:off x="4948165" y="5154829"/>
            <a:ext cx="3168352" cy="107571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3078" name="Picture 6" descr="http://www.1sg.sk/www/data/01/projekty/2008_2009/ef/img/civilizacne_choroby/o_infarkt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03" y="4293096"/>
            <a:ext cx="3163639" cy="2245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Šipka nahoru 6"/>
          <p:cNvSpPr/>
          <p:nvPr/>
        </p:nvSpPr>
        <p:spPr>
          <a:xfrm>
            <a:off x="8197211" y="1617404"/>
            <a:ext cx="432048" cy="1784726"/>
          </a:xfrm>
          <a:prstGeom prst="up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449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61462"/>
            <a:ext cx="2293715" cy="2293715"/>
          </a:xfrm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cs-CZ" dirty="0"/>
              <a:t>Výzkumné iniciativy v EU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3"/>
          <a:srcRect r="15475"/>
          <a:stretch/>
        </p:blipFill>
        <p:spPr>
          <a:xfrm>
            <a:off x="107504" y="3744705"/>
            <a:ext cx="4032448" cy="2683503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2213" y="1838911"/>
            <a:ext cx="3486150" cy="131445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3969" y="3861048"/>
            <a:ext cx="4688694" cy="2450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2139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143000"/>
          </a:xfr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/>
          <a:lstStyle/>
          <a:p>
            <a:r>
              <a:rPr lang="cs-CZ" dirty="0" err="1"/>
              <a:t>Biofloc</a:t>
            </a:r>
            <a:endParaRPr lang="cs-CZ" dirty="0"/>
          </a:p>
        </p:txBody>
      </p:sp>
      <p:pic>
        <p:nvPicPr>
          <p:cNvPr id="5" name="Picture 6" descr="http://www.uvi.edu/sites/uvi/Other%20Photos/AES/Aquaculture/Biofloc%20system/biofloc%20system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10843"/>
            <a:ext cx="3984409" cy="186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4" descr="http://atcvietnam.com.vn/wp-content/uploads/2012/09/Hinh-12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18160"/>
            <a:ext cx="3884737" cy="225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28800"/>
            <a:ext cx="3532694" cy="2438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0" descr="http://www.2lua.vn/uploaded/products/Biofloc-pond.jp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42" y="1673801"/>
            <a:ext cx="349611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96325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/>
          <a:lstStyle/>
          <a:p>
            <a:r>
              <a:rPr lang="cs-CZ" dirty="0" err="1"/>
              <a:t>Biofloc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0029" y="1515520"/>
            <a:ext cx="6236304" cy="3018654"/>
          </a:xfrm>
        </p:spPr>
        <p:txBody>
          <a:bodyPr>
            <a:normAutofit fontScale="77500" lnSpcReduction="20000"/>
          </a:bodyPr>
          <a:lstStyle/>
          <a:p>
            <a:r>
              <a:rPr lang="cs-CZ" dirty="0"/>
              <a:t>Cílená co-produkce ryb (krevet)  a mikroorganismů</a:t>
            </a:r>
          </a:p>
          <a:p>
            <a:r>
              <a:rPr lang="cs-CZ" dirty="0"/>
              <a:t>Odpadní metabolity ryb jsou využívány mikroby </a:t>
            </a:r>
          </a:p>
          <a:p>
            <a:r>
              <a:rPr lang="cs-CZ" dirty="0"/>
              <a:t>Produkce mikrobiálního proteinu - vločky</a:t>
            </a:r>
          </a:p>
          <a:p>
            <a:r>
              <a:rPr lang="cs-CZ" dirty="0"/>
              <a:t>Ryby  je konzumují</a:t>
            </a:r>
          </a:p>
          <a:p>
            <a:r>
              <a:rPr lang="cs-CZ" dirty="0"/>
              <a:t>Zvyšuje efektivitu krmení</a:t>
            </a:r>
          </a:p>
          <a:p>
            <a:r>
              <a:rPr lang="cs-CZ" dirty="0"/>
              <a:t>Dlouhodobá udržitelnost, ekologie</a:t>
            </a:r>
          </a:p>
        </p:txBody>
      </p:sp>
      <p:pic>
        <p:nvPicPr>
          <p:cNvPr id="10246" name="Picture 6" descr="http://www.uvi.edu/sites/uvi/Other%20Photos/AES/Aquaculture/Biofloc%20system/biofloc%20system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73712"/>
            <a:ext cx="3523558" cy="1651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://4.bp.blogspot.com/_DEU5vsWvr8c/TI81yhOAIbI/AAAAAAAAAYI/ecnz5bX17pQ/s1600/biofloc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997" y="4454480"/>
            <a:ext cx="2490744" cy="189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6" name="Picture 16" descr="http://4.bp.blogspot.com/-yvMvjKxrnsU/UOPlnKX_awI/AAAAAAAAAHU/W9uyYSrZ_rs/s1600/Flock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158" y="1484784"/>
            <a:ext cx="2713583" cy="227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8" name="Picture 28" descr="http://www.trobos.com/images/artikel/november%202009/primadona-udang-1.gif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725" y="4618855"/>
            <a:ext cx="2563896" cy="1961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8864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/>
          <a:lstStyle/>
          <a:p>
            <a:r>
              <a:rPr lang="cs-CZ" dirty="0" err="1"/>
              <a:t>Biofloc</a:t>
            </a:r>
            <a:r>
              <a:rPr lang="cs-CZ" dirty="0"/>
              <a:t> – Proč?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9833" y="1412776"/>
            <a:ext cx="8568952" cy="4925143"/>
          </a:xfrm>
        </p:spPr>
        <p:txBody>
          <a:bodyPr>
            <a:normAutofit/>
          </a:bodyPr>
          <a:lstStyle/>
          <a:p>
            <a:r>
              <a:rPr lang="cs-CZ" sz="2800" dirty="0"/>
              <a:t>Velká část krmiva je v chovu ryb vyloučena jako odpad </a:t>
            </a:r>
          </a:p>
          <a:p>
            <a:r>
              <a:rPr lang="cs-CZ" sz="2800" dirty="0"/>
              <a:t>(nezkonzumované krmivo, nestrávené zbytky, odpadní metabolity)</a:t>
            </a:r>
          </a:p>
          <a:p>
            <a:r>
              <a:rPr lang="cs-CZ" sz="2800" dirty="0"/>
              <a:t>Zatížení životního prostředí (organika, toxiny)</a:t>
            </a:r>
          </a:p>
          <a:p>
            <a:r>
              <a:rPr lang="cs-CZ" sz="2800" dirty="0"/>
              <a:t>Vysoká cena krmiva – neefektivně využito</a:t>
            </a:r>
          </a:p>
        </p:txBody>
      </p:sp>
      <p:pic>
        <p:nvPicPr>
          <p:cNvPr id="8" name="Picture 24" descr="http://atcvietnam.com.vn/wp-content/uploads/2012/09/Hinh-12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097392"/>
            <a:ext cx="4676681" cy="271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57530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/>
          <a:lstStyle/>
          <a:p>
            <a:r>
              <a:rPr lang="cs-CZ" dirty="0" err="1"/>
              <a:t>Biofloc</a:t>
            </a:r>
            <a:r>
              <a:rPr lang="cs-CZ" dirty="0"/>
              <a:t> – jak to funguje?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376" y="1412776"/>
            <a:ext cx="6984912" cy="3096344"/>
          </a:xfrm>
        </p:spPr>
        <p:txBody>
          <a:bodyPr>
            <a:normAutofit fontScale="77500" lnSpcReduction="20000"/>
          </a:bodyPr>
          <a:lstStyle/>
          <a:p>
            <a:r>
              <a:rPr lang="cs-CZ" dirty="0"/>
              <a:t>Limitovaná výměna vody</a:t>
            </a:r>
          </a:p>
          <a:p>
            <a:r>
              <a:rPr lang="cs-CZ" dirty="0"/>
              <a:t>Kumulace organických látek</a:t>
            </a:r>
          </a:p>
          <a:p>
            <a:r>
              <a:rPr lang="cs-CZ" dirty="0"/>
              <a:t>Je potřeba je mixovat a </a:t>
            </a:r>
            <a:r>
              <a:rPr lang="cs-CZ" dirty="0" err="1"/>
              <a:t>aerovat</a:t>
            </a:r>
            <a:endParaRPr lang="cs-CZ" dirty="0"/>
          </a:p>
          <a:p>
            <a:r>
              <a:rPr lang="cs-CZ" dirty="0"/>
              <a:t>Ideální podmínky pro bakterie</a:t>
            </a:r>
          </a:p>
          <a:p>
            <a:r>
              <a:rPr lang="cs-CZ" dirty="0"/>
              <a:t>Bakterie kontrolují kvalitu vody</a:t>
            </a:r>
          </a:p>
          <a:p>
            <a:r>
              <a:rPr lang="cs-CZ" dirty="0"/>
              <a:t>Shlukují se do vloček</a:t>
            </a:r>
          </a:p>
          <a:p>
            <a:r>
              <a:rPr lang="cs-CZ" dirty="0"/>
              <a:t>Ryby je konzumují</a:t>
            </a:r>
          </a:p>
          <a:p>
            <a:r>
              <a:rPr lang="cs-CZ" dirty="0"/>
              <a:t>Tím se recykluje krmivo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420888"/>
            <a:ext cx="3744144" cy="2808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2" descr="http://t2.gstatic.com/images?q=tbn:ANd9GcTqxcCyZVWxEfEyNP7V9N496j33dS8f9hf_ZnNU36iAxMQK4cx9aw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4651566"/>
            <a:ext cx="4581525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8312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/>
          <a:lstStyle/>
          <a:p>
            <a:r>
              <a:rPr lang="cs-CZ" dirty="0" err="1"/>
              <a:t>Biofloc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3421" y="1412776"/>
            <a:ext cx="5976664" cy="4536504"/>
          </a:xfrm>
        </p:spPr>
        <p:txBody>
          <a:bodyPr>
            <a:normAutofit/>
          </a:bodyPr>
          <a:lstStyle/>
          <a:p>
            <a:r>
              <a:rPr lang="cs-CZ" sz="2400" dirty="0"/>
              <a:t>Heterotrofní bakterie konzumují organickou hmotu, ze které získávají energii </a:t>
            </a:r>
          </a:p>
          <a:p>
            <a:endParaRPr lang="cs-CZ" sz="2400" dirty="0"/>
          </a:p>
          <a:p>
            <a:r>
              <a:rPr lang="cs-CZ" sz="2400" dirty="0"/>
              <a:t>Při tom spotřebovávají kyslík</a:t>
            </a:r>
            <a:r>
              <a:rPr lang="en-US" sz="2400" dirty="0"/>
              <a:t> </a:t>
            </a:r>
          </a:p>
          <a:p>
            <a:endParaRPr lang="cs-CZ" sz="2400" dirty="0"/>
          </a:p>
          <a:p>
            <a:r>
              <a:rPr lang="pt-BR" sz="2400" b="1" i="1" dirty="0"/>
              <a:t>C</a:t>
            </a:r>
            <a:r>
              <a:rPr lang="pt-BR" sz="2400" b="1" i="1" baseline="-25000" dirty="0"/>
              <a:t>6</a:t>
            </a:r>
            <a:r>
              <a:rPr lang="pt-BR" sz="2400" b="1" i="1" dirty="0"/>
              <a:t>H</a:t>
            </a:r>
            <a:r>
              <a:rPr lang="pt-BR" sz="2400" b="1" i="1" baseline="-25000" dirty="0"/>
              <a:t>12</a:t>
            </a:r>
            <a:r>
              <a:rPr lang="pt-BR" sz="2400" b="1" i="1" dirty="0"/>
              <a:t>O</a:t>
            </a:r>
            <a:r>
              <a:rPr lang="pt-BR" sz="2400" b="1" i="1" baseline="-25000" dirty="0"/>
              <a:t>6</a:t>
            </a:r>
            <a:r>
              <a:rPr lang="pt-BR" sz="2400" b="1" i="1" dirty="0"/>
              <a:t> + 6O</a:t>
            </a:r>
            <a:r>
              <a:rPr lang="pt-BR" sz="2400" b="1" i="1" baseline="-25000" dirty="0"/>
              <a:t>2</a:t>
            </a:r>
            <a:r>
              <a:rPr lang="cs-CZ" sz="2400" b="1" i="1" dirty="0"/>
              <a:t> </a:t>
            </a:r>
            <a:r>
              <a:rPr lang="cs-CZ" sz="2400" dirty="0"/>
              <a:t>=</a:t>
            </a:r>
            <a:r>
              <a:rPr lang="pt-BR" sz="2400" dirty="0"/>
              <a:t> </a:t>
            </a:r>
            <a:r>
              <a:rPr lang="pt-BR" sz="2400" b="1" i="1" dirty="0"/>
              <a:t>6 CO</a:t>
            </a:r>
            <a:r>
              <a:rPr lang="pt-BR" sz="2400" b="1" i="1" baseline="-25000" dirty="0"/>
              <a:t>2</a:t>
            </a:r>
            <a:r>
              <a:rPr lang="cs-CZ" sz="2400" b="1" i="1" baseline="-25000" dirty="0"/>
              <a:t> </a:t>
            </a:r>
            <a:r>
              <a:rPr lang="pt-BR" sz="2400" b="1" i="1" dirty="0"/>
              <a:t>+ Energ</a:t>
            </a:r>
            <a:r>
              <a:rPr lang="cs-CZ" sz="2400" b="1" i="1" dirty="0" err="1"/>
              <a:t>ie</a:t>
            </a:r>
            <a:r>
              <a:rPr lang="pt-BR" sz="2400" b="1" i="1" dirty="0"/>
              <a:t> </a:t>
            </a:r>
            <a:endParaRPr lang="pt-BR" sz="2400" dirty="0"/>
          </a:p>
          <a:p>
            <a:endParaRPr lang="cs-CZ" sz="2400" dirty="0"/>
          </a:p>
          <a:p>
            <a:r>
              <a:rPr lang="cs-CZ" sz="2400" dirty="0"/>
              <a:t>Pro stavbu svého těla dále potřebují dusík na výrobu proteinu</a:t>
            </a:r>
          </a:p>
          <a:p>
            <a:endParaRPr lang="cs-CZ" sz="2400" dirty="0"/>
          </a:p>
        </p:txBody>
      </p:sp>
      <p:pic>
        <p:nvPicPr>
          <p:cNvPr id="5" name="Picture 28" descr="http://www.trobos.com/images/artikel/november%202009/primadona-udang-1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426" y="1772816"/>
            <a:ext cx="2541457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://4.bp.blogspot.com/_DEU5vsWvr8c/TI81yhOAIbI/AAAAAAAAAYI/ecnz5bX17pQ/s1600/biofloc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104" y="4437112"/>
            <a:ext cx="3086100" cy="234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8312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/>
          <a:lstStyle/>
          <a:p>
            <a:r>
              <a:rPr lang="cs-CZ" dirty="0" err="1"/>
              <a:t>Biofloc</a:t>
            </a:r>
            <a:r>
              <a:rPr lang="cs-CZ" dirty="0"/>
              <a:t> - rybník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19" y="1412776"/>
            <a:ext cx="8655429" cy="2764904"/>
          </a:xfrm>
        </p:spPr>
        <p:txBody>
          <a:bodyPr>
            <a:normAutofit/>
          </a:bodyPr>
          <a:lstStyle/>
          <a:p>
            <a:r>
              <a:rPr lang="cs-CZ" sz="2400" dirty="0"/>
              <a:t>V rybnících je spousty potravy pro bakterie</a:t>
            </a:r>
          </a:p>
          <a:p>
            <a:r>
              <a:rPr lang="cs-CZ" sz="2400" dirty="0"/>
              <a:t>Je potřeba ho dostatečně </a:t>
            </a:r>
            <a:r>
              <a:rPr lang="cs-CZ" sz="2400" dirty="0" err="1"/>
              <a:t>aerovat</a:t>
            </a:r>
            <a:endParaRPr lang="cs-CZ" sz="2400" dirty="0"/>
          </a:p>
          <a:p>
            <a:r>
              <a:rPr lang="cs-CZ" sz="2400" dirty="0"/>
              <a:t>A mixovat celodenně </a:t>
            </a:r>
          </a:p>
          <a:p>
            <a:r>
              <a:rPr lang="cs-CZ" sz="2400" dirty="0"/>
              <a:t>Množství bakterií v takovém rybníce je</a:t>
            </a:r>
            <a:r>
              <a:rPr lang="en-US" sz="2400" b="1" dirty="0"/>
              <a:t> 10</a:t>
            </a:r>
            <a:r>
              <a:rPr lang="en-US" sz="2400" b="1" baseline="30000" dirty="0"/>
              <a:t>6</a:t>
            </a:r>
            <a:r>
              <a:rPr lang="en-US" sz="2400" b="1" dirty="0"/>
              <a:t> </a:t>
            </a:r>
            <a:r>
              <a:rPr lang="cs-CZ" sz="2400" b="1" dirty="0"/>
              <a:t>- </a:t>
            </a:r>
            <a:r>
              <a:rPr lang="en-US" sz="2400" b="1" dirty="0"/>
              <a:t>10</a:t>
            </a:r>
            <a:r>
              <a:rPr lang="en-US" sz="2400" b="1" baseline="30000" dirty="0"/>
              <a:t>9</a:t>
            </a:r>
            <a:r>
              <a:rPr lang="en-US" sz="2400" b="1" dirty="0"/>
              <a:t> Ba</a:t>
            </a:r>
            <a:r>
              <a:rPr lang="cs-CZ" sz="2400" b="1" dirty="0" err="1"/>
              <a:t>kterií</a:t>
            </a:r>
            <a:r>
              <a:rPr lang="cs-CZ" sz="2400" b="1" dirty="0"/>
              <a:t> /</a:t>
            </a:r>
            <a:r>
              <a:rPr lang="en-US" sz="2400" b="1" dirty="0"/>
              <a:t> cm</a:t>
            </a:r>
            <a:r>
              <a:rPr lang="en-US" sz="2400" b="1" baseline="30000" dirty="0"/>
              <a:t>3</a:t>
            </a:r>
            <a:r>
              <a:rPr lang="en-US" sz="2400" b="1" dirty="0"/>
              <a:t>!!!! </a:t>
            </a:r>
            <a:endParaRPr lang="en-US" sz="2400" dirty="0"/>
          </a:p>
          <a:p>
            <a:endParaRPr lang="cs-CZ" sz="2400" dirty="0"/>
          </a:p>
          <a:p>
            <a:endParaRPr lang="cs-CZ" sz="2400" dirty="0"/>
          </a:p>
          <a:p>
            <a:endParaRPr lang="cs-CZ" sz="2400" dirty="0"/>
          </a:p>
        </p:txBody>
      </p:sp>
      <p:pic>
        <p:nvPicPr>
          <p:cNvPr id="4" name="Picture 8" descr="http://aqua-scientific.com/yahoo_site_admin/assets/images/biofloc_pond_bali.359182940_std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789040"/>
            <a:ext cx="3326837" cy="249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www.uvi.edu/sites/uvi/Other%20Photos/AES/Aquaculture/Biofloc%20system/biofloc%20system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89040"/>
            <a:ext cx="4824536" cy="226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8312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/>
          <a:lstStyle/>
          <a:p>
            <a:r>
              <a:rPr lang="cs-CZ" dirty="0" err="1"/>
              <a:t>Biofloc</a:t>
            </a:r>
            <a:r>
              <a:rPr lang="cs-CZ" dirty="0"/>
              <a:t> - dusík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268760"/>
            <a:ext cx="8496944" cy="5589240"/>
          </a:xfrm>
        </p:spPr>
        <p:txBody>
          <a:bodyPr>
            <a:normAutofit fontScale="62500" lnSpcReduction="20000"/>
          </a:bodyPr>
          <a:lstStyle/>
          <a:p>
            <a:r>
              <a:rPr lang="cs-CZ" dirty="0"/>
              <a:t>Amoniak – odpadní produkt ryb</a:t>
            </a:r>
          </a:p>
          <a:p>
            <a:r>
              <a:rPr lang="cs-CZ" dirty="0">
                <a:solidFill>
                  <a:srgbClr val="FF0000"/>
                </a:solidFill>
              </a:rPr>
              <a:t>NH</a:t>
            </a:r>
            <a:r>
              <a:rPr lang="cs-CZ" baseline="-25000" dirty="0">
                <a:solidFill>
                  <a:srgbClr val="FF0000"/>
                </a:solidFill>
              </a:rPr>
              <a:t>3</a:t>
            </a:r>
            <a:r>
              <a:rPr lang="cs-CZ" dirty="0">
                <a:solidFill>
                  <a:srgbClr val="FF0000"/>
                </a:solidFill>
              </a:rPr>
              <a:t>, NO</a:t>
            </a:r>
            <a:r>
              <a:rPr lang="cs-CZ" baseline="-25000" dirty="0">
                <a:solidFill>
                  <a:srgbClr val="FF0000"/>
                </a:solidFill>
              </a:rPr>
              <a:t>2</a:t>
            </a:r>
            <a:r>
              <a:rPr lang="cs-CZ" baseline="30000" dirty="0">
                <a:solidFill>
                  <a:srgbClr val="FF0000"/>
                </a:solidFill>
              </a:rPr>
              <a:t>-</a:t>
            </a:r>
            <a:r>
              <a:rPr lang="cs-CZ" dirty="0"/>
              <a:t>,NO</a:t>
            </a:r>
            <a:r>
              <a:rPr lang="cs-CZ" baseline="-25000" dirty="0"/>
              <a:t>3</a:t>
            </a:r>
            <a:r>
              <a:rPr lang="cs-CZ" baseline="30000" dirty="0"/>
              <a:t>-     - </a:t>
            </a:r>
            <a:r>
              <a:rPr lang="cs-CZ" dirty="0">
                <a:solidFill>
                  <a:srgbClr val="FF0000"/>
                </a:solidFill>
              </a:rPr>
              <a:t>toxické</a:t>
            </a:r>
          </a:p>
          <a:p>
            <a:endParaRPr lang="cs-CZ" dirty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  <a:p>
            <a:r>
              <a:rPr lang="cs-CZ" dirty="0"/>
              <a:t>Obvykle je v rybníce dostatek dusíku pro růst bakterií</a:t>
            </a:r>
          </a:p>
          <a:p>
            <a:endParaRPr lang="cs-CZ" dirty="0"/>
          </a:p>
          <a:p>
            <a:r>
              <a:rPr lang="cs-CZ" dirty="0"/>
              <a:t>Nicméně když do rybníka přidáváme materiál bohatý na </a:t>
            </a:r>
            <a:r>
              <a:rPr lang="cs-CZ" dirty="0" err="1"/>
              <a:t>karbohydráty</a:t>
            </a:r>
            <a:r>
              <a:rPr lang="cs-CZ" dirty="0"/>
              <a:t> a chudý na protein (škrob, celulóza, mláto…), vznikne potřeba dusíku</a:t>
            </a:r>
          </a:p>
          <a:p>
            <a:endParaRPr lang="cs-CZ" dirty="0"/>
          </a:p>
          <a:p>
            <a:r>
              <a:rPr lang="cs-CZ" dirty="0"/>
              <a:t>Je potřeba udržovat poměr C/N vyšší než 10</a:t>
            </a:r>
          </a:p>
          <a:p>
            <a:endParaRPr lang="cs-CZ" dirty="0"/>
          </a:p>
          <a:p>
            <a:r>
              <a:rPr lang="cs-CZ" dirty="0"/>
              <a:t>Tím bakterie začnou využívat dusík z vody a tím kontrolují kvalitu vody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196752"/>
            <a:ext cx="4338482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ccag.tamu.edu/files/2012/03/SuperInt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2832249" cy="212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8312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/>
          <a:lstStyle/>
          <a:p>
            <a:r>
              <a:rPr lang="cs-CZ" dirty="0" err="1"/>
              <a:t>Biofloc</a:t>
            </a:r>
            <a:r>
              <a:rPr lang="cs-CZ" dirty="0"/>
              <a:t> 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3700329" y="1412776"/>
            <a:ext cx="5312533" cy="1828799"/>
          </a:xfrm>
        </p:spPr>
        <p:txBody>
          <a:bodyPr>
            <a:normAutofit fontScale="85000" lnSpcReduction="10000"/>
          </a:bodyPr>
          <a:lstStyle/>
          <a:p>
            <a:r>
              <a:rPr lang="cs-CZ" dirty="0"/>
              <a:t>Bakterie </a:t>
            </a:r>
            <a:r>
              <a:rPr lang="cs-CZ" u="sng" dirty="0"/>
              <a:t>musí</a:t>
            </a:r>
            <a:r>
              <a:rPr lang="cs-CZ" dirty="0"/>
              <a:t> produkovat protein</a:t>
            </a:r>
          </a:p>
          <a:p>
            <a:r>
              <a:rPr lang="cs-CZ" dirty="0"/>
              <a:t>Jestliže je substrát převážně z </a:t>
            </a:r>
            <a:r>
              <a:rPr lang="cs-CZ" dirty="0" err="1"/>
              <a:t>karbohydrátů</a:t>
            </a:r>
            <a:r>
              <a:rPr lang="cs-CZ" dirty="0"/>
              <a:t> musí začít spotřebovávat dusík z vody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70776"/>
            <a:ext cx="3360529" cy="40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329" y="4077072"/>
            <a:ext cx="5312533" cy="259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3700329" y="3430741"/>
            <a:ext cx="5312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Pokles amoniakálního dusíku v rybničním sedimentu po přidání glukózy</a:t>
            </a:r>
          </a:p>
        </p:txBody>
      </p:sp>
      <p:sp>
        <p:nvSpPr>
          <p:cNvPr id="7" name="Obdélník 6"/>
          <p:cNvSpPr/>
          <p:nvPr/>
        </p:nvSpPr>
        <p:spPr>
          <a:xfrm>
            <a:off x="107504" y="1339846"/>
            <a:ext cx="4028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dirty="0">
                <a:solidFill>
                  <a:prstClr val="black"/>
                </a:solidFill>
                <a:ea typeface="+mj-ea"/>
                <a:cs typeface="+mj-cs"/>
              </a:rPr>
              <a:t>poměr C/N v krmivech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8778312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201" y="3841030"/>
            <a:ext cx="4025799" cy="3016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/>
          <a:lstStyle/>
          <a:p>
            <a:r>
              <a:rPr lang="cs-CZ" dirty="0" err="1"/>
              <a:t>Biofloc</a:t>
            </a:r>
            <a:r>
              <a:rPr lang="cs-CZ" dirty="0"/>
              <a:t> - souhrn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88" y="1268761"/>
            <a:ext cx="8814984" cy="2736304"/>
          </a:xfrm>
        </p:spPr>
        <p:txBody>
          <a:bodyPr>
            <a:normAutofit fontScale="62500" lnSpcReduction="20000"/>
          </a:bodyPr>
          <a:lstStyle/>
          <a:p>
            <a:r>
              <a:rPr lang="cs-CZ" dirty="0"/>
              <a:t>Víme jak vytvořit aktivní mikrobiální systém</a:t>
            </a:r>
          </a:p>
          <a:p>
            <a:r>
              <a:rPr lang="cs-CZ" dirty="0"/>
              <a:t>Víme jak způsobit to, aby bakterie kontrolovaly kvalitu vody</a:t>
            </a:r>
          </a:p>
          <a:p>
            <a:r>
              <a:rPr lang="cs-CZ" dirty="0"/>
              <a:t>To umožňuje intenzifikovat produkci</a:t>
            </a:r>
          </a:p>
          <a:p>
            <a:r>
              <a:rPr lang="cs-CZ" dirty="0"/>
              <a:t>Jako vedlejší produkt bakterie vytváří obrovské množství </a:t>
            </a:r>
            <a:r>
              <a:rPr lang="cs-CZ" dirty="0" err="1"/>
              <a:t>bioproteinu</a:t>
            </a:r>
            <a:r>
              <a:rPr lang="cs-CZ" dirty="0"/>
              <a:t> 60-600 kg/ha za den</a:t>
            </a:r>
          </a:p>
          <a:p>
            <a:endParaRPr lang="cs-CZ" dirty="0"/>
          </a:p>
          <a:p>
            <a:r>
              <a:rPr lang="cs-CZ" dirty="0"/>
              <a:t>Je možné tento protein využít?</a:t>
            </a:r>
          </a:p>
          <a:p>
            <a:r>
              <a:rPr lang="cs-CZ" dirty="0"/>
              <a:t>Jsou příliš malé proto je potřeba, aby vytvářeli shluky/vločky, které by ryby mohly konzumovat</a:t>
            </a:r>
          </a:p>
          <a:p>
            <a:endParaRPr lang="cs-CZ" dirty="0"/>
          </a:p>
          <a:p>
            <a:endParaRPr lang="cs-CZ" dirty="0"/>
          </a:p>
        </p:txBody>
      </p:sp>
      <p:pic>
        <p:nvPicPr>
          <p:cNvPr id="5" name="Picture 24" descr="http://atcvietnam.com.vn/wp-content/uploads/2012/09/Hinh-12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49" y="4123480"/>
            <a:ext cx="4348351" cy="252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831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5364088" y="44624"/>
            <a:ext cx="3779912" cy="1277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411" name="Rectangle 5"/>
          <p:cNvSpPr>
            <a:spLocks/>
          </p:cNvSpPr>
          <p:nvPr/>
        </p:nvSpPr>
        <p:spPr bwMode="auto">
          <a:xfrm>
            <a:off x="3960317" y="238869"/>
            <a:ext cx="1270248" cy="19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1pPr>
            <a:lvl2pPr marL="742950" indent="-28575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2pPr>
            <a:lvl3pPr marL="11430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3pPr>
            <a:lvl4pPr marL="16002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4pPr>
            <a:lvl5pPr marL="20574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9pPr>
          </a:lstStyle>
          <a:p>
            <a:pPr algn="l" eaLnBrk="1" hangingPunct="1">
              <a:lnSpc>
                <a:spcPct val="90000"/>
              </a:lnSpc>
            </a:pPr>
            <a:r>
              <a:rPr lang="en-US" altLang="cs-CZ" sz="800">
                <a:solidFill>
                  <a:schemeClr val="tx2"/>
                </a:solidFill>
                <a:latin typeface="Clara Sans" pitchFamily="122" charset="0"/>
                <a:sym typeface="Clara Sans" pitchFamily="122" charset="0"/>
              </a:rPr>
              <a:t>www.frov.jcu.cz</a:t>
            </a:r>
          </a:p>
        </p:txBody>
      </p:sp>
      <p:sp>
        <p:nvSpPr>
          <p:cNvPr id="2" name="TextovéPole 1"/>
          <p:cNvSpPr txBox="1"/>
          <p:nvPr/>
        </p:nvSpPr>
        <p:spPr>
          <a:xfrm>
            <a:off x="2008093" y="162691"/>
            <a:ext cx="4752528" cy="684000"/>
          </a:xfrm>
          <a:prstGeom prst="rect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/>
              <a:t>Světové </a:t>
            </a:r>
            <a:r>
              <a:rPr lang="cs-CZ" sz="3200" b="1" dirty="0" err="1"/>
              <a:t>megatrendy</a:t>
            </a:r>
            <a:endParaRPr lang="cs-CZ" sz="3200" b="1" dirty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321634"/>
            <a:ext cx="4619005" cy="2078553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005" y="4189952"/>
            <a:ext cx="2097783" cy="1893338"/>
          </a:xfrm>
          <a:prstGeom prst="rect">
            <a:avLst/>
          </a:prstGeom>
        </p:spPr>
      </p:pic>
      <p:pic>
        <p:nvPicPr>
          <p:cNvPr id="18" name="Picture 2" descr="http://img.ihned.cz/attachment.php/20/31494020/st38CD7GHIKNOk6PQWbepqrz01S9RVmn/pesticide_free_zon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464" y="4293096"/>
            <a:ext cx="1953101" cy="1944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1592" y="1174692"/>
            <a:ext cx="2713484" cy="2713484"/>
          </a:xfrm>
          <a:prstGeom prst="rect">
            <a:avLst/>
          </a:prstGeom>
        </p:spPr>
      </p:pic>
      <p:pic>
        <p:nvPicPr>
          <p:cNvPr id="16" name="Obrázek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1592" y="4437112"/>
            <a:ext cx="3254304" cy="206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49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/>
          <a:lstStyle/>
          <a:p>
            <a:r>
              <a:rPr lang="cs-CZ" dirty="0" err="1"/>
              <a:t>Biofloc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600201"/>
            <a:ext cx="5976664" cy="2764904"/>
          </a:xfrm>
        </p:spPr>
        <p:txBody>
          <a:bodyPr>
            <a:normAutofit/>
          </a:bodyPr>
          <a:lstStyle/>
          <a:p>
            <a:r>
              <a:rPr lang="cs-CZ" dirty="0"/>
              <a:t>Každý cm</a:t>
            </a:r>
            <a:r>
              <a:rPr lang="cs-CZ" baseline="30000" dirty="0"/>
              <a:t>3</a:t>
            </a:r>
            <a:r>
              <a:rPr lang="cs-CZ" dirty="0"/>
              <a:t> </a:t>
            </a:r>
            <a:r>
              <a:rPr lang="cs-CZ" dirty="0" err="1"/>
              <a:t>biofloc</a:t>
            </a:r>
            <a:r>
              <a:rPr lang="cs-CZ" dirty="0"/>
              <a:t> vloček obsahuje 10-30 mg sušiny</a:t>
            </a:r>
            <a:endParaRPr lang="cs-CZ" baseline="300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84984"/>
            <a:ext cx="4444976" cy="2803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40968"/>
            <a:ext cx="4425324" cy="3316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8312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02" y="1859451"/>
            <a:ext cx="2875534" cy="3834045"/>
          </a:xfrm>
          <a:prstGeom prst="rect">
            <a:avLst/>
          </a:prstGeom>
        </p:spPr>
      </p:pic>
      <p:graphicFrame>
        <p:nvGraphicFramePr>
          <p:cNvPr id="7" name="Graf 6"/>
          <p:cNvGraphicFramePr/>
          <p:nvPr>
            <p:extLst>
              <p:ext uri="{D42A27DB-BD31-4B8C-83A1-F6EECF244321}">
                <p14:modId xmlns:p14="http://schemas.microsoft.com/office/powerpoint/2010/main" val="1410327904"/>
              </p:ext>
            </p:extLst>
          </p:nvPr>
        </p:nvGraphicFramePr>
        <p:xfrm>
          <a:off x="3761910" y="2061973"/>
          <a:ext cx="5214954" cy="4095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99961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/>
          <a:lstStyle/>
          <a:p>
            <a:r>
              <a:rPr lang="cs-CZ" dirty="0" err="1"/>
              <a:t>Biofloc</a:t>
            </a:r>
            <a:r>
              <a:rPr lang="cs-CZ" dirty="0"/>
              <a:t> – důležitý je monitoring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412776"/>
            <a:ext cx="5616624" cy="4968551"/>
          </a:xfrm>
        </p:spPr>
        <p:txBody>
          <a:bodyPr>
            <a:normAutofit fontScale="70000" lnSpcReduction="20000"/>
          </a:bodyPr>
          <a:lstStyle/>
          <a:p>
            <a:r>
              <a:rPr lang="cs-CZ" dirty="0"/>
              <a:t>Vysoký amoniak – přidat </a:t>
            </a:r>
            <a:r>
              <a:rPr lang="cs-CZ" dirty="0" err="1"/>
              <a:t>karbohydráty</a:t>
            </a:r>
            <a:r>
              <a:rPr lang="cs-CZ" dirty="0"/>
              <a:t>, snížit protein v krmivu, rychle</a:t>
            </a:r>
          </a:p>
          <a:p>
            <a:endParaRPr lang="cs-CZ" dirty="0"/>
          </a:p>
          <a:p>
            <a:r>
              <a:rPr lang="cs-CZ" dirty="0"/>
              <a:t>Hodně dusitanů – zkontrolovat zóny bez kyslíku, akumulace bahna, aerace, přidat uhlík</a:t>
            </a:r>
          </a:p>
          <a:p>
            <a:endParaRPr lang="cs-CZ" dirty="0"/>
          </a:p>
          <a:p>
            <a:r>
              <a:rPr lang="cs-CZ" dirty="0" err="1"/>
              <a:t>Imhofovi</a:t>
            </a:r>
            <a:r>
              <a:rPr lang="cs-CZ" dirty="0"/>
              <a:t> </a:t>
            </a:r>
            <a:r>
              <a:rPr lang="cs-CZ" dirty="0" err="1"/>
              <a:t>konusy</a:t>
            </a:r>
            <a:r>
              <a:rPr lang="cs-CZ" dirty="0"/>
              <a:t> – nechat 15 min usadit</a:t>
            </a:r>
          </a:p>
          <a:p>
            <a:r>
              <a:rPr lang="cs-CZ" dirty="0"/>
              <a:t>V rybnících 2-100 ml/l</a:t>
            </a:r>
          </a:p>
          <a:p>
            <a:r>
              <a:rPr lang="cs-CZ" dirty="0"/>
              <a:t>Málo </a:t>
            </a:r>
            <a:r>
              <a:rPr lang="cs-CZ" dirty="0" err="1"/>
              <a:t>biofloku</a:t>
            </a:r>
            <a:r>
              <a:rPr lang="cs-CZ" dirty="0"/>
              <a:t> – přidat uhlík</a:t>
            </a:r>
          </a:p>
          <a:p>
            <a:r>
              <a:rPr lang="cs-CZ" dirty="0"/>
              <a:t>Příliš </a:t>
            </a:r>
            <a:r>
              <a:rPr lang="cs-CZ" dirty="0" err="1"/>
              <a:t>biofloku</a:t>
            </a:r>
            <a:r>
              <a:rPr lang="cs-CZ" dirty="0"/>
              <a:t> (nad 30) – odpustit</a:t>
            </a:r>
          </a:p>
          <a:p>
            <a:endParaRPr lang="cs-CZ" dirty="0"/>
          </a:p>
          <a:p>
            <a:r>
              <a:rPr lang="cs-CZ" dirty="0"/>
              <a:t>Celkové nerozpuštěné látky 200-400 mg/l</a:t>
            </a:r>
          </a:p>
          <a:p>
            <a:endParaRPr lang="cs-CZ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081" y="2924944"/>
            <a:ext cx="3532694" cy="2438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83122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/>
          <a:lstStyle/>
          <a:p>
            <a:r>
              <a:rPr lang="cs-CZ" dirty="0" err="1"/>
              <a:t>Biofloc</a:t>
            </a:r>
            <a:endParaRPr lang="cs-CZ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405"/>
            <a:ext cx="9144000" cy="685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83122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04" y="0"/>
            <a:ext cx="9120400" cy="6834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947608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http://www.2lua.vn/uploaded/products/Biofloc-pond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248" y="188640"/>
            <a:ext cx="9188377" cy="6245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29890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g.scoop.it/ABZvtyGMtcxETjFWUpEk0jl72eJkfbmt4t8yenImKBVaiQDB_Rd1H6kmuBWtceBJ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33" y="260648"/>
            <a:ext cx="9023075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72735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/>
          <a:lstStyle/>
          <a:p>
            <a:r>
              <a:rPr lang="cs-CZ" dirty="0" err="1"/>
              <a:t>Biofloc</a:t>
            </a:r>
            <a:r>
              <a:rPr lang="cs-CZ" dirty="0"/>
              <a:t> – další informace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0" y="1772816"/>
            <a:ext cx="4464496" cy="4032448"/>
          </a:xfrm>
        </p:spPr>
        <p:txBody>
          <a:bodyPr>
            <a:normAutofit/>
          </a:bodyPr>
          <a:lstStyle/>
          <a:p>
            <a:r>
              <a:rPr lang="cs-CZ" dirty="0" err="1"/>
              <a:t>Yoram</a:t>
            </a:r>
            <a:r>
              <a:rPr lang="cs-CZ" dirty="0"/>
              <a:t> </a:t>
            </a:r>
            <a:r>
              <a:rPr lang="cs-CZ" dirty="0" err="1"/>
              <a:t>Avnimelech</a:t>
            </a:r>
            <a:endParaRPr lang="cs-CZ" dirty="0"/>
          </a:p>
          <a:p>
            <a:pPr lvl="1"/>
            <a:r>
              <a:rPr lang="cs-CZ" dirty="0"/>
              <a:t>Guru </a:t>
            </a:r>
            <a:r>
              <a:rPr lang="cs-CZ" dirty="0" err="1"/>
              <a:t>bioflocu</a:t>
            </a:r>
            <a:endParaRPr lang="cs-CZ" dirty="0"/>
          </a:p>
          <a:p>
            <a:endParaRPr lang="cs-CZ" dirty="0"/>
          </a:p>
          <a:p>
            <a:r>
              <a:rPr lang="cs-CZ" dirty="0" err="1"/>
              <a:t>Biofloc</a:t>
            </a:r>
            <a:r>
              <a:rPr lang="cs-CZ" dirty="0"/>
              <a:t> technology</a:t>
            </a:r>
          </a:p>
          <a:p>
            <a:pPr lvl="1"/>
            <a:r>
              <a:rPr lang="cs-CZ" dirty="0"/>
              <a:t>Bible </a:t>
            </a:r>
            <a:r>
              <a:rPr lang="cs-CZ" dirty="0" err="1"/>
              <a:t>bioflocu</a:t>
            </a:r>
            <a:endParaRPr lang="cs-CZ" dirty="0"/>
          </a:p>
        </p:txBody>
      </p:sp>
      <p:pic>
        <p:nvPicPr>
          <p:cNvPr id="4" name="Picture 14" descr="http://www.shrimpnews.com/Graphics/Israel/YoramBookBioflocsSecond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3204679" cy="457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83122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9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141821" y="36748"/>
            <a:ext cx="8860359" cy="1367027"/>
          </a:xfrm>
          <a:solidFill>
            <a:srgbClr val="FFFF00"/>
          </a:solidFill>
          <a:ln w="57150">
            <a:solidFill>
              <a:srgbClr val="FFC000"/>
            </a:solidFill>
          </a:ln>
        </p:spPr>
        <p:txBody>
          <a:bodyPr>
            <a:normAutofit fontScale="90000"/>
          </a:bodyPr>
          <a:lstStyle/>
          <a:p>
            <a:pPr eaLnBrk="1" fontAlgn="t" hangingPunct="1"/>
            <a:br>
              <a:rPr lang="cs-CZ" sz="2800" b="1" dirty="0"/>
            </a:br>
            <a:r>
              <a:rPr lang="cs-CZ" sz="2800" b="1" dirty="0"/>
              <a:t>Využívání nerozpuštěných látek v odpadní vodě z akvakultury</a:t>
            </a:r>
            <a:br>
              <a:rPr lang="cs-CZ" sz="2800" b="1" dirty="0"/>
            </a:br>
            <a:endParaRPr lang="cs-CZ" sz="2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757" y="4437112"/>
            <a:ext cx="2607078" cy="196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37112"/>
            <a:ext cx="3107715" cy="20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http://www.zahradni-jezirko.cz/media/catalog/product/cache/1/image/700x/11e9f7faee2ae6ef21f7c0b797b253a9/1/_/1_tripond_odstredivka_tripond_vortex_d_120_cm_prutokove_filtry_prutokova_filtrac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28800"/>
            <a:ext cx="2448272" cy="183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http://www.in-eko.cz/data/product/mainImages/full/2-mikrositovy_filt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44026"/>
            <a:ext cx="187220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441" y="4437112"/>
            <a:ext cx="2597816" cy="1937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792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167136" y="0"/>
            <a:ext cx="8759098" cy="1403775"/>
          </a:xfrm>
          <a:solidFill>
            <a:srgbClr val="FFFF00"/>
          </a:solidFill>
          <a:ln w="57150">
            <a:solidFill>
              <a:srgbClr val="FFC000"/>
            </a:solidFill>
          </a:ln>
        </p:spPr>
        <p:txBody>
          <a:bodyPr>
            <a:normAutofit/>
          </a:bodyPr>
          <a:lstStyle/>
          <a:p>
            <a:pPr eaLnBrk="1" fontAlgn="t" hangingPunct="1"/>
            <a:r>
              <a:rPr lang="cs-CZ" sz="2800" b="1" dirty="0"/>
              <a:t>Využití netradičních zdrojů, odpadů a vedlejších produktů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63659"/>
            <a:ext cx="4691458" cy="2443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http://www.nyrany.cz/data/editor/176cs_2_big.jpg?gcm_date=139022947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163659"/>
            <a:ext cx="3651424" cy="273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501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5"/>
          <p:cNvSpPr>
            <a:spLocks/>
          </p:cNvSpPr>
          <p:nvPr/>
        </p:nvSpPr>
        <p:spPr bwMode="auto">
          <a:xfrm>
            <a:off x="3960317" y="238869"/>
            <a:ext cx="1270248" cy="19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1pPr>
            <a:lvl2pPr marL="742950" indent="-28575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2pPr>
            <a:lvl3pPr marL="11430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3pPr>
            <a:lvl4pPr marL="16002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4pPr>
            <a:lvl5pPr marL="20574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9pPr>
          </a:lstStyle>
          <a:p>
            <a:pPr algn="l" eaLnBrk="1" hangingPunct="1">
              <a:lnSpc>
                <a:spcPct val="90000"/>
              </a:lnSpc>
            </a:pPr>
            <a:r>
              <a:rPr lang="en-US" altLang="cs-CZ" sz="800">
                <a:solidFill>
                  <a:schemeClr val="tx2"/>
                </a:solidFill>
                <a:latin typeface="Clara Sans" pitchFamily="122" charset="0"/>
                <a:sym typeface="Clara Sans" pitchFamily="122" charset="0"/>
              </a:rPr>
              <a:t>www.frov.jcu.cz</a:t>
            </a:r>
          </a:p>
        </p:txBody>
      </p:sp>
      <p:sp>
        <p:nvSpPr>
          <p:cNvPr id="12" name="TextovéPole 11"/>
          <p:cNvSpPr txBox="1"/>
          <p:nvPr/>
        </p:nvSpPr>
        <p:spPr>
          <a:xfrm>
            <a:off x="7195951" y="194655"/>
            <a:ext cx="1014567" cy="495807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cs-CZ" sz="2800" b="1" u="sng" dirty="0"/>
              <a:t>Úvod</a:t>
            </a:r>
            <a:r>
              <a:rPr lang="cs-CZ" sz="2800" b="1" dirty="0"/>
              <a:t>:</a:t>
            </a: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36" y="2061973"/>
            <a:ext cx="4080759" cy="32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 descr="http://www.akgbioline.com/wp-content/uploads/2012/02/Pellet-mill-fish-feed-300x200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230" y="4785206"/>
            <a:ext cx="2430468" cy="1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Šipka dolů 3"/>
          <p:cNvSpPr>
            <a:spLocks noChangeArrowheads="1"/>
          </p:cNvSpPr>
          <p:nvPr/>
        </p:nvSpPr>
        <p:spPr bwMode="auto">
          <a:xfrm rot="10800000">
            <a:off x="4318847" y="2821433"/>
            <a:ext cx="354955" cy="2228446"/>
          </a:xfrm>
          <a:prstGeom prst="downArrow">
            <a:avLst>
              <a:gd name="adj1" fmla="val 50000"/>
              <a:gd name="adj2" fmla="val 49941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4291" tIns="32146" rIns="64291" bIns="32146"/>
          <a:lstStyle>
            <a:lvl1pPr eaLnBrk="0" hangingPunct="0">
              <a:defRPr sz="4300">
                <a:solidFill>
                  <a:srgbClr val="414141"/>
                </a:solidFill>
                <a:latin typeface="Gill Sans Light" charset="0"/>
                <a:sym typeface="Gill Sans Light" charset="0"/>
              </a:defRPr>
            </a:lvl1pPr>
            <a:lvl2pPr marL="742950" indent="-285750" eaLnBrk="0" hangingPunct="0">
              <a:defRPr sz="4300">
                <a:solidFill>
                  <a:srgbClr val="414141"/>
                </a:solidFill>
                <a:latin typeface="Gill Sans Light" charset="0"/>
                <a:sym typeface="Gill Sans Light" charset="0"/>
              </a:defRPr>
            </a:lvl2pPr>
            <a:lvl3pPr marL="1143000" indent="-228600" eaLnBrk="0" hangingPunct="0">
              <a:defRPr sz="4300">
                <a:solidFill>
                  <a:srgbClr val="414141"/>
                </a:solidFill>
                <a:latin typeface="Gill Sans Light" charset="0"/>
                <a:sym typeface="Gill Sans Light" charset="0"/>
              </a:defRPr>
            </a:lvl3pPr>
            <a:lvl4pPr marL="1600200" indent="-228600" eaLnBrk="0" hangingPunct="0">
              <a:defRPr sz="4300">
                <a:solidFill>
                  <a:srgbClr val="414141"/>
                </a:solidFill>
                <a:latin typeface="Gill Sans Light" charset="0"/>
                <a:sym typeface="Gill Sans Light" charset="0"/>
              </a:defRPr>
            </a:lvl4pPr>
            <a:lvl5pPr marL="2057400" indent="-228600" eaLnBrk="0" hangingPunct="0">
              <a:defRPr sz="4300">
                <a:solidFill>
                  <a:srgbClr val="414141"/>
                </a:solidFill>
                <a:latin typeface="Gill Sans Light" charset="0"/>
                <a:sym typeface="Gill Sans Light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sym typeface="Gill Sans Light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sym typeface="Gill Sans Light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sym typeface="Gill Sans Light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sym typeface="Gill Sans Light" charset="0"/>
              </a:defRPr>
            </a:lvl9pPr>
          </a:lstStyle>
          <a:p>
            <a:pPr eaLnBrk="1" hangingPunct="1"/>
            <a:endParaRPr lang="cs-CZ" altLang="cs-CZ"/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613" y="1403775"/>
            <a:ext cx="2002136" cy="158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459" y="3530261"/>
            <a:ext cx="1112864" cy="818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Šipka doprava 19"/>
          <p:cNvSpPr/>
          <p:nvPr/>
        </p:nvSpPr>
        <p:spPr bwMode="auto">
          <a:xfrm rot="7390964">
            <a:off x="6025776" y="3235482"/>
            <a:ext cx="374688" cy="20626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cs-CZ" sz="3000">
              <a:solidFill>
                <a:srgbClr val="414141"/>
              </a:solidFill>
              <a:latin typeface="Gill Sans Light" charset="0"/>
              <a:sym typeface="Gill Sans Light" charset="0"/>
            </a:endParaRPr>
          </a:p>
        </p:txBody>
      </p:sp>
      <p:sp>
        <p:nvSpPr>
          <p:cNvPr id="21" name="Šipka doprava 20"/>
          <p:cNvSpPr/>
          <p:nvPr/>
        </p:nvSpPr>
        <p:spPr bwMode="auto">
          <a:xfrm rot="5400000">
            <a:off x="5652291" y="4525826"/>
            <a:ext cx="374688" cy="20626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cs-CZ" sz="3000">
              <a:solidFill>
                <a:srgbClr val="414141"/>
              </a:solidFill>
              <a:latin typeface="Gill Sans Light" charset="0"/>
              <a:sym typeface="Gill Sans Light" charset="0"/>
            </a:endParaRPr>
          </a:p>
        </p:txBody>
      </p:sp>
      <p:sp>
        <p:nvSpPr>
          <p:cNvPr id="22" name="Šipka doprava 21"/>
          <p:cNvSpPr/>
          <p:nvPr/>
        </p:nvSpPr>
        <p:spPr bwMode="auto">
          <a:xfrm rot="3416355">
            <a:off x="6851669" y="3235358"/>
            <a:ext cx="374688" cy="20626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cs-CZ" sz="3000">
              <a:solidFill>
                <a:srgbClr val="414141"/>
              </a:solidFill>
              <a:latin typeface="Gill Sans Light" charset="0"/>
              <a:sym typeface="Gill Sans Light" charset="0"/>
            </a:endParaRPr>
          </a:p>
        </p:txBody>
      </p:sp>
      <p:pic>
        <p:nvPicPr>
          <p:cNvPr id="23" name="Picture 2" descr="http://www.matusz-vad.hu/sk/images/termekkepek/termek_0196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99748" y="3479631"/>
            <a:ext cx="2160000" cy="162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59552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1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192451" y="36748"/>
            <a:ext cx="8759098" cy="943980"/>
          </a:xfrm>
          <a:solidFill>
            <a:srgbClr val="FFFF00"/>
          </a:solidFill>
          <a:ln w="57150">
            <a:solidFill>
              <a:srgbClr val="FFC000"/>
            </a:solidFill>
          </a:ln>
        </p:spPr>
        <p:txBody>
          <a:bodyPr>
            <a:normAutofit fontScale="90000"/>
          </a:bodyPr>
          <a:lstStyle/>
          <a:p>
            <a:pPr eaLnBrk="1" fontAlgn="t" hangingPunct="1"/>
            <a:r>
              <a:rPr lang="cs-CZ" sz="2800" b="1" dirty="0" err="1"/>
              <a:t>Multitrofní</a:t>
            </a:r>
            <a:r>
              <a:rPr lang="cs-CZ" sz="2800" b="1" dirty="0"/>
              <a:t> systémy</a:t>
            </a:r>
            <a:br>
              <a:rPr lang="cs-CZ" sz="2800" b="1" dirty="0"/>
            </a:br>
            <a:endParaRPr lang="cs-CZ" sz="2800" b="1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84784"/>
            <a:ext cx="6647776" cy="498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338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2348880"/>
            <a:ext cx="8229600" cy="1647056"/>
          </a:xfr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/>
          <a:lstStyle/>
          <a:p>
            <a:r>
              <a:rPr lang="cs-CZ" dirty="0"/>
              <a:t>Děkuji Vám za pozornost</a:t>
            </a:r>
          </a:p>
        </p:txBody>
      </p:sp>
    </p:spTree>
    <p:extLst>
      <p:ext uri="{BB962C8B-B14F-4D97-AF65-F5344CB8AC3E}">
        <p14:creationId xmlns:p14="http://schemas.microsoft.com/office/powerpoint/2010/main" val="1927053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5"/>
          <p:cNvSpPr>
            <a:spLocks/>
          </p:cNvSpPr>
          <p:nvPr/>
        </p:nvSpPr>
        <p:spPr bwMode="auto">
          <a:xfrm>
            <a:off x="3960317" y="238869"/>
            <a:ext cx="1270248" cy="19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1pPr>
            <a:lvl2pPr marL="742950" indent="-28575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2pPr>
            <a:lvl3pPr marL="11430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3pPr>
            <a:lvl4pPr marL="16002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4pPr>
            <a:lvl5pPr marL="20574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9pPr>
          </a:lstStyle>
          <a:p>
            <a:pPr algn="l" eaLnBrk="1" hangingPunct="1">
              <a:lnSpc>
                <a:spcPct val="90000"/>
              </a:lnSpc>
            </a:pPr>
            <a:r>
              <a:rPr lang="en-US" altLang="cs-CZ" sz="800">
                <a:solidFill>
                  <a:schemeClr val="tx2"/>
                </a:solidFill>
                <a:latin typeface="Clara Sans" pitchFamily="122" charset="0"/>
                <a:sym typeface="Clara Sans" pitchFamily="122" charset="0"/>
              </a:rPr>
              <a:t>www.frov.jcu.cz</a:t>
            </a:r>
          </a:p>
        </p:txBody>
      </p:sp>
      <p:pic>
        <p:nvPicPr>
          <p:cNvPr id="15" name="Picture 7" descr="http://www.akgbioline.com/wp-content/uploads/2012/02/Pellet-mill-fish-feed-300x200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294" y="312349"/>
            <a:ext cx="2754567" cy="183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Šipka dolů 3"/>
          <p:cNvSpPr>
            <a:spLocks noChangeArrowheads="1"/>
          </p:cNvSpPr>
          <p:nvPr/>
        </p:nvSpPr>
        <p:spPr bwMode="auto">
          <a:xfrm rot="10800000">
            <a:off x="4318847" y="2821433"/>
            <a:ext cx="354955" cy="2228446"/>
          </a:xfrm>
          <a:prstGeom prst="downArrow">
            <a:avLst>
              <a:gd name="adj1" fmla="val 50000"/>
              <a:gd name="adj2" fmla="val 49941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4291" tIns="32146" rIns="64291" bIns="32146"/>
          <a:lstStyle>
            <a:lvl1pPr eaLnBrk="0" hangingPunct="0">
              <a:defRPr sz="4300">
                <a:solidFill>
                  <a:srgbClr val="414141"/>
                </a:solidFill>
                <a:latin typeface="Gill Sans Light" charset="0"/>
                <a:sym typeface="Gill Sans Light" charset="0"/>
              </a:defRPr>
            </a:lvl1pPr>
            <a:lvl2pPr marL="742950" indent="-285750" eaLnBrk="0" hangingPunct="0">
              <a:defRPr sz="4300">
                <a:solidFill>
                  <a:srgbClr val="414141"/>
                </a:solidFill>
                <a:latin typeface="Gill Sans Light" charset="0"/>
                <a:sym typeface="Gill Sans Light" charset="0"/>
              </a:defRPr>
            </a:lvl2pPr>
            <a:lvl3pPr marL="1143000" indent="-228600" eaLnBrk="0" hangingPunct="0">
              <a:defRPr sz="4300">
                <a:solidFill>
                  <a:srgbClr val="414141"/>
                </a:solidFill>
                <a:latin typeface="Gill Sans Light" charset="0"/>
                <a:sym typeface="Gill Sans Light" charset="0"/>
              </a:defRPr>
            </a:lvl3pPr>
            <a:lvl4pPr marL="1600200" indent="-228600" eaLnBrk="0" hangingPunct="0">
              <a:defRPr sz="4300">
                <a:solidFill>
                  <a:srgbClr val="414141"/>
                </a:solidFill>
                <a:latin typeface="Gill Sans Light" charset="0"/>
                <a:sym typeface="Gill Sans Light" charset="0"/>
              </a:defRPr>
            </a:lvl4pPr>
            <a:lvl5pPr marL="2057400" indent="-228600" eaLnBrk="0" hangingPunct="0">
              <a:defRPr sz="4300">
                <a:solidFill>
                  <a:srgbClr val="414141"/>
                </a:solidFill>
                <a:latin typeface="Gill Sans Light" charset="0"/>
                <a:sym typeface="Gill Sans Light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sym typeface="Gill Sans Light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sym typeface="Gill Sans Light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sym typeface="Gill Sans Light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sym typeface="Gill Sans Light" charset="0"/>
              </a:defRPr>
            </a:lvl9pPr>
          </a:lstStyle>
          <a:p>
            <a:pPr eaLnBrk="1" hangingPunct="1"/>
            <a:endParaRPr lang="cs-CZ" altLang="cs-CZ"/>
          </a:p>
        </p:txBody>
      </p:sp>
      <p:pic>
        <p:nvPicPr>
          <p:cNvPr id="24" name="Picture 9" descr="http://www.futuretimeline.net/21stcentury/images/aquaculture-future-trends-2020-2025-203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5524500" cy="493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http://oko.yin.cz/9/voda/vod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358" y="2170887"/>
            <a:ext cx="1608059" cy="1586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http://cdn.i0.cz/public-data/51/90/110b146c3f6598bb3f1421bd7ff9_r16:9_w480_h270_gi:photo:323481.jpg?hash=26af16271b3b0bf378512aa3d5a5f9d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46" y="5306287"/>
            <a:ext cx="2225664" cy="125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http://ucebnice2.enviregion.cz/userFiles/vodni-kvet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358" y="3818382"/>
            <a:ext cx="1824440" cy="1231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22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5"/>
          <p:cNvSpPr>
            <a:spLocks/>
          </p:cNvSpPr>
          <p:nvPr/>
        </p:nvSpPr>
        <p:spPr bwMode="auto">
          <a:xfrm>
            <a:off x="3960317" y="238869"/>
            <a:ext cx="1270248" cy="19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1pPr>
            <a:lvl2pPr marL="742950" indent="-28575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2pPr>
            <a:lvl3pPr marL="11430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3pPr>
            <a:lvl4pPr marL="16002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4pPr>
            <a:lvl5pPr marL="20574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9pPr>
          </a:lstStyle>
          <a:p>
            <a:pPr algn="l" eaLnBrk="1" hangingPunct="1">
              <a:lnSpc>
                <a:spcPct val="90000"/>
              </a:lnSpc>
            </a:pPr>
            <a:r>
              <a:rPr lang="en-US" altLang="cs-CZ" sz="800">
                <a:solidFill>
                  <a:schemeClr val="tx2"/>
                </a:solidFill>
                <a:latin typeface="Clara Sans" pitchFamily="122" charset="0"/>
                <a:sym typeface="Clara Sans" pitchFamily="122" charset="0"/>
              </a:rPr>
              <a:t>www.frov.jcu.cz</a:t>
            </a:r>
          </a:p>
        </p:txBody>
      </p:sp>
      <p:pic>
        <p:nvPicPr>
          <p:cNvPr id="4" name="Picture 2" descr="C:\Documents and Settings\Xxxxx\Plocha\CO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772" y="3981528"/>
            <a:ext cx="3660326" cy="2531250"/>
          </a:xfrm>
          <a:prstGeom prst="rect">
            <a:avLst/>
          </a:prstGeom>
          <a:noFill/>
        </p:spPr>
      </p:pic>
      <p:pic>
        <p:nvPicPr>
          <p:cNvPr id="5" name="Picture 3" descr="C:\Documents and Settings\Xxxxx\Plocha\krmiv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230" y="1319347"/>
            <a:ext cx="3598741" cy="2531250"/>
          </a:xfrm>
          <a:prstGeom prst="rect">
            <a:avLst/>
          </a:prstGeom>
          <a:noFill/>
        </p:spPr>
      </p:pic>
      <p:pic>
        <p:nvPicPr>
          <p:cNvPr id="6" name="Picture 4" descr="C:\Documents and Settings\Xxxxx\Plocha\Vod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59549" y="1319346"/>
            <a:ext cx="3444671" cy="2505938"/>
          </a:xfrm>
          <a:prstGeom prst="rect">
            <a:avLst/>
          </a:prstGeom>
          <a:noFill/>
        </p:spPr>
      </p:pic>
      <p:pic>
        <p:nvPicPr>
          <p:cNvPr id="7" name="Picture 8" descr="C:\Documents and Settings\Xxxxx\Plocha\kostka krmiv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11159" y="4081988"/>
            <a:ext cx="904137" cy="759476"/>
          </a:xfrm>
          <a:prstGeom prst="rect">
            <a:avLst/>
          </a:prstGeom>
          <a:noFill/>
        </p:spPr>
      </p:pic>
      <p:pic>
        <p:nvPicPr>
          <p:cNvPr id="8" name="Picture 9" descr="C:\Documents and Settings\Xxxxx\Plocha\Kostka vod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60928" y="4885665"/>
            <a:ext cx="928688" cy="785813"/>
          </a:xfrm>
          <a:prstGeom prst="rect">
            <a:avLst/>
          </a:prstGeom>
          <a:noFill/>
        </p:spPr>
      </p:pic>
      <p:pic>
        <p:nvPicPr>
          <p:cNvPr id="9" name="Picture 10" descr="C:\Documents and Settings\Xxxxx\Plocha\Kostka CO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60929" y="5840032"/>
            <a:ext cx="803672" cy="750094"/>
          </a:xfrm>
          <a:prstGeom prst="rect">
            <a:avLst/>
          </a:prstGeom>
          <a:noFill/>
        </p:spPr>
      </p:pic>
      <p:sp>
        <p:nvSpPr>
          <p:cNvPr id="10" name="TextovéPole 9"/>
          <p:cNvSpPr txBox="1"/>
          <p:nvPr/>
        </p:nvSpPr>
        <p:spPr>
          <a:xfrm>
            <a:off x="5515296" y="4232678"/>
            <a:ext cx="1622362" cy="32653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cs-CZ" sz="1700" b="1" dirty="0"/>
              <a:t>Konverze krmiva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5565526" y="5086585"/>
            <a:ext cx="1436606" cy="32653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cs-CZ" sz="1700" b="1" dirty="0"/>
              <a:t>Spotřeba vody</a:t>
            </a:r>
          </a:p>
        </p:txBody>
      </p:sp>
      <p:sp>
        <p:nvSpPr>
          <p:cNvPr id="12" name="TextovéPole 11"/>
          <p:cNvSpPr txBox="1"/>
          <p:nvPr/>
        </p:nvSpPr>
        <p:spPr>
          <a:xfrm>
            <a:off x="5510070" y="5940492"/>
            <a:ext cx="3271250" cy="584295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r>
              <a:rPr lang="cs-CZ" sz="1700" b="1" dirty="0"/>
              <a:t>Produkce skleníkových plynů</a:t>
            </a:r>
          </a:p>
          <a:p>
            <a:r>
              <a:rPr lang="cs-CZ" sz="1700" b="1" dirty="0"/>
              <a:t>V kg ekvivalentů CO</a:t>
            </a:r>
            <a:r>
              <a:rPr lang="cs-CZ" sz="1700" b="1" baseline="-25000" dirty="0"/>
              <a:t>2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3807481" y="6493020"/>
            <a:ext cx="1406597" cy="264975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cs-CZ" sz="1300" dirty="0">
                <a:solidFill>
                  <a:schemeClr val="tx1">
                    <a:lumMod val="75000"/>
                  </a:schemeClr>
                </a:solidFill>
              </a:rPr>
              <a:t>(</a:t>
            </a:r>
            <a:r>
              <a:rPr lang="cs-CZ" sz="1300" dirty="0" err="1">
                <a:solidFill>
                  <a:schemeClr val="tx1">
                    <a:lumMod val="75000"/>
                  </a:schemeClr>
                </a:solidFill>
              </a:rPr>
              <a:t>Kloas</a:t>
            </a:r>
            <a:r>
              <a:rPr lang="cs-CZ" sz="1300" dirty="0">
                <a:solidFill>
                  <a:schemeClr val="tx1">
                    <a:lumMod val="75000"/>
                  </a:schemeClr>
                </a:solidFill>
              </a:rPr>
              <a:t> a kol., 2011)</a:t>
            </a:r>
          </a:p>
        </p:txBody>
      </p:sp>
    </p:spTree>
    <p:extLst>
      <p:ext uri="{BB962C8B-B14F-4D97-AF65-F5344CB8AC3E}">
        <p14:creationId xmlns:p14="http://schemas.microsoft.com/office/powerpoint/2010/main" val="191909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5"/>
          <p:cNvSpPr>
            <a:spLocks/>
          </p:cNvSpPr>
          <p:nvPr/>
        </p:nvSpPr>
        <p:spPr bwMode="auto">
          <a:xfrm>
            <a:off x="3960317" y="238869"/>
            <a:ext cx="1270248" cy="19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1pPr>
            <a:lvl2pPr marL="742950" indent="-28575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2pPr>
            <a:lvl3pPr marL="11430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3pPr>
            <a:lvl4pPr marL="16002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4pPr>
            <a:lvl5pPr marL="20574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9pPr>
          </a:lstStyle>
          <a:p>
            <a:pPr algn="l" eaLnBrk="1" hangingPunct="1">
              <a:lnSpc>
                <a:spcPct val="90000"/>
              </a:lnSpc>
            </a:pPr>
            <a:r>
              <a:rPr lang="en-US" altLang="cs-CZ" sz="800">
                <a:solidFill>
                  <a:schemeClr val="tx2"/>
                </a:solidFill>
                <a:latin typeface="Clara Sans" pitchFamily="122" charset="0"/>
                <a:sym typeface="Clara Sans" pitchFamily="122" charset="0"/>
              </a:rPr>
              <a:t>www.frov.jcu.cz</a:t>
            </a:r>
          </a:p>
        </p:txBody>
      </p:sp>
      <p:sp>
        <p:nvSpPr>
          <p:cNvPr id="3" name="Obdélník 2"/>
          <p:cNvSpPr/>
          <p:nvPr/>
        </p:nvSpPr>
        <p:spPr>
          <a:xfrm>
            <a:off x="58035" y="6093296"/>
            <a:ext cx="88934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https://www.facebook.com/NowThisNews/videos/vb.341163402640457/1384836634939790/?type=2&amp;theater</a:t>
            </a:r>
          </a:p>
        </p:txBody>
      </p:sp>
      <p:pic>
        <p:nvPicPr>
          <p:cNvPr id="14" name="Obrázek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56529" cy="2272151"/>
          </a:xfrm>
          <a:prstGeom prst="rect">
            <a:avLst/>
          </a:prstGeom>
        </p:spPr>
      </p:pic>
      <p:pic>
        <p:nvPicPr>
          <p:cNvPr id="16" name="Obrázek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8882" y="0"/>
            <a:ext cx="4525118" cy="2272152"/>
          </a:xfrm>
          <a:prstGeom prst="rect">
            <a:avLst/>
          </a:prstGeom>
        </p:spPr>
      </p:pic>
      <p:sp>
        <p:nvSpPr>
          <p:cNvPr id="18" name="Zástupný symbol pro obsah 17"/>
          <p:cNvSpPr>
            <a:spLocks noGrp="1"/>
          </p:cNvSpPr>
          <p:nvPr>
            <p:ph sz="half" idx="1"/>
          </p:nvPr>
        </p:nvSpPr>
        <p:spPr>
          <a:xfrm>
            <a:off x="0" y="2368260"/>
            <a:ext cx="4038600" cy="4525963"/>
          </a:xfrm>
        </p:spPr>
        <p:txBody>
          <a:bodyPr/>
          <a:lstStyle/>
          <a:p>
            <a:r>
              <a:rPr lang="cs-CZ" dirty="0"/>
              <a:t>Hydroponie</a:t>
            </a:r>
          </a:p>
          <a:p>
            <a:pPr lvl="1"/>
            <a:r>
              <a:rPr lang="cs-CZ" dirty="0"/>
              <a:t>Malá spotřeba vody</a:t>
            </a:r>
          </a:p>
          <a:p>
            <a:pPr lvl="1"/>
            <a:r>
              <a:rPr lang="cs-CZ" dirty="0"/>
              <a:t>Bez půdy</a:t>
            </a:r>
          </a:p>
          <a:p>
            <a:pPr lvl="1"/>
            <a:r>
              <a:rPr lang="cs-CZ" dirty="0"/>
              <a:t>Bez nemocí a plevelů</a:t>
            </a:r>
          </a:p>
          <a:p>
            <a:pPr lvl="1"/>
            <a:r>
              <a:rPr lang="cs-CZ" dirty="0"/>
              <a:t>Blízko spotřebě</a:t>
            </a:r>
          </a:p>
          <a:p>
            <a:pPr lvl="1"/>
            <a:r>
              <a:rPr lang="cs-CZ" dirty="0"/>
              <a:t>Optimální podmínky</a:t>
            </a:r>
          </a:p>
          <a:p>
            <a:pPr lvl="1"/>
            <a:r>
              <a:rPr lang="cs-CZ" dirty="0"/>
              <a:t>Rychlý růst</a:t>
            </a:r>
          </a:p>
          <a:p>
            <a:pPr lvl="1"/>
            <a:r>
              <a:rPr lang="cs-CZ" dirty="0"/>
              <a:t>Vyrovnaná kvalita</a:t>
            </a:r>
          </a:p>
          <a:p>
            <a:endParaRPr lang="en-US" dirty="0"/>
          </a:p>
        </p:txBody>
      </p:sp>
      <p:sp>
        <p:nvSpPr>
          <p:cNvPr id="19" name="Zástupný symbol pro obsah 18"/>
          <p:cNvSpPr>
            <a:spLocks noGrp="1"/>
          </p:cNvSpPr>
          <p:nvPr>
            <p:ph sz="half" idx="2"/>
          </p:nvPr>
        </p:nvSpPr>
        <p:spPr>
          <a:xfrm>
            <a:off x="4648200" y="2361979"/>
            <a:ext cx="4038600" cy="4525963"/>
          </a:xfrm>
        </p:spPr>
        <p:txBody>
          <a:bodyPr/>
          <a:lstStyle/>
          <a:p>
            <a:r>
              <a:rPr lang="cs-CZ" dirty="0"/>
              <a:t>Akvakultura</a:t>
            </a:r>
          </a:p>
          <a:p>
            <a:pPr lvl="1"/>
            <a:r>
              <a:rPr lang="cs-CZ" dirty="0"/>
              <a:t>Malá spotřeba vody</a:t>
            </a:r>
          </a:p>
          <a:p>
            <a:pPr lvl="1"/>
            <a:r>
              <a:rPr lang="cs-CZ" dirty="0"/>
              <a:t>Není potřeba rybníka, proudící vody či moře</a:t>
            </a:r>
          </a:p>
          <a:p>
            <a:pPr lvl="1"/>
            <a:r>
              <a:rPr lang="cs-CZ" dirty="0"/>
              <a:t>Blízko spotřebě</a:t>
            </a:r>
          </a:p>
          <a:p>
            <a:pPr lvl="1"/>
            <a:r>
              <a:rPr lang="cs-CZ" dirty="0"/>
              <a:t>Optimální podmínky</a:t>
            </a:r>
          </a:p>
          <a:p>
            <a:pPr lvl="1"/>
            <a:r>
              <a:rPr lang="cs-CZ" dirty="0"/>
              <a:t>Rychlý růst</a:t>
            </a:r>
          </a:p>
          <a:p>
            <a:pPr lvl="1"/>
            <a:r>
              <a:rPr lang="cs-CZ" dirty="0"/>
              <a:t>Vyrovnaná kvalita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85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5"/>
          <p:cNvSpPr>
            <a:spLocks/>
          </p:cNvSpPr>
          <p:nvPr/>
        </p:nvSpPr>
        <p:spPr bwMode="auto">
          <a:xfrm>
            <a:off x="3960317" y="238869"/>
            <a:ext cx="1270248" cy="19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1pPr>
            <a:lvl2pPr marL="742950" indent="-28575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2pPr>
            <a:lvl3pPr marL="11430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3pPr>
            <a:lvl4pPr marL="16002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4pPr>
            <a:lvl5pPr marL="2057400" indent="-228600" eaLnBrk="0" hangingPunct="0"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414141"/>
                </a:solidFill>
                <a:latin typeface="Gill Sans Light" charset="0"/>
                <a:ea typeface="ヒラギノ角ゴ Pro W3" pitchFamily="122" charset="-128"/>
                <a:sym typeface="Gill Sans Light" charset="0"/>
              </a:defRPr>
            </a:lvl9pPr>
          </a:lstStyle>
          <a:p>
            <a:pPr algn="l" eaLnBrk="1" hangingPunct="1">
              <a:lnSpc>
                <a:spcPct val="90000"/>
              </a:lnSpc>
            </a:pPr>
            <a:r>
              <a:rPr lang="en-US" altLang="cs-CZ" sz="800">
                <a:solidFill>
                  <a:schemeClr val="tx2"/>
                </a:solidFill>
                <a:latin typeface="Clara Sans" pitchFamily="122" charset="0"/>
                <a:sym typeface="Clara Sans" pitchFamily="122" charset="0"/>
              </a:rPr>
              <a:t>www.frov.jcu.cz</a:t>
            </a:r>
          </a:p>
        </p:txBody>
      </p:sp>
      <p:pic>
        <p:nvPicPr>
          <p:cNvPr id="4098" name="Picture 2" descr="http://www.aquarium.cz/static/foto/18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248" y="2742812"/>
            <a:ext cx="2531531" cy="1426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7" descr="ANd9GcQFNz2lp42wxmOVIJtrhHyfsugz_nbQxp6u4DM_wrj1UPz-VEkFqQ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66" y="2315126"/>
            <a:ext cx="951012" cy="9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1" descr="ANd9GcTa7ethtOCy6vJLVBMEIaz-8WycKfC-lVDsCgdD6GBflV0oeiV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0466">
            <a:off x="1989383" y="4515655"/>
            <a:ext cx="884039" cy="669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Šipka doprava 1"/>
          <p:cNvSpPr/>
          <p:nvPr/>
        </p:nvSpPr>
        <p:spPr bwMode="auto">
          <a:xfrm rot="2423414">
            <a:off x="799782" y="3301390"/>
            <a:ext cx="556937" cy="171722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cs-CZ" sz="3000">
              <a:solidFill>
                <a:srgbClr val="414141"/>
              </a:solidFill>
              <a:latin typeface="Gill Sans Light" charset="0"/>
              <a:sym typeface="Gill Sans Light" charset="0"/>
            </a:endParaRPr>
          </a:p>
        </p:txBody>
      </p:sp>
      <p:sp>
        <p:nvSpPr>
          <p:cNvPr id="26" name="Šipka doprava 25"/>
          <p:cNvSpPr/>
          <p:nvPr/>
        </p:nvSpPr>
        <p:spPr bwMode="auto">
          <a:xfrm rot="2816521">
            <a:off x="2493996" y="5244743"/>
            <a:ext cx="556937" cy="171722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cs-CZ" sz="3000">
              <a:solidFill>
                <a:srgbClr val="414141"/>
              </a:solidFill>
              <a:latin typeface="Gill Sans Light" charset="0"/>
              <a:sym typeface="Gill Sans Light" charset="0"/>
            </a:endParaRPr>
          </a:p>
        </p:txBody>
      </p:sp>
      <p:sp>
        <p:nvSpPr>
          <p:cNvPr id="27" name="Šipka doprava 26"/>
          <p:cNvSpPr/>
          <p:nvPr/>
        </p:nvSpPr>
        <p:spPr bwMode="auto">
          <a:xfrm rot="7356793">
            <a:off x="2416133" y="4335293"/>
            <a:ext cx="556937" cy="171722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cs-CZ" sz="3000">
              <a:solidFill>
                <a:srgbClr val="414141"/>
              </a:solidFill>
              <a:latin typeface="Gill Sans Light" charset="0"/>
              <a:sym typeface="Gill Sans Light" charset="0"/>
            </a:endParaRPr>
          </a:p>
        </p:txBody>
      </p:sp>
      <p:sp>
        <p:nvSpPr>
          <p:cNvPr id="28" name="Šipka doprava 27"/>
          <p:cNvSpPr/>
          <p:nvPr/>
        </p:nvSpPr>
        <p:spPr bwMode="auto">
          <a:xfrm rot="3615824">
            <a:off x="1815914" y="4342027"/>
            <a:ext cx="556937" cy="171722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cs-CZ" sz="3000">
              <a:solidFill>
                <a:srgbClr val="414141"/>
              </a:solidFill>
              <a:latin typeface="Gill Sans Light" charset="0"/>
              <a:sym typeface="Gill Sans Light" charset="0"/>
            </a:endParaRPr>
          </a:p>
        </p:txBody>
      </p:sp>
      <p:sp>
        <p:nvSpPr>
          <p:cNvPr id="29" name="Šipka doprava 28"/>
          <p:cNvSpPr/>
          <p:nvPr/>
        </p:nvSpPr>
        <p:spPr bwMode="auto">
          <a:xfrm rot="7816634">
            <a:off x="1834951" y="5250615"/>
            <a:ext cx="556937" cy="171722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cs-CZ" sz="3000">
              <a:solidFill>
                <a:srgbClr val="414141"/>
              </a:solidFill>
              <a:latin typeface="Gill Sans Light" charset="0"/>
              <a:sym typeface="Gill Sans Light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268397" y="1910081"/>
            <a:ext cx="864004" cy="497732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r>
              <a:rPr lang="cs-CZ" sz="1400" b="1" dirty="0"/>
              <a:t>100 % N</a:t>
            </a:r>
          </a:p>
          <a:p>
            <a:r>
              <a:rPr lang="cs-CZ" sz="1400" b="1" dirty="0"/>
              <a:t>100 % P</a:t>
            </a:r>
          </a:p>
        </p:txBody>
      </p:sp>
      <p:sp>
        <p:nvSpPr>
          <p:cNvPr id="30" name="TextovéPole 29"/>
          <p:cNvSpPr txBox="1"/>
          <p:nvPr/>
        </p:nvSpPr>
        <p:spPr>
          <a:xfrm>
            <a:off x="647826" y="5538998"/>
            <a:ext cx="1371754" cy="714138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r>
              <a:rPr lang="cs-CZ" sz="1400" b="1" dirty="0"/>
              <a:t>Rozpuštěné</a:t>
            </a:r>
          </a:p>
          <a:p>
            <a:r>
              <a:rPr lang="cs-CZ" sz="1400" b="1" dirty="0"/>
              <a:t>87 % N</a:t>
            </a:r>
          </a:p>
          <a:p>
            <a:endParaRPr lang="cs-CZ" sz="1400" b="1" dirty="0"/>
          </a:p>
        </p:txBody>
      </p:sp>
      <p:sp>
        <p:nvSpPr>
          <p:cNvPr id="31" name="TextovéPole 30"/>
          <p:cNvSpPr txBox="1"/>
          <p:nvPr/>
        </p:nvSpPr>
        <p:spPr>
          <a:xfrm>
            <a:off x="957028" y="4514751"/>
            <a:ext cx="864004" cy="714138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r>
              <a:rPr lang="cs-CZ" sz="1400" b="1" dirty="0"/>
              <a:t>Odpad</a:t>
            </a:r>
          </a:p>
          <a:p>
            <a:r>
              <a:rPr lang="cs-CZ" sz="1400" b="1" dirty="0"/>
              <a:t>70 % N</a:t>
            </a:r>
          </a:p>
          <a:p>
            <a:r>
              <a:rPr lang="cs-CZ" sz="1400" b="1" dirty="0"/>
              <a:t>68 % P</a:t>
            </a:r>
          </a:p>
        </p:txBody>
      </p:sp>
      <p:sp>
        <p:nvSpPr>
          <p:cNvPr id="32" name="TextovéPole 31"/>
          <p:cNvSpPr txBox="1"/>
          <p:nvPr/>
        </p:nvSpPr>
        <p:spPr>
          <a:xfrm>
            <a:off x="2977318" y="2028673"/>
            <a:ext cx="864004" cy="714138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r>
              <a:rPr lang="cs-CZ" sz="1400" b="1" dirty="0"/>
              <a:t>Retence</a:t>
            </a:r>
          </a:p>
          <a:p>
            <a:r>
              <a:rPr lang="cs-CZ" sz="1400" b="1" dirty="0"/>
              <a:t>30 % N</a:t>
            </a:r>
          </a:p>
          <a:p>
            <a:r>
              <a:rPr lang="cs-CZ" sz="1400" b="1" dirty="0"/>
              <a:t>32 % P</a:t>
            </a:r>
          </a:p>
        </p:txBody>
      </p:sp>
      <p:sp>
        <p:nvSpPr>
          <p:cNvPr id="33" name="TextovéPole 32"/>
          <p:cNvSpPr txBox="1"/>
          <p:nvPr/>
        </p:nvSpPr>
        <p:spPr>
          <a:xfrm>
            <a:off x="2797375" y="5567201"/>
            <a:ext cx="1349568" cy="714138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r>
              <a:rPr lang="cs-CZ" sz="1400" b="1" dirty="0"/>
              <a:t>Pevné </a:t>
            </a:r>
          </a:p>
          <a:p>
            <a:r>
              <a:rPr lang="cs-CZ" sz="1400" b="1" dirty="0"/>
              <a:t>13 % N</a:t>
            </a:r>
          </a:p>
          <a:p>
            <a:endParaRPr lang="cs-CZ" sz="1400" b="1" dirty="0"/>
          </a:p>
        </p:txBody>
      </p:sp>
      <p:pic>
        <p:nvPicPr>
          <p:cNvPr id="4100" name="Picture 4" descr="http://ucebnice2.enviregion.cz/userFiles/vodni-kve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71844"/>
            <a:ext cx="2678906" cy="1808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vsor.cz/files/alba/revnicov-denitrifikace/revnicov-denitrifikace_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964" y="2897130"/>
            <a:ext cx="2536530" cy="190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www.osel.cz/_img/img119993345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633" y="4946672"/>
            <a:ext cx="2839641" cy="169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59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</TotalTime>
  <Words>923</Words>
  <Application>Microsoft Office PowerPoint</Application>
  <PresentationFormat>Předvádění na obrazovce (4:3)</PresentationFormat>
  <Paragraphs>213</Paragraphs>
  <Slides>51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51</vt:i4>
      </vt:variant>
    </vt:vector>
  </HeadingPairs>
  <TitlesOfParts>
    <vt:vector size="57" baseType="lpstr">
      <vt:lpstr>Arial</vt:lpstr>
      <vt:lpstr>Calibri</vt:lpstr>
      <vt:lpstr>Clara Sans</vt:lpstr>
      <vt:lpstr>Gill Sans Light</vt:lpstr>
      <vt:lpstr>Times New Roman</vt:lpstr>
      <vt:lpstr>Motiv sady Office</vt:lpstr>
      <vt:lpstr>Dlouhodobě udržitelné využívání živin v akvakultuře: akvaponie + bioflok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Akvaponie - rostliny</vt:lpstr>
      <vt:lpstr>Akvaponie – poměry a ekonomika</vt:lpstr>
      <vt:lpstr>Akvaponie  coupled x decoupled design</vt:lpstr>
      <vt:lpstr>Akvaponie– různý design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Aquaponics  ukázka komerční farmy</vt:lpstr>
      <vt:lpstr>Aquaponics  ukázka hobby systému</vt:lpstr>
      <vt:lpstr>Akvaponie v Evropě</vt:lpstr>
      <vt:lpstr>Výzvy</vt:lpstr>
      <vt:lpstr>Výzkumné iniciativy v EU</vt:lpstr>
      <vt:lpstr>Biofloc</vt:lpstr>
      <vt:lpstr>Biofloc</vt:lpstr>
      <vt:lpstr>Biofloc – Proč?</vt:lpstr>
      <vt:lpstr>Biofloc – jak to funguje?</vt:lpstr>
      <vt:lpstr>Biofloc</vt:lpstr>
      <vt:lpstr>Biofloc - rybník</vt:lpstr>
      <vt:lpstr>Biofloc - dusík</vt:lpstr>
      <vt:lpstr>Biofloc </vt:lpstr>
      <vt:lpstr>Biofloc - souhrn</vt:lpstr>
      <vt:lpstr>Biofloc</vt:lpstr>
      <vt:lpstr>Prezentace aplikace PowerPoint</vt:lpstr>
      <vt:lpstr>Biofloc – důležitý je monitoring</vt:lpstr>
      <vt:lpstr>Biofloc</vt:lpstr>
      <vt:lpstr>Prezentace aplikace PowerPoint</vt:lpstr>
      <vt:lpstr>Prezentace aplikace PowerPoint</vt:lpstr>
      <vt:lpstr>Prezentace aplikace PowerPoint</vt:lpstr>
      <vt:lpstr>Biofloc – další informace</vt:lpstr>
      <vt:lpstr> Využívání nerozpuštěných látek v odpadní vodě z akvakultury </vt:lpstr>
      <vt:lpstr>Využití netradičních zdrojů, odpadů a vedlejších produktů</vt:lpstr>
      <vt:lpstr>Multitrofní systémy </vt:lpstr>
      <vt:lpstr>Děkuji Vám za pozornost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Co-produkce ryb a dalších produktů: aquaponics + biofloc</dc:title>
  <dc:creator>Jan</dc:creator>
  <cp:lastModifiedBy>Mráz Jan doc. Ing. Ph.D.</cp:lastModifiedBy>
  <cp:revision>50</cp:revision>
  <cp:lastPrinted>2015-03-02T08:23:54Z</cp:lastPrinted>
  <dcterms:created xsi:type="dcterms:W3CDTF">2013-02-08T13:00:51Z</dcterms:created>
  <dcterms:modified xsi:type="dcterms:W3CDTF">2019-12-03T08:53:33Z</dcterms:modified>
</cp:coreProperties>
</file>