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5"/>
  </p:notesMasterIdLst>
  <p:sldIdLst>
    <p:sldId id="256" r:id="rId2"/>
    <p:sldId id="267" r:id="rId3"/>
    <p:sldId id="286" r:id="rId4"/>
    <p:sldId id="317" r:id="rId5"/>
    <p:sldId id="316" r:id="rId6"/>
    <p:sldId id="299" r:id="rId7"/>
    <p:sldId id="287" r:id="rId8"/>
    <p:sldId id="289" r:id="rId9"/>
    <p:sldId id="288" r:id="rId10"/>
    <p:sldId id="302" r:id="rId11"/>
    <p:sldId id="271" r:id="rId12"/>
    <p:sldId id="301" r:id="rId13"/>
    <p:sldId id="277" r:id="rId14"/>
    <p:sldId id="312" r:id="rId15"/>
    <p:sldId id="297" r:id="rId16"/>
    <p:sldId id="311" r:id="rId17"/>
    <p:sldId id="310" r:id="rId18"/>
    <p:sldId id="285" r:id="rId19"/>
    <p:sldId id="298" r:id="rId20"/>
    <p:sldId id="292" r:id="rId21"/>
    <p:sldId id="290" r:id="rId22"/>
    <p:sldId id="294" r:id="rId23"/>
    <p:sldId id="307" r:id="rId24"/>
    <p:sldId id="305" r:id="rId25"/>
    <p:sldId id="304" r:id="rId26"/>
    <p:sldId id="319" r:id="rId27"/>
    <p:sldId id="266" r:id="rId28"/>
    <p:sldId id="314" r:id="rId29"/>
    <p:sldId id="320" r:id="rId30"/>
    <p:sldId id="318" r:id="rId31"/>
    <p:sldId id="306" r:id="rId32"/>
    <p:sldId id="315" r:id="rId33"/>
    <p:sldId id="313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8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688" y="60"/>
      </p:cViewPr>
      <p:guideLst>
        <p:guide orient="horz" pos="134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samba.porsenna.local\porsenna_ops\PROJEKTY\17217%20SCORE\&#344;e&#353;en&#237;\WP%20-%20Pilot%20action\Pilotn&#237;%20projekty%20Litom&#283;&#345;ice\Bytov&#253;%20d&#367;m%20Andrej\02%20V&#253;po&#269;ty\M&#283;&#345;en&#237;\V&#253;sledky%20m&#283;&#345;en&#237;%20BD%20BD%20Ple&#353;iveck&#225;%2019%20Litom&#283;&#345;ic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44"/>
          <c:order val="0"/>
          <c:tx>
            <c:strRef>
              <c:f>'[Výsledky měření BD BD Plešivecká 19 Litoměřice.xlsx]Výsledky měření'!$C$2:$E$2</c:f>
              <c:strCache>
                <c:ptCount val="1"/>
                <c:pt idx="0">
                  <c:v>6.12.2019</c:v>
                </c:pt>
              </c:strCache>
            </c:strRef>
          </c:tx>
          <c:spPr>
            <a:ln w="28575" cap="rnd">
              <a:solidFill>
                <a:schemeClr val="accent1">
                  <a:lumMod val="70000"/>
                  <a:lumOff val="3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'[Výsledky měření BD BD Plešivecká 19 Litoměřice.xlsx]Výsledky měření'!$B$4:$B$147</c:f>
              <c:numCache>
                <c:formatCode>[$-F400]h:mm:ss\ AM/PM</c:formatCode>
                <c:ptCount val="144"/>
                <c:pt idx="0">
                  <c:v>4.8611111111111112E-3</c:v>
                </c:pt>
                <c:pt idx="1">
                  <c:v>1.1805555555555555E-2</c:v>
                </c:pt>
                <c:pt idx="2">
                  <c:v>1.8749999999999999E-2</c:v>
                </c:pt>
                <c:pt idx="3">
                  <c:v>2.5694444444444402E-2</c:v>
                </c:pt>
                <c:pt idx="4">
                  <c:v>3.2638888888888898E-2</c:v>
                </c:pt>
                <c:pt idx="5">
                  <c:v>3.9583333333333297E-2</c:v>
                </c:pt>
                <c:pt idx="6">
                  <c:v>4.65277777777778E-2</c:v>
                </c:pt>
                <c:pt idx="7">
                  <c:v>5.3472222222222199E-2</c:v>
                </c:pt>
                <c:pt idx="8">
                  <c:v>6.0416666666666702E-2</c:v>
                </c:pt>
                <c:pt idx="9">
                  <c:v>6.7361111111111094E-2</c:v>
                </c:pt>
                <c:pt idx="10">
                  <c:v>7.43055555555555E-2</c:v>
                </c:pt>
                <c:pt idx="11">
                  <c:v>8.1250000000000003E-2</c:v>
                </c:pt>
                <c:pt idx="12">
                  <c:v>8.8194444444444395E-2</c:v>
                </c:pt>
                <c:pt idx="13">
                  <c:v>9.5138888888888898E-2</c:v>
                </c:pt>
                <c:pt idx="14">
                  <c:v>0.102083333333333</c:v>
                </c:pt>
                <c:pt idx="15">
                  <c:v>0.109027777777778</c:v>
                </c:pt>
                <c:pt idx="16">
                  <c:v>0.115972222222222</c:v>
                </c:pt>
                <c:pt idx="17">
                  <c:v>0.12291666666666699</c:v>
                </c:pt>
                <c:pt idx="18">
                  <c:v>0.12986111111111101</c:v>
                </c:pt>
                <c:pt idx="19">
                  <c:v>0.13680555555555499</c:v>
                </c:pt>
                <c:pt idx="20">
                  <c:v>0.14374999999999999</c:v>
                </c:pt>
                <c:pt idx="21">
                  <c:v>0.15069444444444399</c:v>
                </c:pt>
                <c:pt idx="22">
                  <c:v>0.15763888888888899</c:v>
                </c:pt>
                <c:pt idx="23">
                  <c:v>0.164583333333333</c:v>
                </c:pt>
                <c:pt idx="24">
                  <c:v>0.171527777777778</c:v>
                </c:pt>
                <c:pt idx="25">
                  <c:v>0.178472222222222</c:v>
                </c:pt>
                <c:pt idx="26">
                  <c:v>0.18541666666666701</c:v>
                </c:pt>
                <c:pt idx="27">
                  <c:v>0.19236111111111101</c:v>
                </c:pt>
                <c:pt idx="28">
                  <c:v>0.19930555555555499</c:v>
                </c:pt>
                <c:pt idx="29">
                  <c:v>0.20624999999999999</c:v>
                </c:pt>
                <c:pt idx="30">
                  <c:v>0.21319444444444399</c:v>
                </c:pt>
                <c:pt idx="31">
                  <c:v>0.22013888888888899</c:v>
                </c:pt>
                <c:pt idx="32">
                  <c:v>0.227083333333333</c:v>
                </c:pt>
                <c:pt idx="33">
                  <c:v>0.234027777777778</c:v>
                </c:pt>
                <c:pt idx="34">
                  <c:v>0.240972222222222</c:v>
                </c:pt>
                <c:pt idx="35">
                  <c:v>0.24791666666666701</c:v>
                </c:pt>
                <c:pt idx="36">
                  <c:v>0.25486111111111098</c:v>
                </c:pt>
                <c:pt idx="37">
                  <c:v>0.26180555555555501</c:v>
                </c:pt>
                <c:pt idx="38">
                  <c:v>0.26874999999999999</c:v>
                </c:pt>
                <c:pt idx="39">
                  <c:v>0.27569444444444402</c:v>
                </c:pt>
                <c:pt idx="40">
                  <c:v>0.28263888888888899</c:v>
                </c:pt>
                <c:pt idx="41">
                  <c:v>0.28958333333333303</c:v>
                </c:pt>
                <c:pt idx="42">
                  <c:v>0.296527777777778</c:v>
                </c:pt>
                <c:pt idx="43">
                  <c:v>0.30347222222222198</c:v>
                </c:pt>
                <c:pt idx="44">
                  <c:v>0.31041666666666701</c:v>
                </c:pt>
                <c:pt idx="45">
                  <c:v>0.31736111111111098</c:v>
                </c:pt>
                <c:pt idx="46">
                  <c:v>0.32430555555555501</c:v>
                </c:pt>
                <c:pt idx="47">
                  <c:v>0.33124999999999999</c:v>
                </c:pt>
                <c:pt idx="48">
                  <c:v>0.33819444444444402</c:v>
                </c:pt>
                <c:pt idx="49">
                  <c:v>0.34513888888888899</c:v>
                </c:pt>
                <c:pt idx="50">
                  <c:v>0.35208333333333303</c:v>
                </c:pt>
                <c:pt idx="51">
                  <c:v>0.359027777777778</c:v>
                </c:pt>
                <c:pt idx="52">
                  <c:v>0.36597222222222198</c:v>
                </c:pt>
                <c:pt idx="53">
                  <c:v>0.37291666666666701</c:v>
                </c:pt>
                <c:pt idx="54">
                  <c:v>0.37986111111111098</c:v>
                </c:pt>
                <c:pt idx="55">
                  <c:v>0.38680555555555501</c:v>
                </c:pt>
                <c:pt idx="56">
                  <c:v>0.39374999999999999</c:v>
                </c:pt>
                <c:pt idx="57">
                  <c:v>0.40069444444444402</c:v>
                </c:pt>
                <c:pt idx="58">
                  <c:v>0.40763888888888899</c:v>
                </c:pt>
                <c:pt idx="59">
                  <c:v>0.41458333333333303</c:v>
                </c:pt>
                <c:pt idx="60">
                  <c:v>0.421527777777778</c:v>
                </c:pt>
                <c:pt idx="61">
                  <c:v>0.42847222222222198</c:v>
                </c:pt>
                <c:pt idx="62">
                  <c:v>0.43541666666666701</c:v>
                </c:pt>
                <c:pt idx="63">
                  <c:v>0.44236111111111098</c:v>
                </c:pt>
                <c:pt idx="64">
                  <c:v>0.44930555555555501</c:v>
                </c:pt>
                <c:pt idx="65">
                  <c:v>0.45624999999999999</c:v>
                </c:pt>
                <c:pt idx="66">
                  <c:v>0.46319444444444402</c:v>
                </c:pt>
                <c:pt idx="67">
                  <c:v>0.47013888888888899</c:v>
                </c:pt>
                <c:pt idx="68">
                  <c:v>0.47708333333333303</c:v>
                </c:pt>
                <c:pt idx="69">
                  <c:v>0.484027777777778</c:v>
                </c:pt>
                <c:pt idx="70">
                  <c:v>0.49097222222222198</c:v>
                </c:pt>
                <c:pt idx="71">
                  <c:v>0.49791666666666701</c:v>
                </c:pt>
                <c:pt idx="72">
                  <c:v>0.50486111111111098</c:v>
                </c:pt>
                <c:pt idx="73">
                  <c:v>0.51180555555555496</c:v>
                </c:pt>
                <c:pt idx="74">
                  <c:v>0.51875000000000004</c:v>
                </c:pt>
                <c:pt idx="75">
                  <c:v>0.52569444444444402</c:v>
                </c:pt>
                <c:pt idx="76">
                  <c:v>0.53263888888888899</c:v>
                </c:pt>
                <c:pt idx="77">
                  <c:v>0.53958333333333297</c:v>
                </c:pt>
                <c:pt idx="78">
                  <c:v>0.54652777777777795</c:v>
                </c:pt>
                <c:pt idx="79">
                  <c:v>0.55347222222222203</c:v>
                </c:pt>
                <c:pt idx="80">
                  <c:v>0.56041666666666701</c:v>
                </c:pt>
                <c:pt idx="81">
                  <c:v>0.56736111111111098</c:v>
                </c:pt>
                <c:pt idx="82">
                  <c:v>0.57430555555555496</c:v>
                </c:pt>
                <c:pt idx="83">
                  <c:v>0.58125000000000004</c:v>
                </c:pt>
                <c:pt idx="84">
                  <c:v>0.58819444444444402</c:v>
                </c:pt>
                <c:pt idx="85">
                  <c:v>0.59513888888888899</c:v>
                </c:pt>
                <c:pt idx="86">
                  <c:v>0.60208333333333297</c:v>
                </c:pt>
                <c:pt idx="87">
                  <c:v>0.60902777777777795</c:v>
                </c:pt>
                <c:pt idx="88">
                  <c:v>0.61597222222222203</c:v>
                </c:pt>
                <c:pt idx="89">
                  <c:v>0.62291666666666601</c:v>
                </c:pt>
                <c:pt idx="90">
                  <c:v>0.62986111111111098</c:v>
                </c:pt>
                <c:pt idx="91">
                  <c:v>0.63680555555555496</c:v>
                </c:pt>
                <c:pt idx="92">
                  <c:v>0.64375000000000004</c:v>
                </c:pt>
                <c:pt idx="93">
                  <c:v>0.65069444444444402</c:v>
                </c:pt>
                <c:pt idx="94">
                  <c:v>0.65763888888888899</c:v>
                </c:pt>
                <c:pt idx="95">
                  <c:v>0.66458333333333297</c:v>
                </c:pt>
                <c:pt idx="96">
                  <c:v>0.67152777777777795</c:v>
                </c:pt>
                <c:pt idx="97">
                  <c:v>0.67847222222222203</c:v>
                </c:pt>
                <c:pt idx="98">
                  <c:v>0.68541666666666601</c:v>
                </c:pt>
                <c:pt idx="99">
                  <c:v>0.69236111111111098</c:v>
                </c:pt>
                <c:pt idx="100">
                  <c:v>0.69930555555555496</c:v>
                </c:pt>
                <c:pt idx="101">
                  <c:v>0.70625000000000004</c:v>
                </c:pt>
                <c:pt idx="102">
                  <c:v>0.71319444444444402</c:v>
                </c:pt>
                <c:pt idx="103">
                  <c:v>0.72013888888888899</c:v>
                </c:pt>
                <c:pt idx="104">
                  <c:v>0.72708333333333297</c:v>
                </c:pt>
                <c:pt idx="105">
                  <c:v>0.73402777777777795</c:v>
                </c:pt>
                <c:pt idx="106">
                  <c:v>0.74097222222222203</c:v>
                </c:pt>
                <c:pt idx="107">
                  <c:v>0.74791666666666601</c:v>
                </c:pt>
                <c:pt idx="108">
                  <c:v>0.75486111111111098</c:v>
                </c:pt>
                <c:pt idx="109">
                  <c:v>0.76180555555555496</c:v>
                </c:pt>
                <c:pt idx="110">
                  <c:v>0.76875000000000004</c:v>
                </c:pt>
                <c:pt idx="111">
                  <c:v>0.77569444444444402</c:v>
                </c:pt>
                <c:pt idx="112">
                  <c:v>0.78263888888888899</c:v>
                </c:pt>
                <c:pt idx="113">
                  <c:v>0.78958333333333297</c:v>
                </c:pt>
                <c:pt idx="114">
                  <c:v>0.79652777777777795</c:v>
                </c:pt>
                <c:pt idx="115">
                  <c:v>0.80347222222222203</c:v>
                </c:pt>
                <c:pt idx="116">
                  <c:v>0.81041666666666601</c:v>
                </c:pt>
                <c:pt idx="117">
                  <c:v>0.81736111111111098</c:v>
                </c:pt>
                <c:pt idx="118">
                  <c:v>0.82430555555555496</c:v>
                </c:pt>
                <c:pt idx="119">
                  <c:v>0.83125000000000004</c:v>
                </c:pt>
                <c:pt idx="120">
                  <c:v>0.83819444444444402</c:v>
                </c:pt>
                <c:pt idx="121">
                  <c:v>0.84513888888888899</c:v>
                </c:pt>
                <c:pt idx="122">
                  <c:v>0.85208333333333297</c:v>
                </c:pt>
                <c:pt idx="123">
                  <c:v>0.85902777777777795</c:v>
                </c:pt>
                <c:pt idx="124">
                  <c:v>0.86597222222222203</c:v>
                </c:pt>
                <c:pt idx="125">
                  <c:v>0.87291666666666601</c:v>
                </c:pt>
                <c:pt idx="126">
                  <c:v>0.87986111111111098</c:v>
                </c:pt>
                <c:pt idx="127">
                  <c:v>0.88680555555555496</c:v>
                </c:pt>
                <c:pt idx="128">
                  <c:v>0.89375000000000004</c:v>
                </c:pt>
                <c:pt idx="129">
                  <c:v>0.90069444444444402</c:v>
                </c:pt>
                <c:pt idx="130">
                  <c:v>0.90763888888888899</c:v>
                </c:pt>
                <c:pt idx="131">
                  <c:v>0.91458333333333297</c:v>
                </c:pt>
                <c:pt idx="132">
                  <c:v>0.92152777777777795</c:v>
                </c:pt>
                <c:pt idx="133">
                  <c:v>0.92847222222222203</c:v>
                </c:pt>
                <c:pt idx="134">
                  <c:v>0.93541666666666601</c:v>
                </c:pt>
                <c:pt idx="135">
                  <c:v>0.94236111111111098</c:v>
                </c:pt>
                <c:pt idx="136">
                  <c:v>0.94930555555555496</c:v>
                </c:pt>
                <c:pt idx="137">
                  <c:v>0.95625000000000004</c:v>
                </c:pt>
                <c:pt idx="138">
                  <c:v>0.96319444444444402</c:v>
                </c:pt>
                <c:pt idx="139">
                  <c:v>0.97013888888888899</c:v>
                </c:pt>
                <c:pt idx="140">
                  <c:v>0.97708333333333297</c:v>
                </c:pt>
                <c:pt idx="141">
                  <c:v>0.98402777777777795</c:v>
                </c:pt>
                <c:pt idx="142">
                  <c:v>0.99097222222222203</c:v>
                </c:pt>
                <c:pt idx="143">
                  <c:v>0.99791666666666601</c:v>
                </c:pt>
              </c:numCache>
            </c:numRef>
          </c:cat>
          <c:val>
            <c:numRef>
              <c:f>'[Výsledky měření BD BD Plešivecká 19 Litoměřice.xlsx]Výsledky měření'!$D$4:$D$147</c:f>
              <c:numCache>
                <c:formatCode>0.0</c:formatCode>
                <c:ptCount val="14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4.9909999999999997</c:v>
                </c:pt>
                <c:pt idx="58">
                  <c:v>5.8650000000000002</c:v>
                </c:pt>
                <c:pt idx="59">
                  <c:v>6.8769999999999998</c:v>
                </c:pt>
                <c:pt idx="60">
                  <c:v>7.1529999999999996</c:v>
                </c:pt>
                <c:pt idx="61">
                  <c:v>5.2439999999999998</c:v>
                </c:pt>
                <c:pt idx="62">
                  <c:v>6.0490000000000004</c:v>
                </c:pt>
                <c:pt idx="63">
                  <c:v>4.8070000000000004</c:v>
                </c:pt>
                <c:pt idx="64">
                  <c:v>4.83</c:v>
                </c:pt>
                <c:pt idx="65">
                  <c:v>4.7839999999999989</c:v>
                </c:pt>
                <c:pt idx="66">
                  <c:v>4.508</c:v>
                </c:pt>
                <c:pt idx="67">
                  <c:v>4.6689999999999996</c:v>
                </c:pt>
                <c:pt idx="68">
                  <c:v>5.7729999999999997</c:v>
                </c:pt>
                <c:pt idx="69">
                  <c:v>5.98</c:v>
                </c:pt>
                <c:pt idx="70">
                  <c:v>3.7720000000000002</c:v>
                </c:pt>
                <c:pt idx="71">
                  <c:v>4.048</c:v>
                </c:pt>
                <c:pt idx="72">
                  <c:v>3.6339999999999995</c:v>
                </c:pt>
                <c:pt idx="73">
                  <c:v>4.048</c:v>
                </c:pt>
                <c:pt idx="74">
                  <c:v>3.9790000000000001</c:v>
                </c:pt>
                <c:pt idx="75">
                  <c:v>7.36</c:v>
                </c:pt>
                <c:pt idx="76">
                  <c:v>3.9330000000000003</c:v>
                </c:pt>
                <c:pt idx="77">
                  <c:v>4.8070000000000013</c:v>
                </c:pt>
                <c:pt idx="78">
                  <c:v>5.3820000000000006</c:v>
                </c:pt>
                <c:pt idx="79">
                  <c:v>4.4850000000000003</c:v>
                </c:pt>
                <c:pt idx="80">
                  <c:v>5.5890000000000004</c:v>
                </c:pt>
                <c:pt idx="81">
                  <c:v>3.6799999999999997</c:v>
                </c:pt>
                <c:pt idx="82">
                  <c:v>4.5999999999999996</c:v>
                </c:pt>
                <c:pt idx="83">
                  <c:v>4.37</c:v>
                </c:pt>
                <c:pt idx="84">
                  <c:v>4.2089999999999996</c:v>
                </c:pt>
                <c:pt idx="85">
                  <c:v>5.819</c:v>
                </c:pt>
                <c:pt idx="86">
                  <c:v>4.577</c:v>
                </c:pt>
                <c:pt idx="87">
                  <c:v>5.1980000000000004</c:v>
                </c:pt>
                <c:pt idx="88">
                  <c:v>4.5539999999999994</c:v>
                </c:pt>
                <c:pt idx="89">
                  <c:v>3.5880000000000001</c:v>
                </c:pt>
                <c:pt idx="90">
                  <c:v>3.2890000000000001</c:v>
                </c:pt>
                <c:pt idx="91">
                  <c:v>5.2670000000000012</c:v>
                </c:pt>
                <c:pt idx="92">
                  <c:v>6.1870000000000003</c:v>
                </c:pt>
                <c:pt idx="93">
                  <c:v>3.0360000000000005</c:v>
                </c:pt>
                <c:pt idx="94">
                  <c:v>2.5760000000000005</c:v>
                </c:pt>
                <c:pt idx="95">
                  <c:v>4.4160000000000013</c:v>
                </c:pt>
                <c:pt idx="96">
                  <c:v>4.7149999999999999</c:v>
                </c:pt>
                <c:pt idx="97">
                  <c:v>4.0019999999999998</c:v>
                </c:pt>
                <c:pt idx="98">
                  <c:v>3.6110000000000007</c:v>
                </c:pt>
                <c:pt idx="99">
                  <c:v>3.68</c:v>
                </c:pt>
                <c:pt idx="100">
                  <c:v>3.7490000000000001</c:v>
                </c:pt>
                <c:pt idx="101">
                  <c:v>4.2089999999999996</c:v>
                </c:pt>
                <c:pt idx="102">
                  <c:v>4.8529999999999989</c:v>
                </c:pt>
                <c:pt idx="103">
                  <c:v>4.6920000000000002</c:v>
                </c:pt>
                <c:pt idx="104">
                  <c:v>4.8529999999999998</c:v>
                </c:pt>
                <c:pt idx="105">
                  <c:v>5.0830000000000002</c:v>
                </c:pt>
                <c:pt idx="106">
                  <c:v>6.6470000000000011</c:v>
                </c:pt>
                <c:pt idx="107">
                  <c:v>4.9909999999999997</c:v>
                </c:pt>
                <c:pt idx="108">
                  <c:v>4.0709999999999997</c:v>
                </c:pt>
                <c:pt idx="109">
                  <c:v>5.3129999999999997</c:v>
                </c:pt>
                <c:pt idx="110">
                  <c:v>7.36</c:v>
                </c:pt>
                <c:pt idx="111">
                  <c:v>6.67</c:v>
                </c:pt>
                <c:pt idx="112">
                  <c:v>6.5089999999999995</c:v>
                </c:pt>
                <c:pt idx="113">
                  <c:v>6.44</c:v>
                </c:pt>
                <c:pt idx="114">
                  <c:v>4.4850000000000003</c:v>
                </c:pt>
                <c:pt idx="115">
                  <c:v>3.9790000000000001</c:v>
                </c:pt>
                <c:pt idx="116">
                  <c:v>4.2549999999999999</c:v>
                </c:pt>
                <c:pt idx="117">
                  <c:v>4.2779999999999996</c:v>
                </c:pt>
                <c:pt idx="118">
                  <c:v>6.7850000000000001</c:v>
                </c:pt>
                <c:pt idx="119">
                  <c:v>5.2439999999999998</c:v>
                </c:pt>
                <c:pt idx="120">
                  <c:v>4.4850000000000003</c:v>
                </c:pt>
                <c:pt idx="121">
                  <c:v>5.7729999999999988</c:v>
                </c:pt>
                <c:pt idx="122">
                  <c:v>5.4279999999999999</c:v>
                </c:pt>
                <c:pt idx="123">
                  <c:v>5.5659999999999998</c:v>
                </c:pt>
                <c:pt idx="124">
                  <c:v>5.1059999999999999</c:v>
                </c:pt>
                <c:pt idx="125">
                  <c:v>6.992</c:v>
                </c:pt>
                <c:pt idx="126">
                  <c:v>4.6689999999999996</c:v>
                </c:pt>
                <c:pt idx="127">
                  <c:v>5.1289999999999987</c:v>
                </c:pt>
                <c:pt idx="128">
                  <c:v>3.7030000000000003</c:v>
                </c:pt>
                <c:pt idx="129">
                  <c:v>3.726</c:v>
                </c:pt>
                <c:pt idx="130">
                  <c:v>4.5309999999999997</c:v>
                </c:pt>
                <c:pt idx="131">
                  <c:v>4.37</c:v>
                </c:pt>
                <c:pt idx="132">
                  <c:v>4.0940000000000003</c:v>
                </c:pt>
                <c:pt idx="133">
                  <c:v>4.3010000000000002</c:v>
                </c:pt>
                <c:pt idx="134">
                  <c:v>4.7839999999999989</c:v>
                </c:pt>
                <c:pt idx="135">
                  <c:v>3.8410000000000002</c:v>
                </c:pt>
                <c:pt idx="136">
                  <c:v>3.4039999999999995</c:v>
                </c:pt>
                <c:pt idx="137">
                  <c:v>2.875</c:v>
                </c:pt>
                <c:pt idx="138">
                  <c:v>2.6909999999999998</c:v>
                </c:pt>
                <c:pt idx="139">
                  <c:v>2.8290000000000002</c:v>
                </c:pt>
                <c:pt idx="140">
                  <c:v>2.806</c:v>
                </c:pt>
                <c:pt idx="141">
                  <c:v>2.6680000000000001</c:v>
                </c:pt>
                <c:pt idx="142">
                  <c:v>2.4609999999999999</c:v>
                </c:pt>
                <c:pt idx="143">
                  <c:v>2.3690000000000002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105-4B7A-B46E-31A4594DE73C}"/>
            </c:ext>
          </c:extLst>
        </c:ser>
        <c:ser>
          <c:idx val="145"/>
          <c:order val="1"/>
          <c:tx>
            <c:strRef>
              <c:f>'[Výsledky měření BD BD Plešivecká 19 Litoměřice.xlsx]Výsledky měření'!$F$2:$H$2</c:f>
              <c:strCache>
                <c:ptCount val="1"/>
                <c:pt idx="0">
                  <c:v>07.12.2019</c:v>
                </c:pt>
              </c:strCache>
            </c:strRef>
          </c:tx>
          <c:spPr>
            <a:ln w="28575" cap="rnd">
              <a:solidFill>
                <a:schemeClr val="accent2">
                  <a:lumMod val="70000"/>
                  <a:lumOff val="3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'[Výsledky měření BD BD Plešivecká 19 Litoměřice.xlsx]Výsledky měření'!$B$4:$B$147</c:f>
              <c:numCache>
                <c:formatCode>[$-F400]h:mm:ss\ AM/PM</c:formatCode>
                <c:ptCount val="144"/>
                <c:pt idx="0">
                  <c:v>4.8611111111111112E-3</c:v>
                </c:pt>
                <c:pt idx="1">
                  <c:v>1.1805555555555555E-2</c:v>
                </c:pt>
                <c:pt idx="2">
                  <c:v>1.8749999999999999E-2</c:v>
                </c:pt>
                <c:pt idx="3">
                  <c:v>2.5694444444444402E-2</c:v>
                </c:pt>
                <c:pt idx="4">
                  <c:v>3.2638888888888898E-2</c:v>
                </c:pt>
                <c:pt idx="5">
                  <c:v>3.9583333333333297E-2</c:v>
                </c:pt>
                <c:pt idx="6">
                  <c:v>4.65277777777778E-2</c:v>
                </c:pt>
                <c:pt idx="7">
                  <c:v>5.3472222222222199E-2</c:v>
                </c:pt>
                <c:pt idx="8">
                  <c:v>6.0416666666666702E-2</c:v>
                </c:pt>
                <c:pt idx="9">
                  <c:v>6.7361111111111094E-2</c:v>
                </c:pt>
                <c:pt idx="10">
                  <c:v>7.43055555555555E-2</c:v>
                </c:pt>
                <c:pt idx="11">
                  <c:v>8.1250000000000003E-2</c:v>
                </c:pt>
                <c:pt idx="12">
                  <c:v>8.8194444444444395E-2</c:v>
                </c:pt>
                <c:pt idx="13">
                  <c:v>9.5138888888888898E-2</c:v>
                </c:pt>
                <c:pt idx="14">
                  <c:v>0.102083333333333</c:v>
                </c:pt>
                <c:pt idx="15">
                  <c:v>0.109027777777778</c:v>
                </c:pt>
                <c:pt idx="16">
                  <c:v>0.115972222222222</c:v>
                </c:pt>
                <c:pt idx="17">
                  <c:v>0.12291666666666699</c:v>
                </c:pt>
                <c:pt idx="18">
                  <c:v>0.12986111111111101</c:v>
                </c:pt>
                <c:pt idx="19">
                  <c:v>0.13680555555555499</c:v>
                </c:pt>
                <c:pt idx="20">
                  <c:v>0.14374999999999999</c:v>
                </c:pt>
                <c:pt idx="21">
                  <c:v>0.15069444444444399</c:v>
                </c:pt>
                <c:pt idx="22">
                  <c:v>0.15763888888888899</c:v>
                </c:pt>
                <c:pt idx="23">
                  <c:v>0.164583333333333</c:v>
                </c:pt>
                <c:pt idx="24">
                  <c:v>0.171527777777778</c:v>
                </c:pt>
                <c:pt idx="25">
                  <c:v>0.178472222222222</c:v>
                </c:pt>
                <c:pt idx="26">
                  <c:v>0.18541666666666701</c:v>
                </c:pt>
                <c:pt idx="27">
                  <c:v>0.19236111111111101</c:v>
                </c:pt>
                <c:pt idx="28">
                  <c:v>0.19930555555555499</c:v>
                </c:pt>
                <c:pt idx="29">
                  <c:v>0.20624999999999999</c:v>
                </c:pt>
                <c:pt idx="30">
                  <c:v>0.21319444444444399</c:v>
                </c:pt>
                <c:pt idx="31">
                  <c:v>0.22013888888888899</c:v>
                </c:pt>
                <c:pt idx="32">
                  <c:v>0.227083333333333</c:v>
                </c:pt>
                <c:pt idx="33">
                  <c:v>0.234027777777778</c:v>
                </c:pt>
                <c:pt idx="34">
                  <c:v>0.240972222222222</c:v>
                </c:pt>
                <c:pt idx="35">
                  <c:v>0.24791666666666701</c:v>
                </c:pt>
                <c:pt idx="36">
                  <c:v>0.25486111111111098</c:v>
                </c:pt>
                <c:pt idx="37">
                  <c:v>0.26180555555555501</c:v>
                </c:pt>
                <c:pt idx="38">
                  <c:v>0.26874999999999999</c:v>
                </c:pt>
                <c:pt idx="39">
                  <c:v>0.27569444444444402</c:v>
                </c:pt>
                <c:pt idx="40">
                  <c:v>0.28263888888888899</c:v>
                </c:pt>
                <c:pt idx="41">
                  <c:v>0.28958333333333303</c:v>
                </c:pt>
                <c:pt idx="42">
                  <c:v>0.296527777777778</c:v>
                </c:pt>
                <c:pt idx="43">
                  <c:v>0.30347222222222198</c:v>
                </c:pt>
                <c:pt idx="44">
                  <c:v>0.31041666666666701</c:v>
                </c:pt>
                <c:pt idx="45">
                  <c:v>0.31736111111111098</c:v>
                </c:pt>
                <c:pt idx="46">
                  <c:v>0.32430555555555501</c:v>
                </c:pt>
                <c:pt idx="47">
                  <c:v>0.33124999999999999</c:v>
                </c:pt>
                <c:pt idx="48">
                  <c:v>0.33819444444444402</c:v>
                </c:pt>
                <c:pt idx="49">
                  <c:v>0.34513888888888899</c:v>
                </c:pt>
                <c:pt idx="50">
                  <c:v>0.35208333333333303</c:v>
                </c:pt>
                <c:pt idx="51">
                  <c:v>0.359027777777778</c:v>
                </c:pt>
                <c:pt idx="52">
                  <c:v>0.36597222222222198</c:v>
                </c:pt>
                <c:pt idx="53">
                  <c:v>0.37291666666666701</c:v>
                </c:pt>
                <c:pt idx="54">
                  <c:v>0.37986111111111098</c:v>
                </c:pt>
                <c:pt idx="55">
                  <c:v>0.38680555555555501</c:v>
                </c:pt>
                <c:pt idx="56">
                  <c:v>0.39374999999999999</c:v>
                </c:pt>
                <c:pt idx="57">
                  <c:v>0.40069444444444402</c:v>
                </c:pt>
                <c:pt idx="58">
                  <c:v>0.40763888888888899</c:v>
                </c:pt>
                <c:pt idx="59">
                  <c:v>0.41458333333333303</c:v>
                </c:pt>
                <c:pt idx="60">
                  <c:v>0.421527777777778</c:v>
                </c:pt>
                <c:pt idx="61">
                  <c:v>0.42847222222222198</c:v>
                </c:pt>
                <c:pt idx="62">
                  <c:v>0.43541666666666701</c:v>
                </c:pt>
                <c:pt idx="63">
                  <c:v>0.44236111111111098</c:v>
                </c:pt>
                <c:pt idx="64">
                  <c:v>0.44930555555555501</c:v>
                </c:pt>
                <c:pt idx="65">
                  <c:v>0.45624999999999999</c:v>
                </c:pt>
                <c:pt idx="66">
                  <c:v>0.46319444444444402</c:v>
                </c:pt>
                <c:pt idx="67">
                  <c:v>0.47013888888888899</c:v>
                </c:pt>
                <c:pt idx="68">
                  <c:v>0.47708333333333303</c:v>
                </c:pt>
                <c:pt idx="69">
                  <c:v>0.484027777777778</c:v>
                </c:pt>
                <c:pt idx="70">
                  <c:v>0.49097222222222198</c:v>
                </c:pt>
                <c:pt idx="71">
                  <c:v>0.49791666666666701</c:v>
                </c:pt>
                <c:pt idx="72">
                  <c:v>0.50486111111111098</c:v>
                </c:pt>
                <c:pt idx="73">
                  <c:v>0.51180555555555496</c:v>
                </c:pt>
                <c:pt idx="74">
                  <c:v>0.51875000000000004</c:v>
                </c:pt>
                <c:pt idx="75">
                  <c:v>0.52569444444444402</c:v>
                </c:pt>
                <c:pt idx="76">
                  <c:v>0.53263888888888899</c:v>
                </c:pt>
                <c:pt idx="77">
                  <c:v>0.53958333333333297</c:v>
                </c:pt>
                <c:pt idx="78">
                  <c:v>0.54652777777777795</c:v>
                </c:pt>
                <c:pt idx="79">
                  <c:v>0.55347222222222203</c:v>
                </c:pt>
                <c:pt idx="80">
                  <c:v>0.56041666666666701</c:v>
                </c:pt>
                <c:pt idx="81">
                  <c:v>0.56736111111111098</c:v>
                </c:pt>
                <c:pt idx="82">
                  <c:v>0.57430555555555496</c:v>
                </c:pt>
                <c:pt idx="83">
                  <c:v>0.58125000000000004</c:v>
                </c:pt>
                <c:pt idx="84">
                  <c:v>0.58819444444444402</c:v>
                </c:pt>
                <c:pt idx="85">
                  <c:v>0.59513888888888899</c:v>
                </c:pt>
                <c:pt idx="86">
                  <c:v>0.60208333333333297</c:v>
                </c:pt>
                <c:pt idx="87">
                  <c:v>0.60902777777777795</c:v>
                </c:pt>
                <c:pt idx="88">
                  <c:v>0.61597222222222203</c:v>
                </c:pt>
                <c:pt idx="89">
                  <c:v>0.62291666666666601</c:v>
                </c:pt>
                <c:pt idx="90">
                  <c:v>0.62986111111111098</c:v>
                </c:pt>
                <c:pt idx="91">
                  <c:v>0.63680555555555496</c:v>
                </c:pt>
                <c:pt idx="92">
                  <c:v>0.64375000000000004</c:v>
                </c:pt>
                <c:pt idx="93">
                  <c:v>0.65069444444444402</c:v>
                </c:pt>
                <c:pt idx="94">
                  <c:v>0.65763888888888899</c:v>
                </c:pt>
                <c:pt idx="95">
                  <c:v>0.66458333333333297</c:v>
                </c:pt>
                <c:pt idx="96">
                  <c:v>0.67152777777777795</c:v>
                </c:pt>
                <c:pt idx="97">
                  <c:v>0.67847222222222203</c:v>
                </c:pt>
                <c:pt idx="98">
                  <c:v>0.68541666666666601</c:v>
                </c:pt>
                <c:pt idx="99">
                  <c:v>0.69236111111111098</c:v>
                </c:pt>
                <c:pt idx="100">
                  <c:v>0.69930555555555496</c:v>
                </c:pt>
                <c:pt idx="101">
                  <c:v>0.70625000000000004</c:v>
                </c:pt>
                <c:pt idx="102">
                  <c:v>0.71319444444444402</c:v>
                </c:pt>
                <c:pt idx="103">
                  <c:v>0.72013888888888899</c:v>
                </c:pt>
                <c:pt idx="104">
                  <c:v>0.72708333333333297</c:v>
                </c:pt>
                <c:pt idx="105">
                  <c:v>0.73402777777777795</c:v>
                </c:pt>
                <c:pt idx="106">
                  <c:v>0.74097222222222203</c:v>
                </c:pt>
                <c:pt idx="107">
                  <c:v>0.74791666666666601</c:v>
                </c:pt>
                <c:pt idx="108">
                  <c:v>0.75486111111111098</c:v>
                </c:pt>
                <c:pt idx="109">
                  <c:v>0.76180555555555496</c:v>
                </c:pt>
                <c:pt idx="110">
                  <c:v>0.76875000000000004</c:v>
                </c:pt>
                <c:pt idx="111">
                  <c:v>0.77569444444444402</c:v>
                </c:pt>
                <c:pt idx="112">
                  <c:v>0.78263888888888899</c:v>
                </c:pt>
                <c:pt idx="113">
                  <c:v>0.78958333333333297</c:v>
                </c:pt>
                <c:pt idx="114">
                  <c:v>0.79652777777777795</c:v>
                </c:pt>
                <c:pt idx="115">
                  <c:v>0.80347222222222203</c:v>
                </c:pt>
                <c:pt idx="116">
                  <c:v>0.81041666666666601</c:v>
                </c:pt>
                <c:pt idx="117">
                  <c:v>0.81736111111111098</c:v>
                </c:pt>
                <c:pt idx="118">
                  <c:v>0.82430555555555496</c:v>
                </c:pt>
                <c:pt idx="119">
                  <c:v>0.83125000000000004</c:v>
                </c:pt>
                <c:pt idx="120">
                  <c:v>0.83819444444444402</c:v>
                </c:pt>
                <c:pt idx="121">
                  <c:v>0.84513888888888899</c:v>
                </c:pt>
                <c:pt idx="122">
                  <c:v>0.85208333333333297</c:v>
                </c:pt>
                <c:pt idx="123">
                  <c:v>0.85902777777777795</c:v>
                </c:pt>
                <c:pt idx="124">
                  <c:v>0.86597222222222203</c:v>
                </c:pt>
                <c:pt idx="125">
                  <c:v>0.87291666666666601</c:v>
                </c:pt>
                <c:pt idx="126">
                  <c:v>0.87986111111111098</c:v>
                </c:pt>
                <c:pt idx="127">
                  <c:v>0.88680555555555496</c:v>
                </c:pt>
                <c:pt idx="128">
                  <c:v>0.89375000000000004</c:v>
                </c:pt>
                <c:pt idx="129">
                  <c:v>0.90069444444444402</c:v>
                </c:pt>
                <c:pt idx="130">
                  <c:v>0.90763888888888899</c:v>
                </c:pt>
                <c:pt idx="131">
                  <c:v>0.91458333333333297</c:v>
                </c:pt>
                <c:pt idx="132">
                  <c:v>0.92152777777777795</c:v>
                </c:pt>
                <c:pt idx="133">
                  <c:v>0.92847222222222203</c:v>
                </c:pt>
                <c:pt idx="134">
                  <c:v>0.93541666666666601</c:v>
                </c:pt>
                <c:pt idx="135">
                  <c:v>0.94236111111111098</c:v>
                </c:pt>
                <c:pt idx="136">
                  <c:v>0.94930555555555496</c:v>
                </c:pt>
                <c:pt idx="137">
                  <c:v>0.95625000000000004</c:v>
                </c:pt>
                <c:pt idx="138">
                  <c:v>0.96319444444444402</c:v>
                </c:pt>
                <c:pt idx="139">
                  <c:v>0.97013888888888899</c:v>
                </c:pt>
                <c:pt idx="140">
                  <c:v>0.97708333333333297</c:v>
                </c:pt>
                <c:pt idx="141">
                  <c:v>0.98402777777777795</c:v>
                </c:pt>
                <c:pt idx="142">
                  <c:v>0.99097222222222203</c:v>
                </c:pt>
                <c:pt idx="143">
                  <c:v>0.99791666666666601</c:v>
                </c:pt>
              </c:numCache>
            </c:numRef>
          </c:cat>
          <c:val>
            <c:numRef>
              <c:f>'[Výsledky měření BD BD Plešivecká 19 Litoměřice.xlsx]Výsledky měření'!$G$4:$G$147</c:f>
              <c:numCache>
                <c:formatCode>0.0</c:formatCode>
                <c:ptCount val="144"/>
                <c:pt idx="0">
                  <c:v>2.1389999999999998</c:v>
                </c:pt>
                <c:pt idx="1">
                  <c:v>2.1389999999999993</c:v>
                </c:pt>
                <c:pt idx="2">
                  <c:v>2.093</c:v>
                </c:pt>
                <c:pt idx="3">
                  <c:v>2.093</c:v>
                </c:pt>
                <c:pt idx="4">
                  <c:v>1.978</c:v>
                </c:pt>
                <c:pt idx="5">
                  <c:v>1.7710000000000001</c:v>
                </c:pt>
                <c:pt idx="6">
                  <c:v>1.7709999999999999</c:v>
                </c:pt>
                <c:pt idx="7">
                  <c:v>1.9550000000000001</c:v>
                </c:pt>
                <c:pt idx="8">
                  <c:v>2.0699999999999998</c:v>
                </c:pt>
                <c:pt idx="9">
                  <c:v>2.254</c:v>
                </c:pt>
                <c:pt idx="10">
                  <c:v>2.4380000000000002</c:v>
                </c:pt>
                <c:pt idx="11">
                  <c:v>2.3460000000000001</c:v>
                </c:pt>
                <c:pt idx="12">
                  <c:v>2.1619999999999999</c:v>
                </c:pt>
                <c:pt idx="13">
                  <c:v>1.6559999999999999</c:v>
                </c:pt>
                <c:pt idx="14">
                  <c:v>1.702</c:v>
                </c:pt>
                <c:pt idx="15">
                  <c:v>1.61</c:v>
                </c:pt>
                <c:pt idx="16">
                  <c:v>1.6559999999999997</c:v>
                </c:pt>
                <c:pt idx="17">
                  <c:v>1.587</c:v>
                </c:pt>
                <c:pt idx="18">
                  <c:v>1.5869999999999997</c:v>
                </c:pt>
                <c:pt idx="19">
                  <c:v>1.587</c:v>
                </c:pt>
                <c:pt idx="20">
                  <c:v>1.679</c:v>
                </c:pt>
                <c:pt idx="21">
                  <c:v>1.5640000000000001</c:v>
                </c:pt>
                <c:pt idx="22">
                  <c:v>1.587</c:v>
                </c:pt>
                <c:pt idx="23">
                  <c:v>1.5409999999999997</c:v>
                </c:pt>
                <c:pt idx="24">
                  <c:v>1.6559999999999999</c:v>
                </c:pt>
                <c:pt idx="25">
                  <c:v>1.61</c:v>
                </c:pt>
                <c:pt idx="26">
                  <c:v>1.5640000000000003</c:v>
                </c:pt>
                <c:pt idx="27">
                  <c:v>1.5409999999999997</c:v>
                </c:pt>
                <c:pt idx="28">
                  <c:v>1.518</c:v>
                </c:pt>
                <c:pt idx="29">
                  <c:v>1.5640000000000003</c:v>
                </c:pt>
                <c:pt idx="30">
                  <c:v>1.6559999999999999</c:v>
                </c:pt>
                <c:pt idx="31">
                  <c:v>1.9319999999999997</c:v>
                </c:pt>
                <c:pt idx="32">
                  <c:v>2.0699999999999998</c:v>
                </c:pt>
                <c:pt idx="33">
                  <c:v>2.1389999999999998</c:v>
                </c:pt>
                <c:pt idx="34">
                  <c:v>1.748</c:v>
                </c:pt>
                <c:pt idx="35">
                  <c:v>1.7480000000000002</c:v>
                </c:pt>
                <c:pt idx="36">
                  <c:v>1.794</c:v>
                </c:pt>
                <c:pt idx="37">
                  <c:v>1.9090000000000003</c:v>
                </c:pt>
                <c:pt idx="38">
                  <c:v>1.9319999999999997</c:v>
                </c:pt>
                <c:pt idx="39">
                  <c:v>1.84</c:v>
                </c:pt>
                <c:pt idx="40">
                  <c:v>2.76</c:v>
                </c:pt>
                <c:pt idx="41">
                  <c:v>2.093</c:v>
                </c:pt>
                <c:pt idx="42">
                  <c:v>1.7250000000000001</c:v>
                </c:pt>
                <c:pt idx="43">
                  <c:v>1.7250000000000001</c:v>
                </c:pt>
                <c:pt idx="44">
                  <c:v>2.0699999999999998</c:v>
                </c:pt>
                <c:pt idx="45">
                  <c:v>1.9090000000000003</c:v>
                </c:pt>
                <c:pt idx="46">
                  <c:v>2.484</c:v>
                </c:pt>
                <c:pt idx="47">
                  <c:v>3.8180000000000005</c:v>
                </c:pt>
                <c:pt idx="48">
                  <c:v>3.8410000000000006</c:v>
                </c:pt>
                <c:pt idx="49">
                  <c:v>4.5540000000000003</c:v>
                </c:pt>
                <c:pt idx="50">
                  <c:v>4.0709999999999997</c:v>
                </c:pt>
                <c:pt idx="51">
                  <c:v>5.221000000000001</c:v>
                </c:pt>
                <c:pt idx="52">
                  <c:v>4.7839999999999989</c:v>
                </c:pt>
                <c:pt idx="53">
                  <c:v>7.59</c:v>
                </c:pt>
                <c:pt idx="54">
                  <c:v>4.9219999999999997</c:v>
                </c:pt>
                <c:pt idx="55">
                  <c:v>5.75</c:v>
                </c:pt>
                <c:pt idx="56">
                  <c:v>5.4969999999999999</c:v>
                </c:pt>
                <c:pt idx="57">
                  <c:v>7.383</c:v>
                </c:pt>
                <c:pt idx="58">
                  <c:v>5.3589999999999991</c:v>
                </c:pt>
                <c:pt idx="59">
                  <c:v>6.67</c:v>
                </c:pt>
                <c:pt idx="60">
                  <c:v>5.0599999999999996</c:v>
                </c:pt>
                <c:pt idx="61">
                  <c:v>4.8760000000000012</c:v>
                </c:pt>
                <c:pt idx="62">
                  <c:v>4.3010000000000002</c:v>
                </c:pt>
                <c:pt idx="63">
                  <c:v>8.8550000000000004</c:v>
                </c:pt>
                <c:pt idx="64">
                  <c:v>9.7059999999999995</c:v>
                </c:pt>
                <c:pt idx="65">
                  <c:v>7.6589999999999989</c:v>
                </c:pt>
                <c:pt idx="66">
                  <c:v>8.8320000000000007</c:v>
                </c:pt>
                <c:pt idx="67">
                  <c:v>8.2799999999999994</c:v>
                </c:pt>
                <c:pt idx="68">
                  <c:v>12.167000000000002</c:v>
                </c:pt>
                <c:pt idx="69">
                  <c:v>9.9589999999999996</c:v>
                </c:pt>
                <c:pt idx="70">
                  <c:v>11.109</c:v>
                </c:pt>
                <c:pt idx="71">
                  <c:v>12.397</c:v>
                </c:pt>
                <c:pt idx="72">
                  <c:v>9.3379999999999992</c:v>
                </c:pt>
                <c:pt idx="73">
                  <c:v>8.3490000000000002</c:v>
                </c:pt>
                <c:pt idx="74">
                  <c:v>8.5790000000000006</c:v>
                </c:pt>
                <c:pt idx="75">
                  <c:v>9.6829999999999998</c:v>
                </c:pt>
                <c:pt idx="76">
                  <c:v>8.4870000000000001</c:v>
                </c:pt>
                <c:pt idx="77">
                  <c:v>6.8310000000000004</c:v>
                </c:pt>
                <c:pt idx="78">
                  <c:v>8.6940000000000008</c:v>
                </c:pt>
                <c:pt idx="79">
                  <c:v>6.1639999999999997</c:v>
                </c:pt>
                <c:pt idx="80">
                  <c:v>4.37</c:v>
                </c:pt>
                <c:pt idx="81">
                  <c:v>5.7960000000000003</c:v>
                </c:pt>
                <c:pt idx="82">
                  <c:v>6.7160000000000002</c:v>
                </c:pt>
                <c:pt idx="83">
                  <c:v>5.29</c:v>
                </c:pt>
                <c:pt idx="84">
                  <c:v>4.899</c:v>
                </c:pt>
                <c:pt idx="85">
                  <c:v>6.1180000000000003</c:v>
                </c:pt>
                <c:pt idx="86">
                  <c:v>5.4509999999999996</c:v>
                </c:pt>
                <c:pt idx="87">
                  <c:v>5.7039999999999997</c:v>
                </c:pt>
                <c:pt idx="88">
                  <c:v>8.3260000000000005</c:v>
                </c:pt>
                <c:pt idx="89">
                  <c:v>6.278999999999999</c:v>
                </c:pt>
                <c:pt idx="90">
                  <c:v>5.3360000000000003</c:v>
                </c:pt>
                <c:pt idx="91">
                  <c:v>4.6689999999999996</c:v>
                </c:pt>
                <c:pt idx="92">
                  <c:v>5.6580000000000004</c:v>
                </c:pt>
                <c:pt idx="93">
                  <c:v>5.3360000000000003</c:v>
                </c:pt>
                <c:pt idx="94">
                  <c:v>5.6120000000000001</c:v>
                </c:pt>
                <c:pt idx="95">
                  <c:v>7.3369999999999997</c:v>
                </c:pt>
                <c:pt idx="96">
                  <c:v>5.9570000000000007</c:v>
                </c:pt>
                <c:pt idx="97">
                  <c:v>5.98</c:v>
                </c:pt>
                <c:pt idx="98">
                  <c:v>5.9340000000000002</c:v>
                </c:pt>
                <c:pt idx="99">
                  <c:v>6.2329999999999997</c:v>
                </c:pt>
                <c:pt idx="100">
                  <c:v>7.7510000000000012</c:v>
                </c:pt>
                <c:pt idx="101">
                  <c:v>7.6589999999999989</c:v>
                </c:pt>
                <c:pt idx="102">
                  <c:v>7.1989999999999998</c:v>
                </c:pt>
                <c:pt idx="103">
                  <c:v>6.8540000000000001</c:v>
                </c:pt>
                <c:pt idx="104">
                  <c:v>8.4640000000000004</c:v>
                </c:pt>
                <c:pt idx="105">
                  <c:v>6.7619999999999996</c:v>
                </c:pt>
                <c:pt idx="106">
                  <c:v>6.072000000000001</c:v>
                </c:pt>
                <c:pt idx="107">
                  <c:v>9.1310000000000002</c:v>
                </c:pt>
                <c:pt idx="108">
                  <c:v>8.5790000000000024</c:v>
                </c:pt>
                <c:pt idx="109">
                  <c:v>6.7160000000000002</c:v>
                </c:pt>
                <c:pt idx="110">
                  <c:v>7.5670000000000011</c:v>
                </c:pt>
                <c:pt idx="111">
                  <c:v>6.21</c:v>
                </c:pt>
                <c:pt idx="112">
                  <c:v>5.98</c:v>
                </c:pt>
                <c:pt idx="113">
                  <c:v>4.577</c:v>
                </c:pt>
                <c:pt idx="114">
                  <c:v>6.9459999999999997</c:v>
                </c:pt>
                <c:pt idx="115">
                  <c:v>6.9920000000000009</c:v>
                </c:pt>
                <c:pt idx="116">
                  <c:v>6.7619999999999996</c:v>
                </c:pt>
                <c:pt idx="117">
                  <c:v>7.452</c:v>
                </c:pt>
                <c:pt idx="118">
                  <c:v>6.7619999999999996</c:v>
                </c:pt>
                <c:pt idx="119">
                  <c:v>6.738999999999999</c:v>
                </c:pt>
                <c:pt idx="120">
                  <c:v>7.59</c:v>
                </c:pt>
                <c:pt idx="121">
                  <c:v>9.0389999999999997</c:v>
                </c:pt>
                <c:pt idx="122">
                  <c:v>9.5909999999999975</c:v>
                </c:pt>
                <c:pt idx="123">
                  <c:v>8.1189999999999998</c:v>
                </c:pt>
                <c:pt idx="124">
                  <c:v>8.2569999999999997</c:v>
                </c:pt>
                <c:pt idx="125">
                  <c:v>6.6470000000000002</c:v>
                </c:pt>
                <c:pt idx="126">
                  <c:v>5.0830000000000002</c:v>
                </c:pt>
                <c:pt idx="127">
                  <c:v>4.3470000000000004</c:v>
                </c:pt>
                <c:pt idx="128">
                  <c:v>4.6920000000000002</c:v>
                </c:pt>
                <c:pt idx="129">
                  <c:v>5.1980000000000004</c:v>
                </c:pt>
                <c:pt idx="130">
                  <c:v>5.1980000000000004</c:v>
                </c:pt>
                <c:pt idx="131">
                  <c:v>4.7839999999999998</c:v>
                </c:pt>
                <c:pt idx="132">
                  <c:v>3.335</c:v>
                </c:pt>
                <c:pt idx="133">
                  <c:v>3.6570000000000005</c:v>
                </c:pt>
                <c:pt idx="134">
                  <c:v>4.9219999999999997</c:v>
                </c:pt>
                <c:pt idx="135">
                  <c:v>4.8529999999999998</c:v>
                </c:pt>
                <c:pt idx="136">
                  <c:v>4.508</c:v>
                </c:pt>
                <c:pt idx="137">
                  <c:v>2.8980000000000001</c:v>
                </c:pt>
                <c:pt idx="138">
                  <c:v>2.5530000000000004</c:v>
                </c:pt>
                <c:pt idx="139">
                  <c:v>2.3460000000000001</c:v>
                </c:pt>
                <c:pt idx="140">
                  <c:v>2.2999999999999998</c:v>
                </c:pt>
                <c:pt idx="141">
                  <c:v>2.2080000000000002</c:v>
                </c:pt>
                <c:pt idx="142">
                  <c:v>2.2080000000000006</c:v>
                </c:pt>
                <c:pt idx="143">
                  <c:v>2.3690000000000002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105-4B7A-B46E-31A4594DE73C}"/>
            </c:ext>
          </c:extLst>
        </c:ser>
        <c:ser>
          <c:idx val="0"/>
          <c:order val="2"/>
          <c:tx>
            <c:strRef>
              <c:f>'[Výsledky měření BD BD Plešivecká 19 Litoměřice.xlsx]Výsledky měření'!$I$2:$K$2</c:f>
              <c:strCache>
                <c:ptCount val="1"/>
                <c:pt idx="0">
                  <c:v>8.12.2019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'[Výsledky měření BD BD Plešivecká 19 Litoměřice.xlsx]Výsledky měření'!$B$4:$B$147</c:f>
              <c:numCache>
                <c:formatCode>[$-F400]h:mm:ss\ AM/PM</c:formatCode>
                <c:ptCount val="144"/>
                <c:pt idx="0">
                  <c:v>4.8611111111111112E-3</c:v>
                </c:pt>
                <c:pt idx="1">
                  <c:v>1.1805555555555555E-2</c:v>
                </c:pt>
                <c:pt idx="2">
                  <c:v>1.8749999999999999E-2</c:v>
                </c:pt>
                <c:pt idx="3">
                  <c:v>2.5694444444444402E-2</c:v>
                </c:pt>
                <c:pt idx="4">
                  <c:v>3.2638888888888898E-2</c:v>
                </c:pt>
                <c:pt idx="5">
                  <c:v>3.9583333333333297E-2</c:v>
                </c:pt>
                <c:pt idx="6">
                  <c:v>4.65277777777778E-2</c:v>
                </c:pt>
                <c:pt idx="7">
                  <c:v>5.3472222222222199E-2</c:v>
                </c:pt>
                <c:pt idx="8">
                  <c:v>6.0416666666666702E-2</c:v>
                </c:pt>
                <c:pt idx="9">
                  <c:v>6.7361111111111094E-2</c:v>
                </c:pt>
                <c:pt idx="10">
                  <c:v>7.43055555555555E-2</c:v>
                </c:pt>
                <c:pt idx="11">
                  <c:v>8.1250000000000003E-2</c:v>
                </c:pt>
                <c:pt idx="12">
                  <c:v>8.8194444444444395E-2</c:v>
                </c:pt>
                <c:pt idx="13">
                  <c:v>9.5138888888888898E-2</c:v>
                </c:pt>
                <c:pt idx="14">
                  <c:v>0.102083333333333</c:v>
                </c:pt>
                <c:pt idx="15">
                  <c:v>0.109027777777778</c:v>
                </c:pt>
                <c:pt idx="16">
                  <c:v>0.115972222222222</c:v>
                </c:pt>
                <c:pt idx="17">
                  <c:v>0.12291666666666699</c:v>
                </c:pt>
                <c:pt idx="18">
                  <c:v>0.12986111111111101</c:v>
                </c:pt>
                <c:pt idx="19">
                  <c:v>0.13680555555555499</c:v>
                </c:pt>
                <c:pt idx="20">
                  <c:v>0.14374999999999999</c:v>
                </c:pt>
                <c:pt idx="21">
                  <c:v>0.15069444444444399</c:v>
                </c:pt>
                <c:pt idx="22">
                  <c:v>0.15763888888888899</c:v>
                </c:pt>
                <c:pt idx="23">
                  <c:v>0.164583333333333</c:v>
                </c:pt>
                <c:pt idx="24">
                  <c:v>0.171527777777778</c:v>
                </c:pt>
                <c:pt idx="25">
                  <c:v>0.178472222222222</c:v>
                </c:pt>
                <c:pt idx="26">
                  <c:v>0.18541666666666701</c:v>
                </c:pt>
                <c:pt idx="27">
                  <c:v>0.19236111111111101</c:v>
                </c:pt>
                <c:pt idx="28">
                  <c:v>0.19930555555555499</c:v>
                </c:pt>
                <c:pt idx="29">
                  <c:v>0.20624999999999999</c:v>
                </c:pt>
                <c:pt idx="30">
                  <c:v>0.21319444444444399</c:v>
                </c:pt>
                <c:pt idx="31">
                  <c:v>0.22013888888888899</c:v>
                </c:pt>
                <c:pt idx="32">
                  <c:v>0.227083333333333</c:v>
                </c:pt>
                <c:pt idx="33">
                  <c:v>0.234027777777778</c:v>
                </c:pt>
                <c:pt idx="34">
                  <c:v>0.240972222222222</c:v>
                </c:pt>
                <c:pt idx="35">
                  <c:v>0.24791666666666701</c:v>
                </c:pt>
                <c:pt idx="36">
                  <c:v>0.25486111111111098</c:v>
                </c:pt>
                <c:pt idx="37">
                  <c:v>0.26180555555555501</c:v>
                </c:pt>
                <c:pt idx="38">
                  <c:v>0.26874999999999999</c:v>
                </c:pt>
                <c:pt idx="39">
                  <c:v>0.27569444444444402</c:v>
                </c:pt>
                <c:pt idx="40">
                  <c:v>0.28263888888888899</c:v>
                </c:pt>
                <c:pt idx="41">
                  <c:v>0.28958333333333303</c:v>
                </c:pt>
                <c:pt idx="42">
                  <c:v>0.296527777777778</c:v>
                </c:pt>
                <c:pt idx="43">
                  <c:v>0.30347222222222198</c:v>
                </c:pt>
                <c:pt idx="44">
                  <c:v>0.31041666666666701</c:v>
                </c:pt>
                <c:pt idx="45">
                  <c:v>0.31736111111111098</c:v>
                </c:pt>
                <c:pt idx="46">
                  <c:v>0.32430555555555501</c:v>
                </c:pt>
                <c:pt idx="47">
                  <c:v>0.33124999999999999</c:v>
                </c:pt>
                <c:pt idx="48">
                  <c:v>0.33819444444444402</c:v>
                </c:pt>
                <c:pt idx="49">
                  <c:v>0.34513888888888899</c:v>
                </c:pt>
                <c:pt idx="50">
                  <c:v>0.35208333333333303</c:v>
                </c:pt>
                <c:pt idx="51">
                  <c:v>0.359027777777778</c:v>
                </c:pt>
                <c:pt idx="52">
                  <c:v>0.36597222222222198</c:v>
                </c:pt>
                <c:pt idx="53">
                  <c:v>0.37291666666666701</c:v>
                </c:pt>
                <c:pt idx="54">
                  <c:v>0.37986111111111098</c:v>
                </c:pt>
                <c:pt idx="55">
                  <c:v>0.38680555555555501</c:v>
                </c:pt>
                <c:pt idx="56">
                  <c:v>0.39374999999999999</c:v>
                </c:pt>
                <c:pt idx="57">
                  <c:v>0.40069444444444402</c:v>
                </c:pt>
                <c:pt idx="58">
                  <c:v>0.40763888888888899</c:v>
                </c:pt>
                <c:pt idx="59">
                  <c:v>0.41458333333333303</c:v>
                </c:pt>
                <c:pt idx="60">
                  <c:v>0.421527777777778</c:v>
                </c:pt>
                <c:pt idx="61">
                  <c:v>0.42847222222222198</c:v>
                </c:pt>
                <c:pt idx="62">
                  <c:v>0.43541666666666701</c:v>
                </c:pt>
                <c:pt idx="63">
                  <c:v>0.44236111111111098</c:v>
                </c:pt>
                <c:pt idx="64">
                  <c:v>0.44930555555555501</c:v>
                </c:pt>
                <c:pt idx="65">
                  <c:v>0.45624999999999999</c:v>
                </c:pt>
                <c:pt idx="66">
                  <c:v>0.46319444444444402</c:v>
                </c:pt>
                <c:pt idx="67">
                  <c:v>0.47013888888888899</c:v>
                </c:pt>
                <c:pt idx="68">
                  <c:v>0.47708333333333303</c:v>
                </c:pt>
                <c:pt idx="69">
                  <c:v>0.484027777777778</c:v>
                </c:pt>
                <c:pt idx="70">
                  <c:v>0.49097222222222198</c:v>
                </c:pt>
                <c:pt idx="71">
                  <c:v>0.49791666666666701</c:v>
                </c:pt>
                <c:pt idx="72">
                  <c:v>0.50486111111111098</c:v>
                </c:pt>
                <c:pt idx="73">
                  <c:v>0.51180555555555496</c:v>
                </c:pt>
                <c:pt idx="74">
                  <c:v>0.51875000000000004</c:v>
                </c:pt>
                <c:pt idx="75">
                  <c:v>0.52569444444444402</c:v>
                </c:pt>
                <c:pt idx="76">
                  <c:v>0.53263888888888899</c:v>
                </c:pt>
                <c:pt idx="77">
                  <c:v>0.53958333333333297</c:v>
                </c:pt>
                <c:pt idx="78">
                  <c:v>0.54652777777777795</c:v>
                </c:pt>
                <c:pt idx="79">
                  <c:v>0.55347222222222203</c:v>
                </c:pt>
                <c:pt idx="80">
                  <c:v>0.56041666666666701</c:v>
                </c:pt>
                <c:pt idx="81">
                  <c:v>0.56736111111111098</c:v>
                </c:pt>
                <c:pt idx="82">
                  <c:v>0.57430555555555496</c:v>
                </c:pt>
                <c:pt idx="83">
                  <c:v>0.58125000000000004</c:v>
                </c:pt>
                <c:pt idx="84">
                  <c:v>0.58819444444444402</c:v>
                </c:pt>
                <c:pt idx="85">
                  <c:v>0.59513888888888899</c:v>
                </c:pt>
                <c:pt idx="86">
                  <c:v>0.60208333333333297</c:v>
                </c:pt>
                <c:pt idx="87">
                  <c:v>0.60902777777777795</c:v>
                </c:pt>
                <c:pt idx="88">
                  <c:v>0.61597222222222203</c:v>
                </c:pt>
                <c:pt idx="89">
                  <c:v>0.62291666666666601</c:v>
                </c:pt>
                <c:pt idx="90">
                  <c:v>0.62986111111111098</c:v>
                </c:pt>
                <c:pt idx="91">
                  <c:v>0.63680555555555496</c:v>
                </c:pt>
                <c:pt idx="92">
                  <c:v>0.64375000000000004</c:v>
                </c:pt>
                <c:pt idx="93">
                  <c:v>0.65069444444444402</c:v>
                </c:pt>
                <c:pt idx="94">
                  <c:v>0.65763888888888899</c:v>
                </c:pt>
                <c:pt idx="95">
                  <c:v>0.66458333333333297</c:v>
                </c:pt>
                <c:pt idx="96">
                  <c:v>0.67152777777777795</c:v>
                </c:pt>
                <c:pt idx="97">
                  <c:v>0.67847222222222203</c:v>
                </c:pt>
                <c:pt idx="98">
                  <c:v>0.68541666666666601</c:v>
                </c:pt>
                <c:pt idx="99">
                  <c:v>0.69236111111111098</c:v>
                </c:pt>
                <c:pt idx="100">
                  <c:v>0.69930555555555496</c:v>
                </c:pt>
                <c:pt idx="101">
                  <c:v>0.70625000000000004</c:v>
                </c:pt>
                <c:pt idx="102">
                  <c:v>0.71319444444444402</c:v>
                </c:pt>
                <c:pt idx="103">
                  <c:v>0.72013888888888899</c:v>
                </c:pt>
                <c:pt idx="104">
                  <c:v>0.72708333333333297</c:v>
                </c:pt>
                <c:pt idx="105">
                  <c:v>0.73402777777777795</c:v>
                </c:pt>
                <c:pt idx="106">
                  <c:v>0.74097222222222203</c:v>
                </c:pt>
                <c:pt idx="107">
                  <c:v>0.74791666666666601</c:v>
                </c:pt>
                <c:pt idx="108">
                  <c:v>0.75486111111111098</c:v>
                </c:pt>
                <c:pt idx="109">
                  <c:v>0.76180555555555496</c:v>
                </c:pt>
                <c:pt idx="110">
                  <c:v>0.76875000000000004</c:v>
                </c:pt>
                <c:pt idx="111">
                  <c:v>0.77569444444444402</c:v>
                </c:pt>
                <c:pt idx="112">
                  <c:v>0.78263888888888899</c:v>
                </c:pt>
                <c:pt idx="113">
                  <c:v>0.78958333333333297</c:v>
                </c:pt>
                <c:pt idx="114">
                  <c:v>0.79652777777777795</c:v>
                </c:pt>
                <c:pt idx="115">
                  <c:v>0.80347222222222203</c:v>
                </c:pt>
                <c:pt idx="116">
                  <c:v>0.81041666666666601</c:v>
                </c:pt>
                <c:pt idx="117">
                  <c:v>0.81736111111111098</c:v>
                </c:pt>
                <c:pt idx="118">
                  <c:v>0.82430555555555496</c:v>
                </c:pt>
                <c:pt idx="119">
                  <c:v>0.83125000000000004</c:v>
                </c:pt>
                <c:pt idx="120">
                  <c:v>0.83819444444444402</c:v>
                </c:pt>
                <c:pt idx="121">
                  <c:v>0.84513888888888899</c:v>
                </c:pt>
                <c:pt idx="122">
                  <c:v>0.85208333333333297</c:v>
                </c:pt>
                <c:pt idx="123">
                  <c:v>0.85902777777777795</c:v>
                </c:pt>
                <c:pt idx="124">
                  <c:v>0.86597222222222203</c:v>
                </c:pt>
                <c:pt idx="125">
                  <c:v>0.87291666666666601</c:v>
                </c:pt>
                <c:pt idx="126">
                  <c:v>0.87986111111111098</c:v>
                </c:pt>
                <c:pt idx="127">
                  <c:v>0.88680555555555496</c:v>
                </c:pt>
                <c:pt idx="128">
                  <c:v>0.89375000000000004</c:v>
                </c:pt>
                <c:pt idx="129">
                  <c:v>0.90069444444444402</c:v>
                </c:pt>
                <c:pt idx="130">
                  <c:v>0.90763888888888899</c:v>
                </c:pt>
                <c:pt idx="131">
                  <c:v>0.91458333333333297</c:v>
                </c:pt>
                <c:pt idx="132">
                  <c:v>0.92152777777777795</c:v>
                </c:pt>
                <c:pt idx="133">
                  <c:v>0.92847222222222203</c:v>
                </c:pt>
                <c:pt idx="134">
                  <c:v>0.93541666666666601</c:v>
                </c:pt>
                <c:pt idx="135">
                  <c:v>0.94236111111111098</c:v>
                </c:pt>
                <c:pt idx="136">
                  <c:v>0.94930555555555496</c:v>
                </c:pt>
                <c:pt idx="137">
                  <c:v>0.95625000000000004</c:v>
                </c:pt>
                <c:pt idx="138">
                  <c:v>0.96319444444444402</c:v>
                </c:pt>
                <c:pt idx="139">
                  <c:v>0.97013888888888899</c:v>
                </c:pt>
                <c:pt idx="140">
                  <c:v>0.97708333333333297</c:v>
                </c:pt>
                <c:pt idx="141">
                  <c:v>0.98402777777777795</c:v>
                </c:pt>
                <c:pt idx="142">
                  <c:v>0.99097222222222203</c:v>
                </c:pt>
                <c:pt idx="143">
                  <c:v>0.99791666666666601</c:v>
                </c:pt>
              </c:numCache>
            </c:numRef>
          </c:cat>
          <c:val>
            <c:numRef>
              <c:f>'[Výsledky měření BD BD Plešivecká 19 Litoměřice.xlsx]Výsledky měření'!$J$4:$J$147</c:f>
              <c:numCache>
                <c:formatCode>0.0</c:formatCode>
                <c:ptCount val="144"/>
                <c:pt idx="0">
                  <c:v>2.1389999999999998</c:v>
                </c:pt>
                <c:pt idx="1">
                  <c:v>2.0469999999999997</c:v>
                </c:pt>
                <c:pt idx="2">
                  <c:v>1.8169999999999999</c:v>
                </c:pt>
                <c:pt idx="3">
                  <c:v>1.8859999999999997</c:v>
                </c:pt>
                <c:pt idx="4">
                  <c:v>1.8859999999999997</c:v>
                </c:pt>
                <c:pt idx="5">
                  <c:v>1.8630000000000002</c:v>
                </c:pt>
                <c:pt idx="6">
                  <c:v>1.9780000000000002</c:v>
                </c:pt>
                <c:pt idx="7">
                  <c:v>1.9319999999999999</c:v>
                </c:pt>
                <c:pt idx="8">
                  <c:v>1.84</c:v>
                </c:pt>
                <c:pt idx="9">
                  <c:v>2.323</c:v>
                </c:pt>
                <c:pt idx="10">
                  <c:v>2.415</c:v>
                </c:pt>
                <c:pt idx="11">
                  <c:v>2.3919999999999999</c:v>
                </c:pt>
                <c:pt idx="12">
                  <c:v>2.1389999999999998</c:v>
                </c:pt>
                <c:pt idx="13">
                  <c:v>1.702</c:v>
                </c:pt>
                <c:pt idx="14">
                  <c:v>1.633</c:v>
                </c:pt>
                <c:pt idx="15">
                  <c:v>1.633</c:v>
                </c:pt>
                <c:pt idx="16">
                  <c:v>1.6559999999999997</c:v>
                </c:pt>
                <c:pt idx="17">
                  <c:v>1.8169999999999999</c:v>
                </c:pt>
                <c:pt idx="18">
                  <c:v>1.84</c:v>
                </c:pt>
                <c:pt idx="19">
                  <c:v>1.7709999999999999</c:v>
                </c:pt>
                <c:pt idx="20">
                  <c:v>1.679</c:v>
                </c:pt>
                <c:pt idx="21">
                  <c:v>1.5640000000000001</c:v>
                </c:pt>
                <c:pt idx="22">
                  <c:v>1.633</c:v>
                </c:pt>
                <c:pt idx="23">
                  <c:v>1.5409999999999997</c:v>
                </c:pt>
                <c:pt idx="24">
                  <c:v>1.61</c:v>
                </c:pt>
                <c:pt idx="25">
                  <c:v>1.5409999999999997</c:v>
                </c:pt>
                <c:pt idx="26">
                  <c:v>1.633</c:v>
                </c:pt>
                <c:pt idx="27">
                  <c:v>1.61</c:v>
                </c:pt>
                <c:pt idx="28">
                  <c:v>1.6330000000000002</c:v>
                </c:pt>
                <c:pt idx="29">
                  <c:v>1.5640000000000001</c:v>
                </c:pt>
                <c:pt idx="30">
                  <c:v>1.702</c:v>
                </c:pt>
                <c:pt idx="31">
                  <c:v>1.9319999999999999</c:v>
                </c:pt>
                <c:pt idx="32">
                  <c:v>2.99</c:v>
                </c:pt>
                <c:pt idx="33">
                  <c:v>2.944</c:v>
                </c:pt>
                <c:pt idx="34">
                  <c:v>2.1619999999999995</c:v>
                </c:pt>
                <c:pt idx="35">
                  <c:v>2.5069999999999997</c:v>
                </c:pt>
                <c:pt idx="36">
                  <c:v>3.8410000000000002</c:v>
                </c:pt>
                <c:pt idx="37">
                  <c:v>3.3580000000000005</c:v>
                </c:pt>
                <c:pt idx="38">
                  <c:v>3.036</c:v>
                </c:pt>
                <c:pt idx="39">
                  <c:v>4.3239999999999998</c:v>
                </c:pt>
                <c:pt idx="40">
                  <c:v>3.7949999999999999</c:v>
                </c:pt>
                <c:pt idx="41">
                  <c:v>4.1629999999999994</c:v>
                </c:pt>
                <c:pt idx="42">
                  <c:v>3.8869999999999996</c:v>
                </c:pt>
                <c:pt idx="43">
                  <c:v>2.484</c:v>
                </c:pt>
                <c:pt idx="44">
                  <c:v>3.5189999999999997</c:v>
                </c:pt>
                <c:pt idx="45">
                  <c:v>2.6680000000000006</c:v>
                </c:pt>
                <c:pt idx="46">
                  <c:v>4.577</c:v>
                </c:pt>
                <c:pt idx="47">
                  <c:v>4.2089999999999996</c:v>
                </c:pt>
                <c:pt idx="48">
                  <c:v>3.2889999999999997</c:v>
                </c:pt>
                <c:pt idx="49">
                  <c:v>5.2670000000000012</c:v>
                </c:pt>
                <c:pt idx="50">
                  <c:v>4.2779999999999996</c:v>
                </c:pt>
                <c:pt idx="51">
                  <c:v>2.415</c:v>
                </c:pt>
                <c:pt idx="52">
                  <c:v>2.1160000000000001</c:v>
                </c:pt>
                <c:pt idx="53">
                  <c:v>2.3690000000000002</c:v>
                </c:pt>
                <c:pt idx="54">
                  <c:v>2.4609999999999999</c:v>
                </c:pt>
                <c:pt idx="55">
                  <c:v>2.3230000000000004</c:v>
                </c:pt>
                <c:pt idx="56">
                  <c:v>3.1280000000000001</c:v>
                </c:pt>
                <c:pt idx="57">
                  <c:v>5.7499999999999991</c:v>
                </c:pt>
                <c:pt idx="58">
                  <c:v>4.2779999999999996</c:v>
                </c:pt>
                <c:pt idx="59">
                  <c:v>5.6349999999999998</c:v>
                </c:pt>
                <c:pt idx="60">
                  <c:v>6.992</c:v>
                </c:pt>
                <c:pt idx="61">
                  <c:v>10.856</c:v>
                </c:pt>
                <c:pt idx="62">
                  <c:v>8.8089999999999993</c:v>
                </c:pt>
                <c:pt idx="63">
                  <c:v>8.0040000000000013</c:v>
                </c:pt>
                <c:pt idx="64">
                  <c:v>6.44</c:v>
                </c:pt>
                <c:pt idx="65">
                  <c:v>6.4859999999999998</c:v>
                </c:pt>
                <c:pt idx="66">
                  <c:v>7.1529999999999987</c:v>
                </c:pt>
                <c:pt idx="67">
                  <c:v>9.3610000000000007</c:v>
                </c:pt>
                <c:pt idx="68">
                  <c:v>9.89</c:v>
                </c:pt>
                <c:pt idx="69">
                  <c:v>10.372999999999999</c:v>
                </c:pt>
                <c:pt idx="70">
                  <c:v>6.6470000000000002</c:v>
                </c:pt>
                <c:pt idx="71">
                  <c:v>4.9219999999999997</c:v>
                </c:pt>
                <c:pt idx="72">
                  <c:v>3.8639999999999994</c:v>
                </c:pt>
                <c:pt idx="73">
                  <c:v>3.9330000000000003</c:v>
                </c:pt>
                <c:pt idx="74">
                  <c:v>5.4739999999999993</c:v>
                </c:pt>
                <c:pt idx="75">
                  <c:v>4.3239999999999998</c:v>
                </c:pt>
                <c:pt idx="76">
                  <c:v>6.6239999999999988</c:v>
                </c:pt>
                <c:pt idx="77">
                  <c:v>10.212</c:v>
                </c:pt>
                <c:pt idx="78">
                  <c:v>7.6820000000000013</c:v>
                </c:pt>
                <c:pt idx="79">
                  <c:v>7.7279999999999998</c:v>
                </c:pt>
                <c:pt idx="80">
                  <c:v>7.2220000000000004</c:v>
                </c:pt>
                <c:pt idx="81">
                  <c:v>6.9459999999999997</c:v>
                </c:pt>
                <c:pt idx="82">
                  <c:v>5.8189999999999991</c:v>
                </c:pt>
                <c:pt idx="83">
                  <c:v>4.3239999999999998</c:v>
                </c:pt>
                <c:pt idx="84">
                  <c:v>4.117</c:v>
                </c:pt>
                <c:pt idx="85">
                  <c:v>5.2210000000000001</c:v>
                </c:pt>
                <c:pt idx="86">
                  <c:v>6.4859999999999998</c:v>
                </c:pt>
                <c:pt idx="87">
                  <c:v>5.9340000000000002</c:v>
                </c:pt>
                <c:pt idx="88">
                  <c:v>7.452</c:v>
                </c:pt>
                <c:pt idx="89">
                  <c:v>5.8419999999999996</c:v>
                </c:pt>
                <c:pt idx="90">
                  <c:v>4.0019999999999998</c:v>
                </c:pt>
                <c:pt idx="91">
                  <c:v>4.7380000000000004</c:v>
                </c:pt>
                <c:pt idx="92">
                  <c:v>3.9790000000000001</c:v>
                </c:pt>
                <c:pt idx="93">
                  <c:v>4.5540000000000003</c:v>
                </c:pt>
                <c:pt idx="94">
                  <c:v>3.4960000000000004</c:v>
                </c:pt>
                <c:pt idx="95">
                  <c:v>3.4039999999999999</c:v>
                </c:pt>
                <c:pt idx="96">
                  <c:v>3.3119999999999994</c:v>
                </c:pt>
                <c:pt idx="97">
                  <c:v>5.1980000000000004</c:v>
                </c:pt>
                <c:pt idx="98">
                  <c:v>4.8989999999999991</c:v>
                </c:pt>
                <c:pt idx="99">
                  <c:v>5.4050000000000002</c:v>
                </c:pt>
                <c:pt idx="100">
                  <c:v>5.0830000000000002</c:v>
                </c:pt>
                <c:pt idx="101">
                  <c:v>5.2670000000000003</c:v>
                </c:pt>
                <c:pt idx="102">
                  <c:v>5.4969999999999999</c:v>
                </c:pt>
                <c:pt idx="103">
                  <c:v>8.0039999999999996</c:v>
                </c:pt>
                <c:pt idx="104">
                  <c:v>9.5449999999999999</c:v>
                </c:pt>
                <c:pt idx="105">
                  <c:v>7.1760000000000002</c:v>
                </c:pt>
                <c:pt idx="106">
                  <c:v>6.8079999999999998</c:v>
                </c:pt>
                <c:pt idx="107">
                  <c:v>7.3140000000000001</c:v>
                </c:pt>
                <c:pt idx="108">
                  <c:v>6.601</c:v>
                </c:pt>
                <c:pt idx="109">
                  <c:v>6.6470000000000002</c:v>
                </c:pt>
                <c:pt idx="110">
                  <c:v>6.21</c:v>
                </c:pt>
                <c:pt idx="111">
                  <c:v>5.7270000000000003</c:v>
                </c:pt>
                <c:pt idx="112">
                  <c:v>5.8419999999999996</c:v>
                </c:pt>
                <c:pt idx="113">
                  <c:v>4.6920000000000002</c:v>
                </c:pt>
                <c:pt idx="114">
                  <c:v>4.9679999999999991</c:v>
                </c:pt>
                <c:pt idx="115">
                  <c:v>7.1989999999999998</c:v>
                </c:pt>
                <c:pt idx="116">
                  <c:v>5.1749999999999998</c:v>
                </c:pt>
                <c:pt idx="117">
                  <c:v>4.5999999999999996</c:v>
                </c:pt>
                <c:pt idx="118">
                  <c:v>6.1870000000000003</c:v>
                </c:pt>
                <c:pt idx="119">
                  <c:v>5.9340000000000002</c:v>
                </c:pt>
                <c:pt idx="120">
                  <c:v>5.6810000000000009</c:v>
                </c:pt>
                <c:pt idx="121">
                  <c:v>4.3239999999999998</c:v>
                </c:pt>
                <c:pt idx="122">
                  <c:v>6.0949999999999998</c:v>
                </c:pt>
                <c:pt idx="123">
                  <c:v>5.0599999999999996</c:v>
                </c:pt>
                <c:pt idx="124">
                  <c:v>5.0369999999999999</c:v>
                </c:pt>
                <c:pt idx="125">
                  <c:v>4.508</c:v>
                </c:pt>
                <c:pt idx="126">
                  <c:v>5.4510000000000005</c:v>
                </c:pt>
                <c:pt idx="127">
                  <c:v>5.0599999999999996</c:v>
                </c:pt>
                <c:pt idx="128">
                  <c:v>6.278999999999999</c:v>
                </c:pt>
                <c:pt idx="129">
                  <c:v>7.3369999999999997</c:v>
                </c:pt>
                <c:pt idx="130">
                  <c:v>5.4050000000000002</c:v>
                </c:pt>
                <c:pt idx="131">
                  <c:v>3.5190000000000001</c:v>
                </c:pt>
                <c:pt idx="132">
                  <c:v>4.83</c:v>
                </c:pt>
                <c:pt idx="133">
                  <c:v>3.68</c:v>
                </c:pt>
                <c:pt idx="134">
                  <c:v>4.6459999999999999</c:v>
                </c:pt>
                <c:pt idx="135">
                  <c:v>3.8639999999999999</c:v>
                </c:pt>
                <c:pt idx="136">
                  <c:v>3.3119999999999998</c:v>
                </c:pt>
                <c:pt idx="137">
                  <c:v>3.1050000000000004</c:v>
                </c:pt>
                <c:pt idx="138">
                  <c:v>3.6110000000000002</c:v>
                </c:pt>
                <c:pt idx="139">
                  <c:v>2.3919999999999999</c:v>
                </c:pt>
                <c:pt idx="140">
                  <c:v>2.2999999999999998</c:v>
                </c:pt>
                <c:pt idx="141">
                  <c:v>2.2309999999999999</c:v>
                </c:pt>
                <c:pt idx="142">
                  <c:v>2.0930000000000004</c:v>
                </c:pt>
                <c:pt idx="143">
                  <c:v>2.1160000000000001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105-4B7A-B46E-31A4594DE73C}"/>
            </c:ext>
          </c:extLst>
        </c:ser>
        <c:ser>
          <c:idx val="1"/>
          <c:order val="3"/>
          <c:tx>
            <c:strRef>
              <c:f>'[Výsledky měření BD BD Plešivecká 19 Litoměřice.xlsx]Výsledky měření'!$L$2:$N$2</c:f>
              <c:strCache>
                <c:ptCount val="1"/>
                <c:pt idx="0">
                  <c:v>09.12.2019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'[Výsledky měření BD BD Plešivecká 19 Litoměřice.xlsx]Výsledky měření'!$B$4:$B$147</c:f>
              <c:numCache>
                <c:formatCode>[$-F400]h:mm:ss\ AM/PM</c:formatCode>
                <c:ptCount val="144"/>
                <c:pt idx="0">
                  <c:v>4.8611111111111112E-3</c:v>
                </c:pt>
                <c:pt idx="1">
                  <c:v>1.1805555555555555E-2</c:v>
                </c:pt>
                <c:pt idx="2">
                  <c:v>1.8749999999999999E-2</c:v>
                </c:pt>
                <c:pt idx="3">
                  <c:v>2.5694444444444402E-2</c:v>
                </c:pt>
                <c:pt idx="4">
                  <c:v>3.2638888888888898E-2</c:v>
                </c:pt>
                <c:pt idx="5">
                  <c:v>3.9583333333333297E-2</c:v>
                </c:pt>
                <c:pt idx="6">
                  <c:v>4.65277777777778E-2</c:v>
                </c:pt>
                <c:pt idx="7">
                  <c:v>5.3472222222222199E-2</c:v>
                </c:pt>
                <c:pt idx="8">
                  <c:v>6.0416666666666702E-2</c:v>
                </c:pt>
                <c:pt idx="9">
                  <c:v>6.7361111111111094E-2</c:v>
                </c:pt>
                <c:pt idx="10">
                  <c:v>7.43055555555555E-2</c:v>
                </c:pt>
                <c:pt idx="11">
                  <c:v>8.1250000000000003E-2</c:v>
                </c:pt>
                <c:pt idx="12">
                  <c:v>8.8194444444444395E-2</c:v>
                </c:pt>
                <c:pt idx="13">
                  <c:v>9.5138888888888898E-2</c:v>
                </c:pt>
                <c:pt idx="14">
                  <c:v>0.102083333333333</c:v>
                </c:pt>
                <c:pt idx="15">
                  <c:v>0.109027777777778</c:v>
                </c:pt>
                <c:pt idx="16">
                  <c:v>0.115972222222222</c:v>
                </c:pt>
                <c:pt idx="17">
                  <c:v>0.12291666666666699</c:v>
                </c:pt>
                <c:pt idx="18">
                  <c:v>0.12986111111111101</c:v>
                </c:pt>
                <c:pt idx="19">
                  <c:v>0.13680555555555499</c:v>
                </c:pt>
                <c:pt idx="20">
                  <c:v>0.14374999999999999</c:v>
                </c:pt>
                <c:pt idx="21">
                  <c:v>0.15069444444444399</c:v>
                </c:pt>
                <c:pt idx="22">
                  <c:v>0.15763888888888899</c:v>
                </c:pt>
                <c:pt idx="23">
                  <c:v>0.164583333333333</c:v>
                </c:pt>
                <c:pt idx="24">
                  <c:v>0.171527777777778</c:v>
                </c:pt>
                <c:pt idx="25">
                  <c:v>0.178472222222222</c:v>
                </c:pt>
                <c:pt idx="26">
                  <c:v>0.18541666666666701</c:v>
                </c:pt>
                <c:pt idx="27">
                  <c:v>0.19236111111111101</c:v>
                </c:pt>
                <c:pt idx="28">
                  <c:v>0.19930555555555499</c:v>
                </c:pt>
                <c:pt idx="29">
                  <c:v>0.20624999999999999</c:v>
                </c:pt>
                <c:pt idx="30">
                  <c:v>0.21319444444444399</c:v>
                </c:pt>
                <c:pt idx="31">
                  <c:v>0.22013888888888899</c:v>
                </c:pt>
                <c:pt idx="32">
                  <c:v>0.227083333333333</c:v>
                </c:pt>
                <c:pt idx="33">
                  <c:v>0.234027777777778</c:v>
                </c:pt>
                <c:pt idx="34">
                  <c:v>0.240972222222222</c:v>
                </c:pt>
                <c:pt idx="35">
                  <c:v>0.24791666666666701</c:v>
                </c:pt>
                <c:pt idx="36">
                  <c:v>0.25486111111111098</c:v>
                </c:pt>
                <c:pt idx="37">
                  <c:v>0.26180555555555501</c:v>
                </c:pt>
                <c:pt idx="38">
                  <c:v>0.26874999999999999</c:v>
                </c:pt>
                <c:pt idx="39">
                  <c:v>0.27569444444444402</c:v>
                </c:pt>
                <c:pt idx="40">
                  <c:v>0.28263888888888899</c:v>
                </c:pt>
                <c:pt idx="41">
                  <c:v>0.28958333333333303</c:v>
                </c:pt>
                <c:pt idx="42">
                  <c:v>0.296527777777778</c:v>
                </c:pt>
                <c:pt idx="43">
                  <c:v>0.30347222222222198</c:v>
                </c:pt>
                <c:pt idx="44">
                  <c:v>0.31041666666666701</c:v>
                </c:pt>
                <c:pt idx="45">
                  <c:v>0.31736111111111098</c:v>
                </c:pt>
                <c:pt idx="46">
                  <c:v>0.32430555555555501</c:v>
                </c:pt>
                <c:pt idx="47">
                  <c:v>0.33124999999999999</c:v>
                </c:pt>
                <c:pt idx="48">
                  <c:v>0.33819444444444402</c:v>
                </c:pt>
                <c:pt idx="49">
                  <c:v>0.34513888888888899</c:v>
                </c:pt>
                <c:pt idx="50">
                  <c:v>0.35208333333333303</c:v>
                </c:pt>
                <c:pt idx="51">
                  <c:v>0.359027777777778</c:v>
                </c:pt>
                <c:pt idx="52">
                  <c:v>0.36597222222222198</c:v>
                </c:pt>
                <c:pt idx="53">
                  <c:v>0.37291666666666701</c:v>
                </c:pt>
                <c:pt idx="54">
                  <c:v>0.37986111111111098</c:v>
                </c:pt>
                <c:pt idx="55">
                  <c:v>0.38680555555555501</c:v>
                </c:pt>
                <c:pt idx="56">
                  <c:v>0.39374999999999999</c:v>
                </c:pt>
                <c:pt idx="57">
                  <c:v>0.40069444444444402</c:v>
                </c:pt>
                <c:pt idx="58">
                  <c:v>0.40763888888888899</c:v>
                </c:pt>
                <c:pt idx="59">
                  <c:v>0.41458333333333303</c:v>
                </c:pt>
                <c:pt idx="60">
                  <c:v>0.421527777777778</c:v>
                </c:pt>
                <c:pt idx="61">
                  <c:v>0.42847222222222198</c:v>
                </c:pt>
                <c:pt idx="62">
                  <c:v>0.43541666666666701</c:v>
                </c:pt>
                <c:pt idx="63">
                  <c:v>0.44236111111111098</c:v>
                </c:pt>
                <c:pt idx="64">
                  <c:v>0.44930555555555501</c:v>
                </c:pt>
                <c:pt idx="65">
                  <c:v>0.45624999999999999</c:v>
                </c:pt>
                <c:pt idx="66">
                  <c:v>0.46319444444444402</c:v>
                </c:pt>
                <c:pt idx="67">
                  <c:v>0.47013888888888899</c:v>
                </c:pt>
                <c:pt idx="68">
                  <c:v>0.47708333333333303</c:v>
                </c:pt>
                <c:pt idx="69">
                  <c:v>0.484027777777778</c:v>
                </c:pt>
                <c:pt idx="70">
                  <c:v>0.49097222222222198</c:v>
                </c:pt>
                <c:pt idx="71">
                  <c:v>0.49791666666666701</c:v>
                </c:pt>
                <c:pt idx="72">
                  <c:v>0.50486111111111098</c:v>
                </c:pt>
                <c:pt idx="73">
                  <c:v>0.51180555555555496</c:v>
                </c:pt>
                <c:pt idx="74">
                  <c:v>0.51875000000000004</c:v>
                </c:pt>
                <c:pt idx="75">
                  <c:v>0.52569444444444402</c:v>
                </c:pt>
                <c:pt idx="76">
                  <c:v>0.53263888888888899</c:v>
                </c:pt>
                <c:pt idx="77">
                  <c:v>0.53958333333333297</c:v>
                </c:pt>
                <c:pt idx="78">
                  <c:v>0.54652777777777795</c:v>
                </c:pt>
                <c:pt idx="79">
                  <c:v>0.55347222222222203</c:v>
                </c:pt>
                <c:pt idx="80">
                  <c:v>0.56041666666666701</c:v>
                </c:pt>
                <c:pt idx="81">
                  <c:v>0.56736111111111098</c:v>
                </c:pt>
                <c:pt idx="82">
                  <c:v>0.57430555555555496</c:v>
                </c:pt>
                <c:pt idx="83">
                  <c:v>0.58125000000000004</c:v>
                </c:pt>
                <c:pt idx="84">
                  <c:v>0.58819444444444402</c:v>
                </c:pt>
                <c:pt idx="85">
                  <c:v>0.59513888888888899</c:v>
                </c:pt>
                <c:pt idx="86">
                  <c:v>0.60208333333333297</c:v>
                </c:pt>
                <c:pt idx="87">
                  <c:v>0.60902777777777795</c:v>
                </c:pt>
                <c:pt idx="88">
                  <c:v>0.61597222222222203</c:v>
                </c:pt>
                <c:pt idx="89">
                  <c:v>0.62291666666666601</c:v>
                </c:pt>
                <c:pt idx="90">
                  <c:v>0.62986111111111098</c:v>
                </c:pt>
                <c:pt idx="91">
                  <c:v>0.63680555555555496</c:v>
                </c:pt>
                <c:pt idx="92">
                  <c:v>0.64375000000000004</c:v>
                </c:pt>
                <c:pt idx="93">
                  <c:v>0.65069444444444402</c:v>
                </c:pt>
                <c:pt idx="94">
                  <c:v>0.65763888888888899</c:v>
                </c:pt>
                <c:pt idx="95">
                  <c:v>0.66458333333333297</c:v>
                </c:pt>
                <c:pt idx="96">
                  <c:v>0.67152777777777795</c:v>
                </c:pt>
                <c:pt idx="97">
                  <c:v>0.67847222222222203</c:v>
                </c:pt>
                <c:pt idx="98">
                  <c:v>0.68541666666666601</c:v>
                </c:pt>
                <c:pt idx="99">
                  <c:v>0.69236111111111098</c:v>
                </c:pt>
                <c:pt idx="100">
                  <c:v>0.69930555555555496</c:v>
                </c:pt>
                <c:pt idx="101">
                  <c:v>0.70625000000000004</c:v>
                </c:pt>
                <c:pt idx="102">
                  <c:v>0.71319444444444402</c:v>
                </c:pt>
                <c:pt idx="103">
                  <c:v>0.72013888888888899</c:v>
                </c:pt>
                <c:pt idx="104">
                  <c:v>0.72708333333333297</c:v>
                </c:pt>
                <c:pt idx="105">
                  <c:v>0.73402777777777795</c:v>
                </c:pt>
                <c:pt idx="106">
                  <c:v>0.74097222222222203</c:v>
                </c:pt>
                <c:pt idx="107">
                  <c:v>0.74791666666666601</c:v>
                </c:pt>
                <c:pt idx="108">
                  <c:v>0.75486111111111098</c:v>
                </c:pt>
                <c:pt idx="109">
                  <c:v>0.76180555555555496</c:v>
                </c:pt>
                <c:pt idx="110">
                  <c:v>0.76875000000000004</c:v>
                </c:pt>
                <c:pt idx="111">
                  <c:v>0.77569444444444402</c:v>
                </c:pt>
                <c:pt idx="112">
                  <c:v>0.78263888888888899</c:v>
                </c:pt>
                <c:pt idx="113">
                  <c:v>0.78958333333333297</c:v>
                </c:pt>
                <c:pt idx="114">
                  <c:v>0.79652777777777795</c:v>
                </c:pt>
                <c:pt idx="115">
                  <c:v>0.80347222222222203</c:v>
                </c:pt>
                <c:pt idx="116">
                  <c:v>0.81041666666666601</c:v>
                </c:pt>
                <c:pt idx="117">
                  <c:v>0.81736111111111098</c:v>
                </c:pt>
                <c:pt idx="118">
                  <c:v>0.82430555555555496</c:v>
                </c:pt>
                <c:pt idx="119">
                  <c:v>0.83125000000000004</c:v>
                </c:pt>
                <c:pt idx="120">
                  <c:v>0.83819444444444402</c:v>
                </c:pt>
                <c:pt idx="121">
                  <c:v>0.84513888888888899</c:v>
                </c:pt>
                <c:pt idx="122">
                  <c:v>0.85208333333333297</c:v>
                </c:pt>
                <c:pt idx="123">
                  <c:v>0.85902777777777795</c:v>
                </c:pt>
                <c:pt idx="124">
                  <c:v>0.86597222222222203</c:v>
                </c:pt>
                <c:pt idx="125">
                  <c:v>0.87291666666666601</c:v>
                </c:pt>
                <c:pt idx="126">
                  <c:v>0.87986111111111098</c:v>
                </c:pt>
                <c:pt idx="127">
                  <c:v>0.88680555555555496</c:v>
                </c:pt>
                <c:pt idx="128">
                  <c:v>0.89375000000000004</c:v>
                </c:pt>
                <c:pt idx="129">
                  <c:v>0.90069444444444402</c:v>
                </c:pt>
                <c:pt idx="130">
                  <c:v>0.90763888888888899</c:v>
                </c:pt>
                <c:pt idx="131">
                  <c:v>0.91458333333333297</c:v>
                </c:pt>
                <c:pt idx="132">
                  <c:v>0.92152777777777795</c:v>
                </c:pt>
                <c:pt idx="133">
                  <c:v>0.92847222222222203</c:v>
                </c:pt>
                <c:pt idx="134">
                  <c:v>0.93541666666666601</c:v>
                </c:pt>
                <c:pt idx="135">
                  <c:v>0.94236111111111098</c:v>
                </c:pt>
                <c:pt idx="136">
                  <c:v>0.94930555555555496</c:v>
                </c:pt>
                <c:pt idx="137">
                  <c:v>0.95625000000000004</c:v>
                </c:pt>
                <c:pt idx="138">
                  <c:v>0.96319444444444402</c:v>
                </c:pt>
                <c:pt idx="139">
                  <c:v>0.97013888888888899</c:v>
                </c:pt>
                <c:pt idx="140">
                  <c:v>0.97708333333333297</c:v>
                </c:pt>
                <c:pt idx="141">
                  <c:v>0.98402777777777795</c:v>
                </c:pt>
                <c:pt idx="142">
                  <c:v>0.99097222222222203</c:v>
                </c:pt>
                <c:pt idx="143">
                  <c:v>0.99791666666666601</c:v>
                </c:pt>
              </c:numCache>
            </c:numRef>
          </c:cat>
          <c:val>
            <c:numRef>
              <c:f>'[Výsledky měření BD BD Plešivecká 19 Litoměřice.xlsx]Výsledky měření'!$M$4:$M$147</c:f>
              <c:numCache>
                <c:formatCode>0.0</c:formatCode>
                <c:ptCount val="144"/>
                <c:pt idx="0">
                  <c:v>1.863</c:v>
                </c:pt>
                <c:pt idx="1">
                  <c:v>1.7480000000000002</c:v>
                </c:pt>
                <c:pt idx="2">
                  <c:v>1.863</c:v>
                </c:pt>
                <c:pt idx="3">
                  <c:v>1.8630000000000002</c:v>
                </c:pt>
                <c:pt idx="4">
                  <c:v>1.7940000000000003</c:v>
                </c:pt>
                <c:pt idx="5">
                  <c:v>1.679</c:v>
                </c:pt>
                <c:pt idx="6">
                  <c:v>1.748</c:v>
                </c:pt>
                <c:pt idx="7">
                  <c:v>1.7940000000000003</c:v>
                </c:pt>
                <c:pt idx="8">
                  <c:v>1.7709999999999999</c:v>
                </c:pt>
                <c:pt idx="9">
                  <c:v>2.2309999999999999</c:v>
                </c:pt>
                <c:pt idx="10">
                  <c:v>2.2770000000000001</c:v>
                </c:pt>
                <c:pt idx="11">
                  <c:v>2.1619999999999999</c:v>
                </c:pt>
                <c:pt idx="12">
                  <c:v>1.8860000000000001</c:v>
                </c:pt>
                <c:pt idx="13">
                  <c:v>1.633</c:v>
                </c:pt>
                <c:pt idx="14">
                  <c:v>1.587</c:v>
                </c:pt>
                <c:pt idx="15">
                  <c:v>1.84</c:v>
                </c:pt>
                <c:pt idx="16">
                  <c:v>1.748</c:v>
                </c:pt>
                <c:pt idx="17">
                  <c:v>1.472</c:v>
                </c:pt>
                <c:pt idx="18">
                  <c:v>1.4259999999999999</c:v>
                </c:pt>
                <c:pt idx="19">
                  <c:v>1.4950000000000001</c:v>
                </c:pt>
                <c:pt idx="20">
                  <c:v>1.472</c:v>
                </c:pt>
                <c:pt idx="21">
                  <c:v>1.472</c:v>
                </c:pt>
                <c:pt idx="22">
                  <c:v>1.5640000000000003</c:v>
                </c:pt>
                <c:pt idx="23">
                  <c:v>1.4259999999999999</c:v>
                </c:pt>
                <c:pt idx="24">
                  <c:v>1.472</c:v>
                </c:pt>
                <c:pt idx="25">
                  <c:v>1.5640000000000001</c:v>
                </c:pt>
                <c:pt idx="26">
                  <c:v>1.4259999999999997</c:v>
                </c:pt>
                <c:pt idx="27">
                  <c:v>1.4719999999999998</c:v>
                </c:pt>
                <c:pt idx="28">
                  <c:v>1.5409999999999999</c:v>
                </c:pt>
                <c:pt idx="29">
                  <c:v>1.863</c:v>
                </c:pt>
                <c:pt idx="30">
                  <c:v>1.5409999999999999</c:v>
                </c:pt>
                <c:pt idx="31">
                  <c:v>1.587</c:v>
                </c:pt>
                <c:pt idx="32">
                  <c:v>1.7249999999999999</c:v>
                </c:pt>
                <c:pt idx="33">
                  <c:v>1.7250000000000001</c:v>
                </c:pt>
                <c:pt idx="34">
                  <c:v>2.7370000000000001</c:v>
                </c:pt>
                <c:pt idx="35">
                  <c:v>2.254</c:v>
                </c:pt>
                <c:pt idx="36">
                  <c:v>3.8180000000000005</c:v>
                </c:pt>
                <c:pt idx="37">
                  <c:v>2.6680000000000001</c:v>
                </c:pt>
                <c:pt idx="38">
                  <c:v>3.3809999999999998</c:v>
                </c:pt>
                <c:pt idx="39">
                  <c:v>3.91</c:v>
                </c:pt>
                <c:pt idx="40">
                  <c:v>2.5070000000000001</c:v>
                </c:pt>
                <c:pt idx="41">
                  <c:v>2.5070000000000001</c:v>
                </c:pt>
                <c:pt idx="42">
                  <c:v>2.9669999999999996</c:v>
                </c:pt>
                <c:pt idx="43">
                  <c:v>2.3690000000000002</c:v>
                </c:pt>
                <c:pt idx="44">
                  <c:v>2.7830000000000004</c:v>
                </c:pt>
                <c:pt idx="45">
                  <c:v>3.0360000000000005</c:v>
                </c:pt>
                <c:pt idx="46">
                  <c:v>2.0699999999999998</c:v>
                </c:pt>
                <c:pt idx="47">
                  <c:v>2.2539999999999996</c:v>
                </c:pt>
                <c:pt idx="48">
                  <c:v>2.1850000000000001</c:v>
                </c:pt>
                <c:pt idx="49">
                  <c:v>2.6219999999999999</c:v>
                </c:pt>
                <c:pt idx="50">
                  <c:v>4.2320000000000002</c:v>
                </c:pt>
                <c:pt idx="51">
                  <c:v>2.323</c:v>
                </c:pt>
                <c:pt idx="52">
                  <c:v>2.484</c:v>
                </c:pt>
                <c:pt idx="53">
                  <c:v>2.0470000000000002</c:v>
                </c:pt>
                <c:pt idx="54">
                  <c:v>1.9550000000000001</c:v>
                </c:pt>
                <c:pt idx="55">
                  <c:v>2.8519999999999994</c:v>
                </c:pt>
                <c:pt idx="56">
                  <c:v>2.5529999999999999</c:v>
                </c:pt>
                <c:pt idx="57">
                  <c:v>1.863</c:v>
                </c:pt>
                <c:pt idx="58">
                  <c:v>1.9319999999999999</c:v>
                </c:pt>
                <c:pt idx="59">
                  <c:v>2.714</c:v>
                </c:pt>
                <c:pt idx="60">
                  <c:v>3.496</c:v>
                </c:pt>
                <c:pt idx="61">
                  <c:v>1.9090000000000003</c:v>
                </c:pt>
                <c:pt idx="62">
                  <c:v>3.7949999999999999</c:v>
                </c:pt>
                <c:pt idx="63">
                  <c:v>4.3470000000000004</c:v>
                </c:pt>
                <c:pt idx="64">
                  <c:v>4.508</c:v>
                </c:pt>
                <c:pt idx="65">
                  <c:v>5.1289999999999996</c:v>
                </c:pt>
                <c:pt idx="66">
                  <c:v>3.91</c:v>
                </c:pt>
                <c:pt idx="67">
                  <c:v>3.036</c:v>
                </c:pt>
                <c:pt idx="68">
                  <c:v>2.4609999999999999</c:v>
                </c:pt>
                <c:pt idx="69">
                  <c:v>1.8859999999999997</c:v>
                </c:pt>
                <c:pt idx="70">
                  <c:v>2.3460000000000001</c:v>
                </c:pt>
                <c:pt idx="71">
                  <c:v>2.484</c:v>
                </c:pt>
                <c:pt idx="72">
                  <c:v>2.5529999999999999</c:v>
                </c:pt>
                <c:pt idx="73">
                  <c:v>3.91</c:v>
                </c:pt>
                <c:pt idx="74">
                  <c:v>2.6909999999999998</c:v>
                </c:pt>
                <c:pt idx="75">
                  <c:v>2.415</c:v>
                </c:pt>
                <c:pt idx="76">
                  <c:v>1.863</c:v>
                </c:pt>
                <c:pt idx="77">
                  <c:v>3.45</c:v>
                </c:pt>
                <c:pt idx="78">
                  <c:v>5.1059999999999999</c:v>
                </c:pt>
                <c:pt idx="79">
                  <c:v>2.2309999999999999</c:v>
                </c:pt>
                <c:pt idx="80">
                  <c:v>2.2309999999999999</c:v>
                </c:pt>
                <c:pt idx="81">
                  <c:v>3.22</c:v>
                </c:pt>
                <c:pt idx="82">
                  <c:v>5.3360000000000012</c:v>
                </c:pt>
                <c:pt idx="83">
                  <c:v>4.4389999999999992</c:v>
                </c:pt>
                <c:pt idx="84">
                  <c:v>3.5649999999999999</c:v>
                </c:pt>
                <c:pt idx="85">
                  <c:v>2.415</c:v>
                </c:pt>
                <c:pt idx="86">
                  <c:v>2.3919999999999999</c:v>
                </c:pt>
                <c:pt idx="87">
                  <c:v>2.5069999999999997</c:v>
                </c:pt>
                <c:pt idx="88">
                  <c:v>2.415</c:v>
                </c:pt>
                <c:pt idx="89">
                  <c:v>3.0129999999999999</c:v>
                </c:pt>
                <c:pt idx="90">
                  <c:v>2.6219999999999999</c:v>
                </c:pt>
                <c:pt idx="91">
                  <c:v>2.7369999999999997</c:v>
                </c:pt>
                <c:pt idx="92">
                  <c:v>3.0590000000000002</c:v>
                </c:pt>
                <c:pt idx="93">
                  <c:v>3.7490000000000001</c:v>
                </c:pt>
                <c:pt idx="94">
                  <c:v>3.0129999999999999</c:v>
                </c:pt>
                <c:pt idx="95">
                  <c:v>2.8980000000000001</c:v>
                </c:pt>
                <c:pt idx="96">
                  <c:v>3.9789999999999996</c:v>
                </c:pt>
                <c:pt idx="97">
                  <c:v>3.4730000000000003</c:v>
                </c:pt>
                <c:pt idx="98">
                  <c:v>4.0710000000000006</c:v>
                </c:pt>
                <c:pt idx="99">
                  <c:v>4.4389999999999992</c:v>
                </c:pt>
                <c:pt idx="100">
                  <c:v>5.3819999999999997</c:v>
                </c:pt>
                <c:pt idx="101">
                  <c:v>6.0490000000000004</c:v>
                </c:pt>
                <c:pt idx="102">
                  <c:v>7.7739999999999991</c:v>
                </c:pt>
                <c:pt idx="103">
                  <c:v>8.9930000000000003</c:v>
                </c:pt>
                <c:pt idx="104">
                  <c:v>8.9700000000000006</c:v>
                </c:pt>
                <c:pt idx="105">
                  <c:v>5.75</c:v>
                </c:pt>
                <c:pt idx="106">
                  <c:v>6.6470000000000002</c:v>
                </c:pt>
                <c:pt idx="107">
                  <c:v>6.7619999999999996</c:v>
                </c:pt>
                <c:pt idx="108">
                  <c:v>7.9119999999999999</c:v>
                </c:pt>
                <c:pt idx="109">
                  <c:v>8.3719999999999999</c:v>
                </c:pt>
                <c:pt idx="110">
                  <c:v>6.5549999999999997</c:v>
                </c:pt>
                <c:pt idx="111">
                  <c:v>6.3019999999999996</c:v>
                </c:pt>
                <c:pt idx="112">
                  <c:v>7.4749999999999996</c:v>
                </c:pt>
                <c:pt idx="113">
                  <c:v>7.452</c:v>
                </c:pt>
                <c:pt idx="114">
                  <c:v>8.3030000000000008</c:v>
                </c:pt>
                <c:pt idx="115">
                  <c:v>7.7739999999999991</c:v>
                </c:pt>
                <c:pt idx="116">
                  <c:v>6.67</c:v>
                </c:pt>
                <c:pt idx="117">
                  <c:v>6.7160000000000002</c:v>
                </c:pt>
                <c:pt idx="118">
                  <c:v>6.4169999999999998</c:v>
                </c:pt>
                <c:pt idx="119">
                  <c:v>8.0269999999999992</c:v>
                </c:pt>
                <c:pt idx="120">
                  <c:v>8.234</c:v>
                </c:pt>
                <c:pt idx="121">
                  <c:v>7.4980000000000002</c:v>
                </c:pt>
                <c:pt idx="122">
                  <c:v>9.222999999999999</c:v>
                </c:pt>
                <c:pt idx="123">
                  <c:v>7.36</c:v>
                </c:pt>
                <c:pt idx="124">
                  <c:v>5.7960000000000012</c:v>
                </c:pt>
                <c:pt idx="125">
                  <c:v>6.9229999999999992</c:v>
                </c:pt>
                <c:pt idx="126">
                  <c:v>6.21</c:v>
                </c:pt>
                <c:pt idx="127">
                  <c:v>5.2439999999999998</c:v>
                </c:pt>
                <c:pt idx="128">
                  <c:v>4.577</c:v>
                </c:pt>
                <c:pt idx="129">
                  <c:v>4.8529999999999998</c:v>
                </c:pt>
                <c:pt idx="130">
                  <c:v>4.048</c:v>
                </c:pt>
                <c:pt idx="131">
                  <c:v>3.2429999999999999</c:v>
                </c:pt>
                <c:pt idx="132">
                  <c:v>3.1509999999999998</c:v>
                </c:pt>
                <c:pt idx="133">
                  <c:v>3.6339999999999995</c:v>
                </c:pt>
                <c:pt idx="134">
                  <c:v>4.3470000000000004</c:v>
                </c:pt>
                <c:pt idx="135">
                  <c:v>3.91</c:v>
                </c:pt>
                <c:pt idx="136">
                  <c:v>3.8869999999999996</c:v>
                </c:pt>
                <c:pt idx="137">
                  <c:v>3.1739999999999999</c:v>
                </c:pt>
                <c:pt idx="138">
                  <c:v>3.1970000000000001</c:v>
                </c:pt>
                <c:pt idx="139">
                  <c:v>2.7829999999999999</c:v>
                </c:pt>
                <c:pt idx="140">
                  <c:v>1.9550000000000001</c:v>
                </c:pt>
                <c:pt idx="141">
                  <c:v>2.0699999999999998</c:v>
                </c:pt>
                <c:pt idx="142">
                  <c:v>1.9090000000000003</c:v>
                </c:pt>
                <c:pt idx="143">
                  <c:v>1.748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105-4B7A-B46E-31A4594DE73C}"/>
            </c:ext>
          </c:extLst>
        </c:ser>
        <c:ser>
          <c:idx val="2"/>
          <c:order val="4"/>
          <c:tx>
            <c:strRef>
              <c:f>'[Výsledky měření BD BD Plešivecká 19 Litoměřice.xlsx]Výsledky měření'!$O$2:$Q$2</c:f>
              <c:strCache>
                <c:ptCount val="1"/>
                <c:pt idx="0">
                  <c:v>10.12.2019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'[Výsledky měření BD BD Plešivecká 19 Litoměřice.xlsx]Výsledky měření'!$B$4:$B$147</c:f>
              <c:numCache>
                <c:formatCode>[$-F400]h:mm:ss\ AM/PM</c:formatCode>
                <c:ptCount val="144"/>
                <c:pt idx="0">
                  <c:v>4.8611111111111112E-3</c:v>
                </c:pt>
                <c:pt idx="1">
                  <c:v>1.1805555555555555E-2</c:v>
                </c:pt>
                <c:pt idx="2">
                  <c:v>1.8749999999999999E-2</c:v>
                </c:pt>
                <c:pt idx="3">
                  <c:v>2.5694444444444402E-2</c:v>
                </c:pt>
                <c:pt idx="4">
                  <c:v>3.2638888888888898E-2</c:v>
                </c:pt>
                <c:pt idx="5">
                  <c:v>3.9583333333333297E-2</c:v>
                </c:pt>
                <c:pt idx="6">
                  <c:v>4.65277777777778E-2</c:v>
                </c:pt>
                <c:pt idx="7">
                  <c:v>5.3472222222222199E-2</c:v>
                </c:pt>
                <c:pt idx="8">
                  <c:v>6.0416666666666702E-2</c:v>
                </c:pt>
                <c:pt idx="9">
                  <c:v>6.7361111111111094E-2</c:v>
                </c:pt>
                <c:pt idx="10">
                  <c:v>7.43055555555555E-2</c:v>
                </c:pt>
                <c:pt idx="11">
                  <c:v>8.1250000000000003E-2</c:v>
                </c:pt>
                <c:pt idx="12">
                  <c:v>8.8194444444444395E-2</c:v>
                </c:pt>
                <c:pt idx="13">
                  <c:v>9.5138888888888898E-2</c:v>
                </c:pt>
                <c:pt idx="14">
                  <c:v>0.102083333333333</c:v>
                </c:pt>
                <c:pt idx="15">
                  <c:v>0.109027777777778</c:v>
                </c:pt>
                <c:pt idx="16">
                  <c:v>0.115972222222222</c:v>
                </c:pt>
                <c:pt idx="17">
                  <c:v>0.12291666666666699</c:v>
                </c:pt>
                <c:pt idx="18">
                  <c:v>0.12986111111111101</c:v>
                </c:pt>
                <c:pt idx="19">
                  <c:v>0.13680555555555499</c:v>
                </c:pt>
                <c:pt idx="20">
                  <c:v>0.14374999999999999</c:v>
                </c:pt>
                <c:pt idx="21">
                  <c:v>0.15069444444444399</c:v>
                </c:pt>
                <c:pt idx="22">
                  <c:v>0.15763888888888899</c:v>
                </c:pt>
                <c:pt idx="23">
                  <c:v>0.164583333333333</c:v>
                </c:pt>
                <c:pt idx="24">
                  <c:v>0.171527777777778</c:v>
                </c:pt>
                <c:pt idx="25">
                  <c:v>0.178472222222222</c:v>
                </c:pt>
                <c:pt idx="26">
                  <c:v>0.18541666666666701</c:v>
                </c:pt>
                <c:pt idx="27">
                  <c:v>0.19236111111111101</c:v>
                </c:pt>
                <c:pt idx="28">
                  <c:v>0.19930555555555499</c:v>
                </c:pt>
                <c:pt idx="29">
                  <c:v>0.20624999999999999</c:v>
                </c:pt>
                <c:pt idx="30">
                  <c:v>0.21319444444444399</c:v>
                </c:pt>
                <c:pt idx="31">
                  <c:v>0.22013888888888899</c:v>
                </c:pt>
                <c:pt idx="32">
                  <c:v>0.227083333333333</c:v>
                </c:pt>
                <c:pt idx="33">
                  <c:v>0.234027777777778</c:v>
                </c:pt>
                <c:pt idx="34">
                  <c:v>0.240972222222222</c:v>
                </c:pt>
                <c:pt idx="35">
                  <c:v>0.24791666666666701</c:v>
                </c:pt>
                <c:pt idx="36">
                  <c:v>0.25486111111111098</c:v>
                </c:pt>
                <c:pt idx="37">
                  <c:v>0.26180555555555501</c:v>
                </c:pt>
                <c:pt idx="38">
                  <c:v>0.26874999999999999</c:v>
                </c:pt>
                <c:pt idx="39">
                  <c:v>0.27569444444444402</c:v>
                </c:pt>
                <c:pt idx="40">
                  <c:v>0.28263888888888899</c:v>
                </c:pt>
                <c:pt idx="41">
                  <c:v>0.28958333333333303</c:v>
                </c:pt>
                <c:pt idx="42">
                  <c:v>0.296527777777778</c:v>
                </c:pt>
                <c:pt idx="43">
                  <c:v>0.30347222222222198</c:v>
                </c:pt>
                <c:pt idx="44">
                  <c:v>0.31041666666666701</c:v>
                </c:pt>
                <c:pt idx="45">
                  <c:v>0.31736111111111098</c:v>
                </c:pt>
                <c:pt idx="46">
                  <c:v>0.32430555555555501</c:v>
                </c:pt>
                <c:pt idx="47">
                  <c:v>0.33124999999999999</c:v>
                </c:pt>
                <c:pt idx="48">
                  <c:v>0.33819444444444402</c:v>
                </c:pt>
                <c:pt idx="49">
                  <c:v>0.34513888888888899</c:v>
                </c:pt>
                <c:pt idx="50">
                  <c:v>0.35208333333333303</c:v>
                </c:pt>
                <c:pt idx="51">
                  <c:v>0.359027777777778</c:v>
                </c:pt>
                <c:pt idx="52">
                  <c:v>0.36597222222222198</c:v>
                </c:pt>
                <c:pt idx="53">
                  <c:v>0.37291666666666701</c:v>
                </c:pt>
                <c:pt idx="54">
                  <c:v>0.37986111111111098</c:v>
                </c:pt>
                <c:pt idx="55">
                  <c:v>0.38680555555555501</c:v>
                </c:pt>
                <c:pt idx="56">
                  <c:v>0.39374999999999999</c:v>
                </c:pt>
                <c:pt idx="57">
                  <c:v>0.40069444444444402</c:v>
                </c:pt>
                <c:pt idx="58">
                  <c:v>0.40763888888888899</c:v>
                </c:pt>
                <c:pt idx="59">
                  <c:v>0.41458333333333303</c:v>
                </c:pt>
                <c:pt idx="60">
                  <c:v>0.421527777777778</c:v>
                </c:pt>
                <c:pt idx="61">
                  <c:v>0.42847222222222198</c:v>
                </c:pt>
                <c:pt idx="62">
                  <c:v>0.43541666666666701</c:v>
                </c:pt>
                <c:pt idx="63">
                  <c:v>0.44236111111111098</c:v>
                </c:pt>
                <c:pt idx="64">
                  <c:v>0.44930555555555501</c:v>
                </c:pt>
                <c:pt idx="65">
                  <c:v>0.45624999999999999</c:v>
                </c:pt>
                <c:pt idx="66">
                  <c:v>0.46319444444444402</c:v>
                </c:pt>
                <c:pt idx="67">
                  <c:v>0.47013888888888899</c:v>
                </c:pt>
                <c:pt idx="68">
                  <c:v>0.47708333333333303</c:v>
                </c:pt>
                <c:pt idx="69">
                  <c:v>0.484027777777778</c:v>
                </c:pt>
                <c:pt idx="70">
                  <c:v>0.49097222222222198</c:v>
                </c:pt>
                <c:pt idx="71">
                  <c:v>0.49791666666666701</c:v>
                </c:pt>
                <c:pt idx="72">
                  <c:v>0.50486111111111098</c:v>
                </c:pt>
                <c:pt idx="73">
                  <c:v>0.51180555555555496</c:v>
                </c:pt>
                <c:pt idx="74">
                  <c:v>0.51875000000000004</c:v>
                </c:pt>
                <c:pt idx="75">
                  <c:v>0.52569444444444402</c:v>
                </c:pt>
                <c:pt idx="76">
                  <c:v>0.53263888888888899</c:v>
                </c:pt>
                <c:pt idx="77">
                  <c:v>0.53958333333333297</c:v>
                </c:pt>
                <c:pt idx="78">
                  <c:v>0.54652777777777795</c:v>
                </c:pt>
                <c:pt idx="79">
                  <c:v>0.55347222222222203</c:v>
                </c:pt>
                <c:pt idx="80">
                  <c:v>0.56041666666666701</c:v>
                </c:pt>
                <c:pt idx="81">
                  <c:v>0.56736111111111098</c:v>
                </c:pt>
                <c:pt idx="82">
                  <c:v>0.57430555555555496</c:v>
                </c:pt>
                <c:pt idx="83">
                  <c:v>0.58125000000000004</c:v>
                </c:pt>
                <c:pt idx="84">
                  <c:v>0.58819444444444402</c:v>
                </c:pt>
                <c:pt idx="85">
                  <c:v>0.59513888888888899</c:v>
                </c:pt>
                <c:pt idx="86">
                  <c:v>0.60208333333333297</c:v>
                </c:pt>
                <c:pt idx="87">
                  <c:v>0.60902777777777795</c:v>
                </c:pt>
                <c:pt idx="88">
                  <c:v>0.61597222222222203</c:v>
                </c:pt>
                <c:pt idx="89">
                  <c:v>0.62291666666666601</c:v>
                </c:pt>
                <c:pt idx="90">
                  <c:v>0.62986111111111098</c:v>
                </c:pt>
                <c:pt idx="91">
                  <c:v>0.63680555555555496</c:v>
                </c:pt>
                <c:pt idx="92">
                  <c:v>0.64375000000000004</c:v>
                </c:pt>
                <c:pt idx="93">
                  <c:v>0.65069444444444402</c:v>
                </c:pt>
                <c:pt idx="94">
                  <c:v>0.65763888888888899</c:v>
                </c:pt>
                <c:pt idx="95">
                  <c:v>0.66458333333333297</c:v>
                </c:pt>
                <c:pt idx="96">
                  <c:v>0.67152777777777795</c:v>
                </c:pt>
                <c:pt idx="97">
                  <c:v>0.67847222222222203</c:v>
                </c:pt>
                <c:pt idx="98">
                  <c:v>0.68541666666666601</c:v>
                </c:pt>
                <c:pt idx="99">
                  <c:v>0.69236111111111098</c:v>
                </c:pt>
                <c:pt idx="100">
                  <c:v>0.69930555555555496</c:v>
                </c:pt>
                <c:pt idx="101">
                  <c:v>0.70625000000000004</c:v>
                </c:pt>
                <c:pt idx="102">
                  <c:v>0.71319444444444402</c:v>
                </c:pt>
                <c:pt idx="103">
                  <c:v>0.72013888888888899</c:v>
                </c:pt>
                <c:pt idx="104">
                  <c:v>0.72708333333333297</c:v>
                </c:pt>
                <c:pt idx="105">
                  <c:v>0.73402777777777795</c:v>
                </c:pt>
                <c:pt idx="106">
                  <c:v>0.74097222222222203</c:v>
                </c:pt>
                <c:pt idx="107">
                  <c:v>0.74791666666666601</c:v>
                </c:pt>
                <c:pt idx="108">
                  <c:v>0.75486111111111098</c:v>
                </c:pt>
                <c:pt idx="109">
                  <c:v>0.76180555555555496</c:v>
                </c:pt>
                <c:pt idx="110">
                  <c:v>0.76875000000000004</c:v>
                </c:pt>
                <c:pt idx="111">
                  <c:v>0.77569444444444402</c:v>
                </c:pt>
                <c:pt idx="112">
                  <c:v>0.78263888888888899</c:v>
                </c:pt>
                <c:pt idx="113">
                  <c:v>0.78958333333333297</c:v>
                </c:pt>
                <c:pt idx="114">
                  <c:v>0.79652777777777795</c:v>
                </c:pt>
                <c:pt idx="115">
                  <c:v>0.80347222222222203</c:v>
                </c:pt>
                <c:pt idx="116">
                  <c:v>0.81041666666666601</c:v>
                </c:pt>
                <c:pt idx="117">
                  <c:v>0.81736111111111098</c:v>
                </c:pt>
                <c:pt idx="118">
                  <c:v>0.82430555555555496</c:v>
                </c:pt>
                <c:pt idx="119">
                  <c:v>0.83125000000000004</c:v>
                </c:pt>
                <c:pt idx="120">
                  <c:v>0.83819444444444402</c:v>
                </c:pt>
                <c:pt idx="121">
                  <c:v>0.84513888888888899</c:v>
                </c:pt>
                <c:pt idx="122">
                  <c:v>0.85208333333333297</c:v>
                </c:pt>
                <c:pt idx="123">
                  <c:v>0.85902777777777795</c:v>
                </c:pt>
                <c:pt idx="124">
                  <c:v>0.86597222222222203</c:v>
                </c:pt>
                <c:pt idx="125">
                  <c:v>0.87291666666666601</c:v>
                </c:pt>
                <c:pt idx="126">
                  <c:v>0.87986111111111098</c:v>
                </c:pt>
                <c:pt idx="127">
                  <c:v>0.88680555555555496</c:v>
                </c:pt>
                <c:pt idx="128">
                  <c:v>0.89375000000000004</c:v>
                </c:pt>
                <c:pt idx="129">
                  <c:v>0.90069444444444402</c:v>
                </c:pt>
                <c:pt idx="130">
                  <c:v>0.90763888888888899</c:v>
                </c:pt>
                <c:pt idx="131">
                  <c:v>0.91458333333333297</c:v>
                </c:pt>
                <c:pt idx="132">
                  <c:v>0.92152777777777795</c:v>
                </c:pt>
                <c:pt idx="133">
                  <c:v>0.92847222222222203</c:v>
                </c:pt>
                <c:pt idx="134">
                  <c:v>0.93541666666666601</c:v>
                </c:pt>
                <c:pt idx="135">
                  <c:v>0.94236111111111098</c:v>
                </c:pt>
                <c:pt idx="136">
                  <c:v>0.94930555555555496</c:v>
                </c:pt>
                <c:pt idx="137">
                  <c:v>0.95625000000000004</c:v>
                </c:pt>
                <c:pt idx="138">
                  <c:v>0.96319444444444402</c:v>
                </c:pt>
                <c:pt idx="139">
                  <c:v>0.97013888888888899</c:v>
                </c:pt>
                <c:pt idx="140">
                  <c:v>0.97708333333333297</c:v>
                </c:pt>
                <c:pt idx="141">
                  <c:v>0.98402777777777795</c:v>
                </c:pt>
                <c:pt idx="142">
                  <c:v>0.99097222222222203</c:v>
                </c:pt>
                <c:pt idx="143">
                  <c:v>0.99791666666666601</c:v>
                </c:pt>
              </c:numCache>
            </c:numRef>
          </c:cat>
          <c:val>
            <c:numRef>
              <c:f>'[Výsledky měření BD BD Plešivecká 19 Litoměřice.xlsx]Výsledky měření'!$P$4:$P$147</c:f>
              <c:numCache>
                <c:formatCode>0.0</c:formatCode>
                <c:ptCount val="144"/>
                <c:pt idx="0">
                  <c:v>1.9319999999999999</c:v>
                </c:pt>
                <c:pt idx="1">
                  <c:v>1.7709999999999997</c:v>
                </c:pt>
                <c:pt idx="2">
                  <c:v>1.6559999999999997</c:v>
                </c:pt>
                <c:pt idx="3">
                  <c:v>1.748</c:v>
                </c:pt>
                <c:pt idx="4">
                  <c:v>1.7250000000000001</c:v>
                </c:pt>
                <c:pt idx="5">
                  <c:v>1.679</c:v>
                </c:pt>
                <c:pt idx="6">
                  <c:v>1.702</c:v>
                </c:pt>
                <c:pt idx="7">
                  <c:v>1.7940000000000003</c:v>
                </c:pt>
                <c:pt idx="8">
                  <c:v>1.9319999999999999</c:v>
                </c:pt>
                <c:pt idx="9">
                  <c:v>2.254</c:v>
                </c:pt>
                <c:pt idx="10">
                  <c:v>2.323</c:v>
                </c:pt>
                <c:pt idx="11">
                  <c:v>2.5070000000000001</c:v>
                </c:pt>
                <c:pt idx="12">
                  <c:v>2.1619999999999999</c:v>
                </c:pt>
                <c:pt idx="13">
                  <c:v>1.7019999999999997</c:v>
                </c:pt>
                <c:pt idx="14">
                  <c:v>1.9550000000000001</c:v>
                </c:pt>
                <c:pt idx="15">
                  <c:v>1.863</c:v>
                </c:pt>
                <c:pt idx="16">
                  <c:v>1.748</c:v>
                </c:pt>
                <c:pt idx="17">
                  <c:v>1.633</c:v>
                </c:pt>
                <c:pt idx="18">
                  <c:v>1.6559999999999999</c:v>
                </c:pt>
                <c:pt idx="19">
                  <c:v>1.679</c:v>
                </c:pt>
                <c:pt idx="20">
                  <c:v>1.702</c:v>
                </c:pt>
                <c:pt idx="21">
                  <c:v>1.863</c:v>
                </c:pt>
                <c:pt idx="22">
                  <c:v>1.6790000000000003</c:v>
                </c:pt>
                <c:pt idx="23">
                  <c:v>1.7480000000000002</c:v>
                </c:pt>
                <c:pt idx="24">
                  <c:v>1.518</c:v>
                </c:pt>
                <c:pt idx="25">
                  <c:v>1.472</c:v>
                </c:pt>
                <c:pt idx="26">
                  <c:v>1.61</c:v>
                </c:pt>
                <c:pt idx="27">
                  <c:v>1.84</c:v>
                </c:pt>
                <c:pt idx="28">
                  <c:v>1.6559999999999999</c:v>
                </c:pt>
                <c:pt idx="29">
                  <c:v>1.6559999999999999</c:v>
                </c:pt>
                <c:pt idx="30">
                  <c:v>1.8859999999999997</c:v>
                </c:pt>
                <c:pt idx="31">
                  <c:v>2.254</c:v>
                </c:pt>
                <c:pt idx="32">
                  <c:v>2.323</c:v>
                </c:pt>
                <c:pt idx="33">
                  <c:v>1.8169999999999997</c:v>
                </c:pt>
                <c:pt idx="34">
                  <c:v>2.645</c:v>
                </c:pt>
                <c:pt idx="35">
                  <c:v>2.484</c:v>
                </c:pt>
                <c:pt idx="36">
                  <c:v>2.8980000000000001</c:v>
                </c:pt>
                <c:pt idx="37">
                  <c:v>2.5070000000000001</c:v>
                </c:pt>
                <c:pt idx="38">
                  <c:v>2.5529999999999999</c:v>
                </c:pt>
                <c:pt idx="39">
                  <c:v>3.1969999999999996</c:v>
                </c:pt>
                <c:pt idx="40">
                  <c:v>2.3689999999999993</c:v>
                </c:pt>
                <c:pt idx="41">
                  <c:v>3.7490000000000001</c:v>
                </c:pt>
                <c:pt idx="42">
                  <c:v>4.0710000000000006</c:v>
                </c:pt>
                <c:pt idx="43">
                  <c:v>2.2309999999999999</c:v>
                </c:pt>
                <c:pt idx="44">
                  <c:v>2.7139999999999995</c:v>
                </c:pt>
                <c:pt idx="45">
                  <c:v>3.1280000000000006</c:v>
                </c:pt>
                <c:pt idx="46">
                  <c:v>3.2430000000000003</c:v>
                </c:pt>
                <c:pt idx="47">
                  <c:v>2.1160000000000001</c:v>
                </c:pt>
                <c:pt idx="48">
                  <c:v>2.4609999999999999</c:v>
                </c:pt>
                <c:pt idx="49">
                  <c:v>3.1509999999999998</c:v>
                </c:pt>
                <c:pt idx="50">
                  <c:v>4.0939999999999994</c:v>
                </c:pt>
                <c:pt idx="51">
                  <c:v>2.944</c:v>
                </c:pt>
                <c:pt idx="52">
                  <c:v>1.9550000000000001</c:v>
                </c:pt>
                <c:pt idx="53">
                  <c:v>2.0009999999999999</c:v>
                </c:pt>
                <c:pt idx="54">
                  <c:v>3.91</c:v>
                </c:pt>
                <c:pt idx="55">
                  <c:v>2.806</c:v>
                </c:pt>
                <c:pt idx="56">
                  <c:v>6.3710000000000004</c:v>
                </c:pt>
                <c:pt idx="57">
                  <c:v>3.5419999999999998</c:v>
                </c:pt>
                <c:pt idx="58">
                  <c:v>2.8980000000000006</c:v>
                </c:pt>
                <c:pt idx="59">
                  <c:v>3.0819999999999994</c:v>
                </c:pt>
                <c:pt idx="60">
                  <c:v>4.0019999999999998</c:v>
                </c:pt>
                <c:pt idx="61">
                  <c:v>5.9570000000000007</c:v>
                </c:pt>
                <c:pt idx="62">
                  <c:v>6.8540000000000001</c:v>
                </c:pt>
                <c:pt idx="63">
                  <c:v>5.8879999999999999</c:v>
                </c:pt>
                <c:pt idx="64">
                  <c:v>2.6680000000000001</c:v>
                </c:pt>
                <c:pt idx="65">
                  <c:v>2.5299999999999998</c:v>
                </c:pt>
                <c:pt idx="66">
                  <c:v>2.9669999999999996</c:v>
                </c:pt>
                <c:pt idx="67">
                  <c:v>2.7370000000000001</c:v>
                </c:pt>
                <c:pt idx="68">
                  <c:v>2.1850000000000001</c:v>
                </c:pt>
                <c:pt idx="69">
                  <c:v>2.2080000000000002</c:v>
                </c:pt>
                <c:pt idx="70">
                  <c:v>2.415</c:v>
                </c:pt>
                <c:pt idx="71">
                  <c:v>3.0819999999999994</c:v>
                </c:pt>
                <c:pt idx="72">
                  <c:v>2.3460000000000001</c:v>
                </c:pt>
                <c:pt idx="73">
                  <c:v>2.645</c:v>
                </c:pt>
                <c:pt idx="74">
                  <c:v>2.024</c:v>
                </c:pt>
                <c:pt idx="75">
                  <c:v>2.0009999999999999</c:v>
                </c:pt>
                <c:pt idx="76">
                  <c:v>2.3460000000000001</c:v>
                </c:pt>
                <c:pt idx="77">
                  <c:v>2.2770000000000001</c:v>
                </c:pt>
                <c:pt idx="78">
                  <c:v>2.9669999999999996</c:v>
                </c:pt>
                <c:pt idx="79">
                  <c:v>3.335</c:v>
                </c:pt>
                <c:pt idx="80">
                  <c:v>5.4509999999999996</c:v>
                </c:pt>
                <c:pt idx="81">
                  <c:v>2.2309999999999999</c:v>
                </c:pt>
                <c:pt idx="82">
                  <c:v>2.415</c:v>
                </c:pt>
                <c:pt idx="83">
                  <c:v>3.4730000000000003</c:v>
                </c:pt>
                <c:pt idx="84">
                  <c:v>2.323</c:v>
                </c:pt>
                <c:pt idx="85">
                  <c:v>2.484</c:v>
                </c:pt>
                <c:pt idx="86">
                  <c:v>2.6909999999999998</c:v>
                </c:pt>
                <c:pt idx="87">
                  <c:v>2.5069999999999997</c:v>
                </c:pt>
                <c:pt idx="88">
                  <c:v>3.1280000000000006</c:v>
                </c:pt>
                <c:pt idx="89">
                  <c:v>2.6219999999999994</c:v>
                </c:pt>
                <c:pt idx="90">
                  <c:v>3.8410000000000006</c:v>
                </c:pt>
                <c:pt idx="91">
                  <c:v>6.0259999999999998</c:v>
                </c:pt>
                <c:pt idx="92">
                  <c:v>3.5419999999999994</c:v>
                </c:pt>
                <c:pt idx="93">
                  <c:v>3.9790000000000001</c:v>
                </c:pt>
                <c:pt idx="94">
                  <c:v>4.1630000000000003</c:v>
                </c:pt>
                <c:pt idx="95">
                  <c:v>3.7029999999999994</c:v>
                </c:pt>
                <c:pt idx="96">
                  <c:v>5.6349999999999989</c:v>
                </c:pt>
                <c:pt idx="97">
                  <c:v>5.1980000000000004</c:v>
                </c:pt>
                <c:pt idx="98">
                  <c:v>4.7380000000000004</c:v>
                </c:pt>
                <c:pt idx="99">
                  <c:v>5.0830000000000002</c:v>
                </c:pt>
                <c:pt idx="100">
                  <c:v>6.6929999999999996</c:v>
                </c:pt>
                <c:pt idx="101">
                  <c:v>8.5790000000000024</c:v>
                </c:pt>
                <c:pt idx="102">
                  <c:v>7.176000000000001</c:v>
                </c:pt>
                <c:pt idx="103">
                  <c:v>6.0720000000000001</c:v>
                </c:pt>
                <c:pt idx="104">
                  <c:v>6.992</c:v>
                </c:pt>
                <c:pt idx="105">
                  <c:v>8.4870000000000001</c:v>
                </c:pt>
                <c:pt idx="106">
                  <c:v>7.9119999999999999</c:v>
                </c:pt>
                <c:pt idx="107">
                  <c:v>9.3149999999999995</c:v>
                </c:pt>
                <c:pt idx="108">
                  <c:v>7.7279999999999998</c:v>
                </c:pt>
                <c:pt idx="109">
                  <c:v>8.2569999999999997</c:v>
                </c:pt>
                <c:pt idx="110">
                  <c:v>6.4859999999999998</c:v>
                </c:pt>
                <c:pt idx="111">
                  <c:v>6.9690000000000003</c:v>
                </c:pt>
                <c:pt idx="112">
                  <c:v>5.6349999999999998</c:v>
                </c:pt>
                <c:pt idx="113">
                  <c:v>6.6239999999999997</c:v>
                </c:pt>
                <c:pt idx="114">
                  <c:v>6.5549999999999997</c:v>
                </c:pt>
                <c:pt idx="115">
                  <c:v>10.143000000000001</c:v>
                </c:pt>
                <c:pt idx="116">
                  <c:v>8.0959999999999983</c:v>
                </c:pt>
                <c:pt idx="117">
                  <c:v>5.8879999999999999</c:v>
                </c:pt>
                <c:pt idx="118">
                  <c:v>5.1289999999999987</c:v>
                </c:pt>
                <c:pt idx="119">
                  <c:v>6.1870000000000003</c:v>
                </c:pt>
                <c:pt idx="120">
                  <c:v>5.2439999999999998</c:v>
                </c:pt>
                <c:pt idx="121">
                  <c:v>5.3819999999999997</c:v>
                </c:pt>
                <c:pt idx="122">
                  <c:v>5.4740000000000002</c:v>
                </c:pt>
                <c:pt idx="123">
                  <c:v>5.7729999999999997</c:v>
                </c:pt>
                <c:pt idx="124">
                  <c:v>4.8070000000000004</c:v>
                </c:pt>
                <c:pt idx="125">
                  <c:v>4.1399999999999997</c:v>
                </c:pt>
                <c:pt idx="126">
                  <c:v>4.4850000000000003</c:v>
                </c:pt>
                <c:pt idx="127">
                  <c:v>4.4160000000000004</c:v>
                </c:pt>
                <c:pt idx="128">
                  <c:v>3.68</c:v>
                </c:pt>
                <c:pt idx="129">
                  <c:v>3.8639999999999999</c:v>
                </c:pt>
                <c:pt idx="130">
                  <c:v>4.3239999999999998</c:v>
                </c:pt>
                <c:pt idx="131">
                  <c:v>3.7260000000000004</c:v>
                </c:pt>
                <c:pt idx="132">
                  <c:v>3.1739999999999999</c:v>
                </c:pt>
                <c:pt idx="133">
                  <c:v>3.2429999999999999</c:v>
                </c:pt>
                <c:pt idx="134">
                  <c:v>3.5649999999999999</c:v>
                </c:pt>
                <c:pt idx="135">
                  <c:v>3.5649999999999999</c:v>
                </c:pt>
                <c:pt idx="136">
                  <c:v>3.266</c:v>
                </c:pt>
                <c:pt idx="137">
                  <c:v>2.5070000000000001</c:v>
                </c:pt>
                <c:pt idx="138">
                  <c:v>2.5299999999999998</c:v>
                </c:pt>
                <c:pt idx="139">
                  <c:v>3.3580000000000001</c:v>
                </c:pt>
                <c:pt idx="140">
                  <c:v>4.508</c:v>
                </c:pt>
                <c:pt idx="141">
                  <c:v>4.2549999999999999</c:v>
                </c:pt>
                <c:pt idx="142">
                  <c:v>4.2089999999999996</c:v>
                </c:pt>
                <c:pt idx="143">
                  <c:v>3.0130000000000003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105-4B7A-B46E-31A4594DE73C}"/>
            </c:ext>
          </c:extLst>
        </c:ser>
        <c:ser>
          <c:idx val="3"/>
          <c:order val="5"/>
          <c:tx>
            <c:strRef>
              <c:f>'[Výsledky měření BD BD Plešivecká 19 Litoměřice.xlsx]Výsledky měření'!$R$2:$T$2</c:f>
              <c:strCache>
                <c:ptCount val="1"/>
                <c:pt idx="0">
                  <c:v>11.12.2019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val>
            <c:numRef>
              <c:f>'[Výsledky měření BD BD Plešivecká 19 Litoměřice.xlsx]Výsledky měření'!$S$4:$S$147</c:f>
              <c:numCache>
                <c:formatCode>0.0</c:formatCode>
                <c:ptCount val="144"/>
                <c:pt idx="0">
                  <c:v>4.1630000000000003</c:v>
                </c:pt>
                <c:pt idx="1">
                  <c:v>4.3929999999999998</c:v>
                </c:pt>
                <c:pt idx="2">
                  <c:v>4.7610000000000001</c:v>
                </c:pt>
                <c:pt idx="3">
                  <c:v>4.2549999999999999</c:v>
                </c:pt>
                <c:pt idx="4">
                  <c:v>3.7030000000000003</c:v>
                </c:pt>
                <c:pt idx="5">
                  <c:v>3.4730000000000003</c:v>
                </c:pt>
                <c:pt idx="6">
                  <c:v>3.6339999999999999</c:v>
                </c:pt>
                <c:pt idx="7">
                  <c:v>5.4740000000000002</c:v>
                </c:pt>
                <c:pt idx="8">
                  <c:v>4.761000000000001</c:v>
                </c:pt>
                <c:pt idx="9">
                  <c:v>5.1289999999999996</c:v>
                </c:pt>
                <c:pt idx="10">
                  <c:v>4.048</c:v>
                </c:pt>
                <c:pt idx="11">
                  <c:v>3.9560000000000004</c:v>
                </c:pt>
                <c:pt idx="12">
                  <c:v>3.5649999999999999</c:v>
                </c:pt>
                <c:pt idx="13">
                  <c:v>3.6339999999999999</c:v>
                </c:pt>
                <c:pt idx="14">
                  <c:v>3.2430000000000003</c:v>
                </c:pt>
                <c:pt idx="15">
                  <c:v>3.2430000000000003</c:v>
                </c:pt>
                <c:pt idx="16">
                  <c:v>3.335</c:v>
                </c:pt>
                <c:pt idx="17">
                  <c:v>3.3580000000000001</c:v>
                </c:pt>
                <c:pt idx="18">
                  <c:v>3.335</c:v>
                </c:pt>
                <c:pt idx="19">
                  <c:v>3.3809999999999998</c:v>
                </c:pt>
                <c:pt idx="20">
                  <c:v>3.3119999999999998</c:v>
                </c:pt>
                <c:pt idx="21">
                  <c:v>3.3580000000000005</c:v>
                </c:pt>
                <c:pt idx="22">
                  <c:v>3.4039999999999999</c:v>
                </c:pt>
                <c:pt idx="23">
                  <c:v>3.2660000000000005</c:v>
                </c:pt>
                <c:pt idx="24">
                  <c:v>3.1970000000000001</c:v>
                </c:pt>
                <c:pt idx="25">
                  <c:v>3.1970000000000001</c:v>
                </c:pt>
                <c:pt idx="26">
                  <c:v>3.1510000000000002</c:v>
                </c:pt>
                <c:pt idx="27">
                  <c:v>3.2430000000000003</c:v>
                </c:pt>
                <c:pt idx="28">
                  <c:v>3.1510000000000002</c:v>
                </c:pt>
                <c:pt idx="29">
                  <c:v>3.1739999999999999</c:v>
                </c:pt>
                <c:pt idx="30">
                  <c:v>3.45</c:v>
                </c:pt>
                <c:pt idx="31">
                  <c:v>3.1969999999999996</c:v>
                </c:pt>
                <c:pt idx="32">
                  <c:v>3.3809999999999998</c:v>
                </c:pt>
                <c:pt idx="33">
                  <c:v>3.496</c:v>
                </c:pt>
                <c:pt idx="34">
                  <c:v>3.7030000000000003</c:v>
                </c:pt>
                <c:pt idx="35">
                  <c:v>4.048</c:v>
                </c:pt>
                <c:pt idx="36">
                  <c:v>3.8869999999999996</c:v>
                </c:pt>
                <c:pt idx="37">
                  <c:v>4.3929999999999998</c:v>
                </c:pt>
                <c:pt idx="38">
                  <c:v>5.0830000000000002</c:v>
                </c:pt>
                <c:pt idx="39">
                  <c:v>4.3010000000000002</c:v>
                </c:pt>
                <c:pt idx="40">
                  <c:v>4.0019999999999998</c:v>
                </c:pt>
                <c:pt idx="41">
                  <c:v>3.9790000000000001</c:v>
                </c:pt>
                <c:pt idx="42">
                  <c:v>3.5880000000000001</c:v>
                </c:pt>
                <c:pt idx="43">
                  <c:v>3.8869999999999996</c:v>
                </c:pt>
                <c:pt idx="44">
                  <c:v>4.0250000000000004</c:v>
                </c:pt>
                <c:pt idx="45">
                  <c:v>3.45</c:v>
                </c:pt>
                <c:pt idx="46">
                  <c:v>3.8410000000000006</c:v>
                </c:pt>
                <c:pt idx="47">
                  <c:v>3.7490000000000001</c:v>
                </c:pt>
                <c:pt idx="48">
                  <c:v>3.7030000000000003</c:v>
                </c:pt>
                <c:pt idx="49">
                  <c:v>3.1739999999999999</c:v>
                </c:pt>
                <c:pt idx="50">
                  <c:v>3.5649999999999999</c:v>
                </c:pt>
                <c:pt idx="51">
                  <c:v>3.3809999999999998</c:v>
                </c:pt>
                <c:pt idx="52">
                  <c:v>3.1509999999999998</c:v>
                </c:pt>
                <c:pt idx="53">
                  <c:v>3.8639999999999999</c:v>
                </c:pt>
                <c:pt idx="54">
                  <c:v>3.1739999999999999</c:v>
                </c:pt>
                <c:pt idx="55">
                  <c:v>3.22</c:v>
                </c:pt>
                <c:pt idx="56">
                  <c:v>3.726</c:v>
                </c:pt>
                <c:pt idx="57">
                  <c:v>3.2890000000000001</c:v>
                </c:pt>
                <c:pt idx="58">
                  <c:v>3.6569999999999996</c:v>
                </c:pt>
                <c:pt idx="59">
                  <c:v>3.6569999999999996</c:v>
                </c:pt>
                <c:pt idx="60">
                  <c:v>3.4269999999999996</c:v>
                </c:pt>
                <c:pt idx="61">
                  <c:v>3.657</c:v>
                </c:pt>
                <c:pt idx="62">
                  <c:v>3.45</c:v>
                </c:pt>
                <c:pt idx="63">
                  <c:v>3.22</c:v>
                </c:pt>
                <c:pt idx="64">
                  <c:v>3.1739999999999999</c:v>
                </c:pt>
                <c:pt idx="65">
                  <c:v>4.3010000000000002</c:v>
                </c:pt>
                <c:pt idx="66">
                  <c:v>3.9329999999999994</c:v>
                </c:pt>
                <c:pt idx="67">
                  <c:v>3.7030000000000003</c:v>
                </c:pt>
                <c:pt idx="68">
                  <c:v>3.4039999999999999</c:v>
                </c:pt>
                <c:pt idx="69">
                  <c:v>3.3580000000000001</c:v>
                </c:pt>
                <c:pt idx="70">
                  <c:v>4.0019999999999998</c:v>
                </c:pt>
                <c:pt idx="71">
                  <c:v>3.3119999999999998</c:v>
                </c:pt>
                <c:pt idx="72">
                  <c:v>3.5649999999999999</c:v>
                </c:pt>
                <c:pt idx="73">
                  <c:v>3.1509999999999998</c:v>
                </c:pt>
                <c:pt idx="74">
                  <c:v>3.1969999999999996</c:v>
                </c:pt>
                <c:pt idx="75">
                  <c:v>3.0819999999999994</c:v>
                </c:pt>
                <c:pt idx="76">
                  <c:v>3.5880000000000005</c:v>
                </c:pt>
                <c:pt idx="77">
                  <c:v>3.22</c:v>
                </c:pt>
                <c:pt idx="78">
                  <c:v>3.1280000000000001</c:v>
                </c:pt>
                <c:pt idx="79">
                  <c:v>3.0129999999999999</c:v>
                </c:pt>
                <c:pt idx="80">
                  <c:v>2.645</c:v>
                </c:pt>
                <c:pt idx="81">
                  <c:v>2.875</c:v>
                </c:pt>
                <c:pt idx="82">
                  <c:v>3.1739999999999995</c:v>
                </c:pt>
                <c:pt idx="83">
                  <c:v>3.9790000000000001</c:v>
                </c:pt>
                <c:pt idx="84">
                  <c:v>4.508</c:v>
                </c:pt>
                <c:pt idx="85">
                  <c:v>4.9909999999999997</c:v>
                </c:pt>
                <c:pt idx="86">
                  <c:v>4.4850000000000003</c:v>
                </c:pt>
                <c:pt idx="87">
                  <c:v>4.83</c:v>
                </c:pt>
                <c:pt idx="88">
                  <c:v>3.2429999999999999</c:v>
                </c:pt>
                <c:pt idx="89">
                  <c:v>4.6920000000000002</c:v>
                </c:pt>
                <c:pt idx="90">
                  <c:v>5.5660000000000007</c:v>
                </c:pt>
                <c:pt idx="91">
                  <c:v>4.9450000000000003</c:v>
                </c:pt>
                <c:pt idx="92">
                  <c:v>5.29</c:v>
                </c:pt>
                <c:pt idx="93">
                  <c:v>4.6920000000000002</c:v>
                </c:pt>
                <c:pt idx="94">
                  <c:v>4.7149999999999999</c:v>
                </c:pt>
                <c:pt idx="95">
                  <c:v>4.4390000000000001</c:v>
                </c:pt>
                <c:pt idx="96">
                  <c:v>5.2670000000000003</c:v>
                </c:pt>
                <c:pt idx="97">
                  <c:v>5.6580000000000004</c:v>
                </c:pt>
                <c:pt idx="98">
                  <c:v>4.8760000000000003</c:v>
                </c:pt>
                <c:pt idx="99">
                  <c:v>5.0369999999999999</c:v>
                </c:pt>
                <c:pt idx="100">
                  <c:v>4.4390000000000001</c:v>
                </c:pt>
                <c:pt idx="101">
                  <c:v>4.8070000000000004</c:v>
                </c:pt>
                <c:pt idx="102">
                  <c:v>5.8879999999999999</c:v>
                </c:pt>
                <c:pt idx="103">
                  <c:v>5.5660000000000007</c:v>
                </c:pt>
                <c:pt idx="104">
                  <c:v>5.7270000000000003</c:v>
                </c:pt>
                <c:pt idx="105">
                  <c:v>5.2670000000000003</c:v>
                </c:pt>
                <c:pt idx="106">
                  <c:v>5.1980000000000004</c:v>
                </c:pt>
                <c:pt idx="107">
                  <c:v>4.4850000000000003</c:v>
                </c:pt>
                <c:pt idx="108">
                  <c:v>4.83</c:v>
                </c:pt>
                <c:pt idx="109">
                  <c:v>4.8760000000000003</c:v>
                </c:pt>
                <c:pt idx="110">
                  <c:v>5.7960000000000012</c:v>
                </c:pt>
                <c:pt idx="111">
                  <c:v>6.2560000000000011</c:v>
                </c:pt>
                <c:pt idx="112">
                  <c:v>8.4870000000000001</c:v>
                </c:pt>
                <c:pt idx="113">
                  <c:v>6.3479999999999999</c:v>
                </c:pt>
                <c:pt idx="114">
                  <c:v>5.7960000000000003</c:v>
                </c:pt>
                <c:pt idx="115">
                  <c:v>5.3129999999999997</c:v>
                </c:pt>
                <c:pt idx="116">
                  <c:v>5.7039999999999997</c:v>
                </c:pt>
                <c:pt idx="117">
                  <c:v>6.5549999999999997</c:v>
                </c:pt>
                <c:pt idx="118">
                  <c:v>6.0030000000000001</c:v>
                </c:pt>
                <c:pt idx="119">
                  <c:v>6.7160000000000011</c:v>
                </c:pt>
                <c:pt idx="120">
                  <c:v>7.59</c:v>
                </c:pt>
                <c:pt idx="121">
                  <c:v>6.0260000000000007</c:v>
                </c:pt>
                <c:pt idx="122">
                  <c:v>5.4740000000000002</c:v>
                </c:pt>
                <c:pt idx="123">
                  <c:v>5.1059999999999999</c:v>
                </c:pt>
                <c:pt idx="124">
                  <c:v>5.9339999999999993</c:v>
                </c:pt>
                <c:pt idx="125">
                  <c:v>5.52</c:v>
                </c:pt>
                <c:pt idx="126">
                  <c:v>4.8070000000000004</c:v>
                </c:pt>
                <c:pt idx="127">
                  <c:v>4.9909999999999997</c:v>
                </c:pt>
                <c:pt idx="128">
                  <c:v>5.7729999999999997</c:v>
                </c:pt>
                <c:pt idx="129">
                  <c:v>6.9459999999999997</c:v>
                </c:pt>
                <c:pt idx="130">
                  <c:v>5.4740000000000002</c:v>
                </c:pt>
                <c:pt idx="131">
                  <c:v>8.5559999999999992</c:v>
                </c:pt>
                <c:pt idx="132">
                  <c:v>6.7619999999999996</c:v>
                </c:pt>
                <c:pt idx="133">
                  <c:v>7.5210000000000008</c:v>
                </c:pt>
                <c:pt idx="134">
                  <c:v>7.13</c:v>
                </c:pt>
                <c:pt idx="135">
                  <c:v>5.1749999999999998</c:v>
                </c:pt>
                <c:pt idx="136">
                  <c:v>5.8419999999999996</c:v>
                </c:pt>
                <c:pt idx="137">
                  <c:v>5.2670000000000003</c:v>
                </c:pt>
                <c:pt idx="138">
                  <c:v>4.4389999999999992</c:v>
                </c:pt>
                <c:pt idx="139">
                  <c:v>3.7949999999999999</c:v>
                </c:pt>
                <c:pt idx="140">
                  <c:v>4.7379999999999987</c:v>
                </c:pt>
                <c:pt idx="141">
                  <c:v>3.45</c:v>
                </c:pt>
                <c:pt idx="142">
                  <c:v>3.7719999999999994</c:v>
                </c:pt>
                <c:pt idx="143">
                  <c:v>3.4039999999999995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105-4B7A-B46E-31A4594DE73C}"/>
            </c:ext>
          </c:extLst>
        </c:ser>
        <c:ser>
          <c:idx val="4"/>
          <c:order val="6"/>
          <c:tx>
            <c:strRef>
              <c:f>'[Výsledky měření BD BD Plešivecká 19 Litoměřice.xlsx]Výsledky měření'!$U$2:$W$2</c:f>
              <c:strCache>
                <c:ptCount val="1"/>
                <c:pt idx="0">
                  <c:v>12.12.2019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val>
            <c:numRef>
              <c:f>'[Výsledky měření BD BD Plešivecká 19 Litoměřice.xlsx]Výsledky měření'!$V$4:$V$147</c:f>
              <c:numCache>
                <c:formatCode>0.0</c:formatCode>
                <c:ptCount val="144"/>
                <c:pt idx="0">
                  <c:v>4.1399999999999997</c:v>
                </c:pt>
                <c:pt idx="1">
                  <c:v>4.323999999999999</c:v>
                </c:pt>
                <c:pt idx="2">
                  <c:v>4.37</c:v>
                </c:pt>
                <c:pt idx="3">
                  <c:v>4.0940000000000003</c:v>
                </c:pt>
                <c:pt idx="4">
                  <c:v>3.5649999999999999</c:v>
                </c:pt>
                <c:pt idx="5">
                  <c:v>3.45</c:v>
                </c:pt>
                <c:pt idx="6">
                  <c:v>3.5880000000000001</c:v>
                </c:pt>
                <c:pt idx="7">
                  <c:v>5.2439999999999998</c:v>
                </c:pt>
                <c:pt idx="8">
                  <c:v>3.657</c:v>
                </c:pt>
                <c:pt idx="9">
                  <c:v>4.968</c:v>
                </c:pt>
                <c:pt idx="10">
                  <c:v>3.956</c:v>
                </c:pt>
                <c:pt idx="11">
                  <c:v>3.9330000000000003</c:v>
                </c:pt>
                <c:pt idx="12">
                  <c:v>2.99</c:v>
                </c:pt>
                <c:pt idx="13">
                  <c:v>2.4380000000000002</c:v>
                </c:pt>
                <c:pt idx="14">
                  <c:v>3.3580000000000005</c:v>
                </c:pt>
                <c:pt idx="15">
                  <c:v>3.3580000000000005</c:v>
                </c:pt>
                <c:pt idx="16">
                  <c:v>3.2890000000000001</c:v>
                </c:pt>
                <c:pt idx="17">
                  <c:v>3.2430000000000003</c:v>
                </c:pt>
                <c:pt idx="18">
                  <c:v>3.1969999999999996</c:v>
                </c:pt>
                <c:pt idx="19">
                  <c:v>2.1160000000000001</c:v>
                </c:pt>
                <c:pt idx="20">
                  <c:v>3.0819999999999999</c:v>
                </c:pt>
                <c:pt idx="21">
                  <c:v>3.3119999999999998</c:v>
                </c:pt>
                <c:pt idx="22">
                  <c:v>3.6110000000000002</c:v>
                </c:pt>
                <c:pt idx="23">
                  <c:v>3.91</c:v>
                </c:pt>
                <c:pt idx="24">
                  <c:v>3.2890000000000001</c:v>
                </c:pt>
                <c:pt idx="25">
                  <c:v>2.0930000000000004</c:v>
                </c:pt>
                <c:pt idx="26">
                  <c:v>2.76</c:v>
                </c:pt>
                <c:pt idx="27">
                  <c:v>3.2430000000000003</c:v>
                </c:pt>
                <c:pt idx="28">
                  <c:v>3.22</c:v>
                </c:pt>
                <c:pt idx="29">
                  <c:v>3.3809999999999998</c:v>
                </c:pt>
                <c:pt idx="30">
                  <c:v>3.6110000000000002</c:v>
                </c:pt>
                <c:pt idx="31">
                  <c:v>3.105</c:v>
                </c:pt>
                <c:pt idx="32">
                  <c:v>3.4729999999999999</c:v>
                </c:pt>
                <c:pt idx="33">
                  <c:v>3.7719999999999994</c:v>
                </c:pt>
                <c:pt idx="34">
                  <c:v>3.496</c:v>
                </c:pt>
                <c:pt idx="35">
                  <c:v>3.91</c:v>
                </c:pt>
                <c:pt idx="36">
                  <c:v>3.8869999999999996</c:v>
                </c:pt>
                <c:pt idx="37">
                  <c:v>4.3470000000000004</c:v>
                </c:pt>
                <c:pt idx="38">
                  <c:v>3.0590000000000002</c:v>
                </c:pt>
                <c:pt idx="39">
                  <c:v>4.2320000000000002</c:v>
                </c:pt>
                <c:pt idx="40">
                  <c:v>4.577</c:v>
                </c:pt>
                <c:pt idx="41">
                  <c:v>3.7490000000000001</c:v>
                </c:pt>
                <c:pt idx="42">
                  <c:v>3.5649999999999999</c:v>
                </c:pt>
                <c:pt idx="43">
                  <c:v>3.7489999999999997</c:v>
                </c:pt>
                <c:pt idx="44">
                  <c:v>3.8410000000000006</c:v>
                </c:pt>
                <c:pt idx="45">
                  <c:v>4.048</c:v>
                </c:pt>
                <c:pt idx="46">
                  <c:v>4.3239999999999998</c:v>
                </c:pt>
                <c:pt idx="47">
                  <c:v>4.0250000000000004</c:v>
                </c:pt>
                <c:pt idx="48">
                  <c:v>3.6339999999999995</c:v>
                </c:pt>
                <c:pt idx="49">
                  <c:v>3.5419999999999998</c:v>
                </c:pt>
                <c:pt idx="50">
                  <c:v>3.496</c:v>
                </c:pt>
                <c:pt idx="51">
                  <c:v>3.7030000000000003</c:v>
                </c:pt>
                <c:pt idx="52">
                  <c:v>3.7030000000000003</c:v>
                </c:pt>
                <c:pt idx="53">
                  <c:v>3.3119999999999998</c:v>
                </c:pt>
                <c:pt idx="54">
                  <c:v>5.4050000000000002</c:v>
                </c:pt>
                <c:pt idx="55">
                  <c:v>4.0250000000000004</c:v>
                </c:pt>
                <c:pt idx="56">
                  <c:v>3.45</c:v>
                </c:pt>
                <c:pt idx="57">
                  <c:v>3.22</c:v>
                </c:pt>
                <c:pt idx="58">
                  <c:v>2.99</c:v>
                </c:pt>
                <c:pt idx="59">
                  <c:v>3.4039999999999995</c:v>
                </c:pt>
                <c:pt idx="60">
                  <c:v>3.335</c:v>
                </c:pt>
                <c:pt idx="61">
                  <c:v>3.2890000000000001</c:v>
                </c:pt>
                <c:pt idx="62">
                  <c:v>3.266</c:v>
                </c:pt>
                <c:pt idx="63">
                  <c:v>3.1970000000000001</c:v>
                </c:pt>
                <c:pt idx="64">
                  <c:v>3.3580000000000001</c:v>
                </c:pt>
                <c:pt idx="65">
                  <c:v>4.048</c:v>
                </c:pt>
                <c:pt idx="66">
                  <c:v>3.6339999999999995</c:v>
                </c:pt>
                <c:pt idx="67">
                  <c:v>3.036</c:v>
                </c:pt>
                <c:pt idx="68">
                  <c:v>3.0129999999999999</c:v>
                </c:pt>
                <c:pt idx="69">
                  <c:v>3.036</c:v>
                </c:pt>
                <c:pt idx="70">
                  <c:v>3.68</c:v>
                </c:pt>
                <c:pt idx="71">
                  <c:v>3.1739999999999995</c:v>
                </c:pt>
                <c:pt idx="72">
                  <c:v>3.5419999999999994</c:v>
                </c:pt>
                <c:pt idx="73">
                  <c:v>3.1509999999999998</c:v>
                </c:pt>
                <c:pt idx="74">
                  <c:v>3.22</c:v>
                </c:pt>
                <c:pt idx="75">
                  <c:v>3.496</c:v>
                </c:pt>
                <c:pt idx="76">
                  <c:v>3.105</c:v>
                </c:pt>
                <c:pt idx="77">
                  <c:v>3.105</c:v>
                </c:pt>
                <c:pt idx="78">
                  <c:v>3.0819999999999994</c:v>
                </c:pt>
                <c:pt idx="79">
                  <c:v>2.9669999999999996</c:v>
                </c:pt>
                <c:pt idx="80">
                  <c:v>3.1280000000000001</c:v>
                </c:pt>
                <c:pt idx="81">
                  <c:v>3.335</c:v>
                </c:pt>
                <c:pt idx="82">
                  <c:v>3.5189999999999997</c:v>
                </c:pt>
                <c:pt idx="83">
                  <c:v>3.3580000000000001</c:v>
                </c:pt>
                <c:pt idx="84">
                  <c:v>4.2549999999999999</c:v>
                </c:pt>
                <c:pt idx="85">
                  <c:v>4.9219999999999997</c:v>
                </c:pt>
                <c:pt idx="86">
                  <c:v>4.2549999999999999</c:v>
                </c:pt>
                <c:pt idx="87">
                  <c:v>4.4850000000000003</c:v>
                </c:pt>
                <c:pt idx="88">
                  <c:v>4.5310000000000006</c:v>
                </c:pt>
                <c:pt idx="89">
                  <c:v>4.7839999999999998</c:v>
                </c:pt>
                <c:pt idx="90">
                  <c:v>6.21</c:v>
                </c:pt>
                <c:pt idx="91">
                  <c:v>5.819</c:v>
                </c:pt>
                <c:pt idx="92">
                  <c:v>8.9009999999999998</c:v>
                </c:pt>
                <c:pt idx="93">
                  <c:v>6.9459999999999997</c:v>
                </c:pt>
                <c:pt idx="94">
                  <c:v>7.0149999999999997</c:v>
                </c:pt>
                <c:pt idx="95">
                  <c:v>8.5559999999999992</c:v>
                </c:pt>
                <c:pt idx="96">
                  <c:v>7.5439999999999987</c:v>
                </c:pt>
                <c:pt idx="97">
                  <c:v>7.2450000000000001</c:v>
                </c:pt>
                <c:pt idx="98">
                  <c:v>7.1529999999999996</c:v>
                </c:pt>
                <c:pt idx="99">
                  <c:v>8.625</c:v>
                </c:pt>
                <c:pt idx="100">
                  <c:v>6.1870000000000003</c:v>
                </c:pt>
                <c:pt idx="101">
                  <c:v>5.5430000000000001</c:v>
                </c:pt>
                <c:pt idx="102">
                  <c:v>6.8769999999999998</c:v>
                </c:pt>
                <c:pt idx="103">
                  <c:v>8.3490000000000002</c:v>
                </c:pt>
                <c:pt idx="104">
                  <c:v>6.8079999999999989</c:v>
                </c:pt>
                <c:pt idx="105">
                  <c:v>7.5670000000000002</c:v>
                </c:pt>
                <c:pt idx="106">
                  <c:v>6.5779999999999994</c:v>
                </c:pt>
                <c:pt idx="107">
                  <c:v>9.9129999999999985</c:v>
                </c:pt>
                <c:pt idx="108">
                  <c:v>7.0150000000000006</c:v>
                </c:pt>
                <c:pt idx="109">
                  <c:v>7.59</c:v>
                </c:pt>
                <c:pt idx="110">
                  <c:v>7.3370000000000006</c:v>
                </c:pt>
                <c:pt idx="111">
                  <c:v>6.4859999999999998</c:v>
                </c:pt>
                <c:pt idx="112">
                  <c:v>7.0609999999999999</c:v>
                </c:pt>
                <c:pt idx="113">
                  <c:v>6.67</c:v>
                </c:pt>
                <c:pt idx="114">
                  <c:v>6.6929999999999996</c:v>
                </c:pt>
                <c:pt idx="115">
                  <c:v>5.8419999999999996</c:v>
                </c:pt>
                <c:pt idx="116">
                  <c:v>6.5779999999999994</c:v>
                </c:pt>
                <c:pt idx="117">
                  <c:v>7.5210000000000008</c:v>
                </c:pt>
                <c:pt idx="118">
                  <c:v>6.5780000000000003</c:v>
                </c:pt>
                <c:pt idx="119">
                  <c:v>7.4289999999999994</c:v>
                </c:pt>
                <c:pt idx="120">
                  <c:v>8.8089999999999993</c:v>
                </c:pt>
                <c:pt idx="121">
                  <c:v>6.4630000000000001</c:v>
                </c:pt>
                <c:pt idx="122">
                  <c:v>6.9690000000000003</c:v>
                </c:pt>
                <c:pt idx="123">
                  <c:v>6.8310000000000004</c:v>
                </c:pt>
                <c:pt idx="124">
                  <c:v>7.3140000000000001</c:v>
                </c:pt>
                <c:pt idx="125">
                  <c:v>6.5779999999999994</c:v>
                </c:pt>
                <c:pt idx="126">
                  <c:v>5.7039999999999988</c:v>
                </c:pt>
                <c:pt idx="127">
                  <c:v>5.75</c:v>
                </c:pt>
                <c:pt idx="128">
                  <c:v>6.1870000000000003</c:v>
                </c:pt>
                <c:pt idx="129">
                  <c:v>6.21</c:v>
                </c:pt>
                <c:pt idx="130">
                  <c:v>6.0259999999999998</c:v>
                </c:pt>
                <c:pt idx="131">
                  <c:v>9.222999999999999</c:v>
                </c:pt>
                <c:pt idx="132">
                  <c:v>6.67</c:v>
                </c:pt>
                <c:pt idx="133">
                  <c:v>5.9340000000000002</c:v>
                </c:pt>
                <c:pt idx="134">
                  <c:v>7.4060000000000006</c:v>
                </c:pt>
                <c:pt idx="135">
                  <c:v>5.5890000000000004</c:v>
                </c:pt>
                <c:pt idx="136">
                  <c:v>6.1639999999999988</c:v>
                </c:pt>
                <c:pt idx="137">
                  <c:v>5.4050000000000002</c:v>
                </c:pt>
                <c:pt idx="138">
                  <c:v>4.4619999999999997</c:v>
                </c:pt>
                <c:pt idx="139">
                  <c:v>3.8639999999999999</c:v>
                </c:pt>
                <c:pt idx="140">
                  <c:v>4.8529999999999998</c:v>
                </c:pt>
                <c:pt idx="141">
                  <c:v>3.6339999999999999</c:v>
                </c:pt>
                <c:pt idx="142">
                  <c:v>3.5190000000000001</c:v>
                </c:pt>
                <c:pt idx="143">
                  <c:v>3.427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5105-4B7A-B46E-31A4594DE7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03892160"/>
        <c:axId val="1845278432"/>
      </c:lineChart>
      <c:catAx>
        <c:axId val="2003892160"/>
        <c:scaling>
          <c:orientation val="minMax"/>
        </c:scaling>
        <c:delete val="0"/>
        <c:axPos val="b"/>
        <c:numFmt formatCode="[$-F400]h:mm:ss\ AM/P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845278432"/>
        <c:crosses val="autoZero"/>
        <c:auto val="0"/>
        <c:lblAlgn val="ctr"/>
        <c:lblOffset val="100"/>
        <c:noMultiLvlLbl val="0"/>
      </c:catAx>
      <c:valAx>
        <c:axId val="1845278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/>
                  <a:t>ODBĚR kWh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003892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C44FA2-5D5B-440B-A9E4-BCCBF8AF04EB}" type="datetimeFigureOut">
              <a:rPr lang="cs-CZ" smtClean="0"/>
              <a:t>13.03.2020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4F491E-340B-4384-945E-2A0593DEA4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4847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olný tvar 1"/>
          <p:cNvSpPr/>
          <p:nvPr/>
        </p:nvSpPr>
        <p:spPr>
          <a:xfrm>
            <a:off x="0" y="0"/>
            <a:ext cx="1440" cy="141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0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4D413123-D8D1-4A98-9ECE-1BC2F2709D5F}" type="slidenum">
              <a:rPr/>
              <a:pPr marL="0" marR="0" lvl="0" indent="0" algn="l" rtl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57200" algn="l"/>
                  <a:tab pos="914400" algn="l"/>
                  <a:tab pos="1371599" algn="l"/>
                  <a:tab pos="1828800" algn="l"/>
                  <a:tab pos="2286000" algn="l"/>
                  <a:tab pos="2743199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399" algn="l"/>
                  <a:tab pos="5943600" algn="l"/>
                  <a:tab pos="6400799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33</a:t>
            </a:fld>
            <a:endParaRPr lang="en-US" sz="1800" b="0" i="0" u="none" strike="noStrike" baseline="0">
              <a:ln>
                <a:noFill/>
              </a:ln>
              <a:solidFill>
                <a:srgbClr val="000000"/>
              </a:solidFill>
              <a:latin typeface="+mn-lt" pitchFamily="18"/>
              <a:ea typeface="+mn-ea" pitchFamily="2"/>
              <a:cs typeface="+mn-ea" pitchFamily="2"/>
            </a:endParaRPr>
          </a:p>
        </p:txBody>
      </p:sp>
      <p:sp>
        <p:nvSpPr>
          <p:cNvPr id="3" name="Volný tvar 2"/>
          <p:cNvSpPr/>
          <p:nvPr/>
        </p:nvSpPr>
        <p:spPr>
          <a:xfrm>
            <a:off x="5626979" y="6331323"/>
            <a:ext cx="4267763" cy="30634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3240" tIns="48600" rIns="93240" bIns="48600" anchor="b" anchorCtr="0" compatLnSpc="0"/>
          <a:lstStyle/>
          <a:p>
            <a:pPr marL="0" marR="0" lvl="0" indent="0" algn="r" rtl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475E7A80-B539-408A-B415-1F3E76430FF8}" type="slidenum">
              <a:rPr/>
              <a:pPr marL="0" marR="0" lvl="0" indent="0" algn="r" rtl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57200" algn="l"/>
                  <a:tab pos="914400" algn="l"/>
                  <a:tab pos="1371599" algn="l"/>
                  <a:tab pos="1828800" algn="l"/>
                  <a:tab pos="2286000" algn="l"/>
                  <a:tab pos="2743199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399" algn="l"/>
                  <a:tab pos="5943600" algn="l"/>
                  <a:tab pos="6400799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33</a:t>
            </a:fld>
            <a:endParaRPr lang="en-US" sz="1200" b="0" i="0" u="none" strike="noStrike" baseline="0">
              <a:ln>
                <a:noFill/>
              </a:ln>
              <a:solidFill>
                <a:srgbClr val="000000"/>
              </a:solidFill>
              <a:latin typeface="Times New Roman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4" name="Volný tvar 3"/>
          <p:cNvSpPr/>
          <p:nvPr/>
        </p:nvSpPr>
        <p:spPr>
          <a:xfrm>
            <a:off x="5626979" y="6331323"/>
            <a:ext cx="4269563" cy="3081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3240" tIns="48600" rIns="93240" bIns="48600" anchor="b" anchorCtr="0" compatLnSpc="0"/>
          <a:lstStyle/>
          <a:p>
            <a:pPr marL="0" marR="0" lvl="0" indent="0" algn="r" rtl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91AB8D8C-8BCB-44CC-9988-F04A3E26CE89}" type="slidenum">
              <a:rPr/>
              <a:pPr marL="0" marR="0" lvl="0" indent="0" algn="r" rtl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57200" algn="l"/>
                  <a:tab pos="914400" algn="l"/>
                  <a:tab pos="1371599" algn="l"/>
                  <a:tab pos="1828800" algn="l"/>
                  <a:tab pos="2286000" algn="l"/>
                  <a:tab pos="2743199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399" algn="l"/>
                  <a:tab pos="5943600" algn="l"/>
                  <a:tab pos="6400799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33</a:t>
            </a:fld>
            <a:endParaRPr lang="en-US" sz="1200" b="0" i="0" u="none" strike="noStrike" baseline="0">
              <a:ln>
                <a:noFill/>
              </a:ln>
              <a:solidFill>
                <a:srgbClr val="000000"/>
              </a:solidFill>
              <a:latin typeface="Times New Roman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5" name="Volný tvar 4"/>
          <p:cNvSpPr/>
          <p:nvPr/>
        </p:nvSpPr>
        <p:spPr>
          <a:xfrm>
            <a:off x="3342055" y="523051"/>
            <a:ext cx="3542607" cy="260678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marL="0" marR="0" lvl="0" indent="0" algn="l" rtl="0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cs-CZ" sz="18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6" name="Zástupný symbol pro poznámky 5"/>
          <p:cNvSpPr txBox="1">
            <a:spLocks noGrp="1"/>
          </p:cNvSpPr>
          <p:nvPr>
            <p:ph type="body" sz="quarter" idx="1"/>
          </p:nvPr>
        </p:nvSpPr>
        <p:spPr>
          <a:xfrm>
            <a:off x="778087" y="4683114"/>
            <a:ext cx="6217470" cy="184666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993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dirty="0"/>
              <a:pPr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it-IT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3/13/2020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96DFF08F-DC6B-4601-B491-B0F83F6DD2DA}" type="datetimeFigureOut">
              <a:rPr lang="en-US" dirty="0"/>
              <a:pPr/>
              <a:t>3/13/2020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57200" y="4815174"/>
            <a:ext cx="7772400" cy="1463040"/>
          </a:xfrm>
        </p:spPr>
        <p:txBody>
          <a:bodyPr/>
          <a:lstStyle/>
          <a:p>
            <a:r>
              <a:rPr lang="cs-CZ" dirty="0" smtClean="0"/>
              <a:t>PŘEDSTAVENÍ PILOTNÍCH PROJEKTŮ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PORSENNA</a:t>
            </a:r>
          </a:p>
          <a:p>
            <a:r>
              <a:rPr lang="cs-CZ" dirty="0" smtClean="0"/>
              <a:t>Město Litoměřice</a:t>
            </a:r>
            <a:endParaRPr lang="it-IT" dirty="0"/>
          </a:p>
        </p:txBody>
      </p:sp>
      <p:pic>
        <p:nvPicPr>
          <p:cNvPr id="4" name="Image 5" descr="https://torsec.github.io/shield-h2020/img/EC-H2020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6127822"/>
            <a:ext cx="3941445" cy="6153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81000" y="5926499"/>
            <a:ext cx="3941445" cy="365125"/>
          </a:xfrm>
        </p:spPr>
        <p:txBody>
          <a:bodyPr/>
          <a:lstStyle/>
          <a:p>
            <a:pPr algn="ctr"/>
            <a:r>
              <a:rPr lang="en-US" dirty="0"/>
              <a:t>SCORE - Supporting Consumer co-Ownership in Renewable Energies - GA 784960</a:t>
            </a:r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457200" y="748938"/>
            <a:ext cx="11281954" cy="2417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6000" dirty="0"/>
              <a:t>SCORE</a:t>
            </a:r>
          </a:p>
          <a:p>
            <a:pPr algn="ctr"/>
            <a:endParaRPr lang="it-IT" dirty="0"/>
          </a:p>
          <a:p>
            <a:pPr algn="ctr"/>
            <a:r>
              <a:rPr lang="it-IT" b="1" dirty="0" err="1"/>
              <a:t>S</a:t>
            </a:r>
            <a:r>
              <a:rPr lang="it-IT" dirty="0" err="1"/>
              <a:t>upporting</a:t>
            </a:r>
            <a:r>
              <a:rPr lang="it-IT" dirty="0"/>
              <a:t> </a:t>
            </a:r>
            <a:r>
              <a:rPr lang="it-IT" b="1" dirty="0"/>
              <a:t>C</a:t>
            </a:r>
            <a:r>
              <a:rPr lang="it-IT" dirty="0"/>
              <a:t>onsumer co-</a:t>
            </a:r>
            <a:r>
              <a:rPr lang="it-IT" b="1" dirty="0" err="1"/>
              <a:t>o</a:t>
            </a:r>
            <a:r>
              <a:rPr lang="it-IT" dirty="0" err="1"/>
              <a:t>wnership</a:t>
            </a:r>
            <a:r>
              <a:rPr lang="it-IT" dirty="0"/>
              <a:t> in </a:t>
            </a:r>
            <a:r>
              <a:rPr lang="it-IT" b="1" dirty="0" err="1"/>
              <a:t>r</a:t>
            </a:r>
            <a:r>
              <a:rPr lang="it-IT" dirty="0" err="1"/>
              <a:t>enewable</a:t>
            </a:r>
            <a:r>
              <a:rPr lang="it-IT" dirty="0"/>
              <a:t> </a:t>
            </a:r>
            <a:r>
              <a:rPr lang="it-IT" b="1" dirty="0" err="1"/>
              <a:t>e</a:t>
            </a:r>
            <a:r>
              <a:rPr lang="it-IT" dirty="0" err="1"/>
              <a:t>nergies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801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dirty="0" smtClean="0"/>
              <a:t>Porovnání variant</a:t>
            </a:r>
            <a:endParaRPr lang="it-IT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262104"/>
              </p:ext>
            </p:extLst>
          </p:nvPr>
        </p:nvGraphicFramePr>
        <p:xfrm>
          <a:off x="695855" y="2642332"/>
          <a:ext cx="11166763" cy="36464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1928">
                  <a:extLst>
                    <a:ext uri="{9D8B030D-6E8A-4147-A177-3AD203B41FA5}">
                      <a16:colId xmlns:a16="http://schemas.microsoft.com/office/drawing/2014/main" val="2643235807"/>
                    </a:ext>
                  </a:extLst>
                </a:gridCol>
                <a:gridCol w="1122218">
                  <a:extLst>
                    <a:ext uri="{9D8B030D-6E8A-4147-A177-3AD203B41FA5}">
                      <a16:colId xmlns:a16="http://schemas.microsoft.com/office/drawing/2014/main" val="1454369363"/>
                    </a:ext>
                  </a:extLst>
                </a:gridCol>
                <a:gridCol w="1427018">
                  <a:extLst>
                    <a:ext uri="{9D8B030D-6E8A-4147-A177-3AD203B41FA5}">
                      <a16:colId xmlns:a16="http://schemas.microsoft.com/office/drawing/2014/main" val="3954998494"/>
                    </a:ext>
                  </a:extLst>
                </a:gridCol>
                <a:gridCol w="1413164">
                  <a:extLst>
                    <a:ext uri="{9D8B030D-6E8A-4147-A177-3AD203B41FA5}">
                      <a16:colId xmlns:a16="http://schemas.microsoft.com/office/drawing/2014/main" val="293039172"/>
                    </a:ext>
                  </a:extLst>
                </a:gridCol>
                <a:gridCol w="1482435">
                  <a:extLst>
                    <a:ext uri="{9D8B030D-6E8A-4147-A177-3AD203B41FA5}">
                      <a16:colId xmlns:a16="http://schemas.microsoft.com/office/drawing/2014/main" val="302958681"/>
                    </a:ext>
                  </a:extLst>
                </a:gridCol>
              </a:tblGrid>
              <a:tr h="344206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cs-CZ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Varianta </a:t>
                      </a:r>
                      <a:r>
                        <a:rPr lang="cs-CZ" sz="2000" dirty="0">
                          <a:effectLst/>
                        </a:rPr>
                        <a:t>1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Varianta </a:t>
                      </a:r>
                      <a:r>
                        <a:rPr lang="cs-CZ" sz="2000" dirty="0">
                          <a:effectLst/>
                        </a:rPr>
                        <a:t>2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Varianta </a:t>
                      </a:r>
                      <a:r>
                        <a:rPr lang="cs-CZ" sz="2000" dirty="0">
                          <a:effectLst/>
                        </a:rPr>
                        <a:t>3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extLst>
                  <a:ext uri="{0D108BD9-81ED-4DB2-BD59-A6C34878D82A}">
                    <a16:rowId xmlns:a16="http://schemas.microsoft.com/office/drawing/2014/main" val="856754833"/>
                  </a:ext>
                </a:extLst>
              </a:tr>
              <a:tr h="344206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Výkon instalace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err="1">
                          <a:effectLst/>
                        </a:rPr>
                        <a:t>kW</a:t>
                      </a:r>
                      <a:r>
                        <a:rPr lang="cs-CZ" sz="2000" baseline="-25000" dirty="0" err="1">
                          <a:effectLst/>
                        </a:rPr>
                        <a:t>p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50,0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9,0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15,75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extLst>
                  <a:ext uri="{0D108BD9-81ED-4DB2-BD59-A6C34878D82A}">
                    <a16:rowId xmlns:a16="http://schemas.microsoft.com/office/drawing/2014/main" val="1744337125"/>
                  </a:ext>
                </a:extLst>
              </a:tr>
              <a:tr h="344206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Množství FV panelů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err="1">
                          <a:effectLst/>
                        </a:rPr>
                        <a:t>pcs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200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36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63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extLst>
                  <a:ext uri="{0D108BD9-81ED-4DB2-BD59-A6C34878D82A}">
                    <a16:rowId xmlns:a16="http://schemas.microsoft.com/office/drawing/2014/main" val="255010233"/>
                  </a:ext>
                </a:extLst>
              </a:tr>
              <a:tr h="344206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Velikost měniče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W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50 000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10 000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17 500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extLst>
                  <a:ext uri="{0D108BD9-81ED-4DB2-BD59-A6C34878D82A}">
                    <a16:rowId xmlns:a16="http://schemas.microsoft.com/office/drawing/2014/main" val="1905622406"/>
                  </a:ext>
                </a:extLst>
              </a:tr>
              <a:tr h="344206"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+mn-lt"/>
                        </a:rPr>
                        <a:t> </a:t>
                      </a:r>
                      <a:r>
                        <a:rPr lang="cs-CZ" sz="1800" dirty="0" smtClean="0">
                          <a:effectLst/>
                          <a:latin typeface="+mn-lt"/>
                        </a:rPr>
                        <a:t>velikost akumulace</a:t>
                      </a:r>
                      <a:r>
                        <a:rPr lang="cs-CZ" sz="1800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cs-CZ" sz="1800" dirty="0" smtClean="0">
                          <a:effectLst/>
                          <a:latin typeface="+mn-lt"/>
                        </a:rPr>
                        <a:t>(ohřev vody)</a:t>
                      </a:r>
                      <a:endParaRPr lang="cs-CZ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 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 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 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500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extLst>
                  <a:ext uri="{0D108BD9-81ED-4DB2-BD59-A6C34878D82A}">
                    <a16:rowId xmlns:a16="http://schemas.microsoft.com/office/drawing/2014/main" val="3835397423"/>
                  </a:ext>
                </a:extLst>
              </a:tr>
              <a:tr h="344206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Celková produkce elektrické energie z FVE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kWh/a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47 090,8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8 343,9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14 671,3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extLst>
                  <a:ext uri="{0D108BD9-81ED-4DB2-BD59-A6C34878D82A}">
                    <a16:rowId xmlns:a16="http://schemas.microsoft.com/office/drawing/2014/main" val="3597400867"/>
                  </a:ext>
                </a:extLst>
              </a:tr>
              <a:tr h="344206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Celková využitelná produkce energie v budově</a:t>
                      </a:r>
                      <a:endParaRPr lang="cs-CZ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kWh/a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19 521,6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6 086,5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13 014,1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extLst>
                  <a:ext uri="{0D108BD9-81ED-4DB2-BD59-A6C34878D82A}">
                    <a16:rowId xmlns:a16="http://schemas.microsoft.com/office/drawing/2014/main" val="1293517556"/>
                  </a:ext>
                </a:extLst>
              </a:tr>
              <a:tr h="344206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Celková produkce energie dodaná do </a:t>
                      </a:r>
                      <a:r>
                        <a:rPr lang="cs-CZ" sz="18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dist</a:t>
                      </a:r>
                      <a:r>
                        <a:rPr lang="cs-CZ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soustavy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kWh/a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27 569,2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2 257,4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1 657,2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extLst>
                  <a:ext uri="{0D108BD9-81ED-4DB2-BD59-A6C34878D82A}">
                    <a16:rowId xmlns:a16="http://schemas.microsoft.com/office/drawing/2014/main" val="1186653702"/>
                  </a:ext>
                </a:extLst>
              </a:tr>
              <a:tr h="344206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Procento využití celkové produkce FVE pro krytí spotřeby v budově</a:t>
                      </a:r>
                      <a:endParaRPr lang="cs-CZ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%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41,5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72,9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88,7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extLst>
                  <a:ext uri="{0D108BD9-81ED-4DB2-BD59-A6C34878D82A}">
                    <a16:rowId xmlns:a16="http://schemas.microsoft.com/office/drawing/2014/main" val="1719077865"/>
                  </a:ext>
                </a:extLst>
              </a:tr>
              <a:tr h="344206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Procento pokrytí vlastní spotřeby pomocí FVE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%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53,4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15,9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17,5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917" marR="60917" marT="0" marB="0" anchor="ctr"/>
                </a:tc>
                <a:extLst>
                  <a:ext uri="{0D108BD9-81ED-4DB2-BD59-A6C34878D82A}">
                    <a16:rowId xmlns:a16="http://schemas.microsoft.com/office/drawing/2014/main" val="3491163348"/>
                  </a:ext>
                </a:extLst>
              </a:tr>
            </a:tbl>
          </a:graphicData>
        </a:graphic>
      </p:graphicFrame>
      <p:sp>
        <p:nvSpPr>
          <p:cNvPr id="6" name="Ovál 5"/>
          <p:cNvSpPr/>
          <p:nvPr/>
        </p:nvSpPr>
        <p:spPr>
          <a:xfrm>
            <a:off x="8191941" y="5862106"/>
            <a:ext cx="853440" cy="4267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11118021" y="5435386"/>
            <a:ext cx="853440" cy="4267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9663142" y="2999232"/>
            <a:ext cx="853440" cy="4267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Segnaposto contenuto 2"/>
          <p:cNvSpPr>
            <a:spLocks noGrp="1"/>
          </p:cNvSpPr>
          <p:nvPr>
            <p:ph idx="1"/>
          </p:nvPr>
        </p:nvSpPr>
        <p:spPr>
          <a:xfrm>
            <a:off x="817417" y="2084832"/>
            <a:ext cx="10058400" cy="45720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sz="2800" dirty="0" smtClean="0"/>
              <a:t> Porovnání hlavních technických </a:t>
            </a:r>
            <a:r>
              <a:rPr lang="cs-CZ" sz="2800" dirty="0" smtClean="0"/>
              <a:t>parametrů </a:t>
            </a:r>
            <a:r>
              <a:rPr lang="cs-CZ" sz="2800" dirty="0" smtClean="0"/>
              <a:t>pro 3 varianty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93370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dirty="0" smtClean="0"/>
              <a:t>Centrum srdíčko</a:t>
            </a:r>
            <a:endParaRPr lang="it-IT" sz="4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71725" y="1929384"/>
            <a:ext cx="4642381" cy="4379976"/>
          </a:xfrm>
        </p:spPr>
        <p:txBody>
          <a:bodyPr>
            <a:normAutofit/>
          </a:bodyPr>
          <a:lstStyle/>
          <a:p>
            <a:pPr marL="265113" indent="-265113">
              <a:buFont typeface="Wingdings" panose="05000000000000000000" pitchFamily="2" charset="2"/>
              <a:buChar char="Ø"/>
            </a:pPr>
            <a:r>
              <a:rPr lang="cs-CZ" sz="2800" dirty="0"/>
              <a:t> S</a:t>
            </a:r>
            <a:r>
              <a:rPr lang="en-US" sz="2800" dirty="0" err="1" smtClean="0"/>
              <a:t>chemati</a:t>
            </a:r>
            <a:r>
              <a:rPr lang="cs-CZ" sz="2800" dirty="0" err="1" smtClean="0"/>
              <a:t>cké</a:t>
            </a:r>
            <a:r>
              <a:rPr lang="cs-CZ" sz="2800" dirty="0" smtClean="0"/>
              <a:t> pokrytí FV panely pro </a:t>
            </a:r>
            <a:r>
              <a:rPr lang="cs-CZ" sz="2800" dirty="0" err="1" smtClean="0"/>
              <a:t>va</a:t>
            </a:r>
            <a:r>
              <a:rPr lang="en-US" sz="2800" dirty="0" err="1" smtClean="0"/>
              <a:t>riant</a:t>
            </a:r>
            <a:r>
              <a:rPr lang="cs-CZ" sz="2800" dirty="0" smtClean="0"/>
              <a:t>u</a:t>
            </a:r>
            <a:r>
              <a:rPr lang="en-US" sz="2800" dirty="0" smtClean="0"/>
              <a:t> </a:t>
            </a:r>
            <a:r>
              <a:rPr lang="en-US" sz="2800" dirty="0"/>
              <a:t>1 </a:t>
            </a:r>
            <a:r>
              <a:rPr lang="cs-CZ" sz="2800" dirty="0" smtClean="0"/>
              <a:t>– maximalizace využití</a:t>
            </a:r>
            <a:endParaRPr lang="en-US" sz="2800" dirty="0"/>
          </a:p>
          <a:p>
            <a:pPr marL="265113" indent="-265113">
              <a:buFont typeface="Wingdings" panose="05000000000000000000" pitchFamily="2" charset="2"/>
              <a:buChar char="Ø"/>
            </a:pPr>
            <a:r>
              <a:rPr lang="cs-CZ" sz="2800" dirty="0"/>
              <a:t> </a:t>
            </a:r>
            <a:r>
              <a:rPr lang="cs-CZ" sz="2800" dirty="0" smtClean="0"/>
              <a:t>střechy </a:t>
            </a:r>
            <a:r>
              <a:rPr lang="cs-CZ" sz="2800" dirty="0" smtClean="0"/>
              <a:t>jsou </a:t>
            </a:r>
            <a:r>
              <a:rPr lang="cs-CZ" sz="2800" dirty="0" smtClean="0"/>
              <a:t>v dobrém stavu pro realizaci FVE</a:t>
            </a:r>
            <a:endParaRPr lang="en-US" sz="2800" dirty="0"/>
          </a:p>
          <a:p>
            <a:pPr marL="265113" indent="-265113">
              <a:buFont typeface="Wingdings" panose="05000000000000000000" pitchFamily="2" charset="2"/>
              <a:buChar char="Ø"/>
            </a:pPr>
            <a:endParaRPr lang="en-US" sz="2800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4975" y="1801091"/>
            <a:ext cx="6425172" cy="4828309"/>
          </a:xfrm>
          <a:prstGeom prst="rect">
            <a:avLst/>
          </a:prstGeom>
        </p:spPr>
      </p:pic>
      <p:pic>
        <p:nvPicPr>
          <p:cNvPr id="8" name="Obrázek 7" descr="K:\PROJEKTY\0_ARCHIV - ukončené projekty\2016\16128 OPŽP Centrum Srdíčko\02 Podklady\Fotky\Michal\PA26074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055" y="4025063"/>
            <a:ext cx="3437036" cy="26043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0438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746" y="-20698"/>
            <a:ext cx="5191125" cy="282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796" y="2034196"/>
            <a:ext cx="5172075" cy="27622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dirty="0" smtClean="0"/>
              <a:t>Varianty instalace</a:t>
            </a:r>
            <a:endParaRPr lang="it-IT" sz="4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24128" y="3300760"/>
            <a:ext cx="5584663" cy="3008599"/>
          </a:xfrm>
        </p:spPr>
        <p:txBody>
          <a:bodyPr>
            <a:normAutofit lnSpcReduction="10000"/>
          </a:bodyPr>
          <a:lstStyle/>
          <a:p>
            <a:pPr marL="630238" lvl="1" indent="-501650">
              <a:buFont typeface="Wingdings" panose="05000000000000000000" pitchFamily="2" charset="2"/>
              <a:buChar char="Ø"/>
            </a:pPr>
            <a:r>
              <a:rPr lang="en-US" sz="2400" dirty="0" smtClean="0"/>
              <a:t>1</a:t>
            </a:r>
            <a:r>
              <a:rPr lang="en-US" sz="2400" dirty="0"/>
              <a:t>. </a:t>
            </a:r>
            <a:r>
              <a:rPr lang="en-US" sz="2400" dirty="0" smtClean="0"/>
              <a:t>maxim</a:t>
            </a:r>
            <a:r>
              <a:rPr lang="cs-CZ" sz="2400" dirty="0" err="1" smtClean="0"/>
              <a:t>alizace</a:t>
            </a:r>
            <a:r>
              <a:rPr lang="cs-CZ" sz="2400" dirty="0" smtClean="0"/>
              <a:t> produkce</a:t>
            </a:r>
            <a:r>
              <a:rPr lang="en-US" sz="2400" dirty="0" smtClean="0"/>
              <a:t> </a:t>
            </a:r>
            <a:endParaRPr lang="en-US" sz="2400" dirty="0"/>
          </a:p>
          <a:p>
            <a:pPr marL="630238" lvl="1" indent="-501650">
              <a:buFont typeface="Wingdings" panose="05000000000000000000" pitchFamily="2" charset="2"/>
              <a:buChar char="Ø"/>
            </a:pPr>
            <a:r>
              <a:rPr lang="en-US" sz="2400" dirty="0"/>
              <a:t>2. </a:t>
            </a:r>
            <a:r>
              <a:rPr lang="en-US" sz="2400" dirty="0" smtClean="0"/>
              <a:t>optimal</a:t>
            </a:r>
            <a:r>
              <a:rPr lang="cs-CZ" sz="2400" dirty="0" err="1" smtClean="0"/>
              <a:t>izace</a:t>
            </a:r>
            <a:r>
              <a:rPr lang="en-US" sz="2400" dirty="0" smtClean="0"/>
              <a:t> </a:t>
            </a:r>
            <a:r>
              <a:rPr lang="en-US" sz="2400" dirty="0" err="1" smtClean="0"/>
              <a:t>produ</a:t>
            </a:r>
            <a:r>
              <a:rPr lang="cs-CZ" sz="2400" dirty="0" err="1" smtClean="0"/>
              <a:t>kce</a:t>
            </a:r>
            <a:r>
              <a:rPr lang="cs-CZ" sz="2400" dirty="0" smtClean="0"/>
              <a:t> bez akumulace</a:t>
            </a:r>
          </a:p>
          <a:p>
            <a:pPr marL="630238" lvl="1" indent="-501650">
              <a:buFont typeface="Wingdings" panose="05000000000000000000" pitchFamily="2" charset="2"/>
              <a:buChar char="Ø"/>
            </a:pPr>
            <a:r>
              <a:rPr lang="en-US" sz="2400" dirty="0" smtClean="0"/>
              <a:t>3</a:t>
            </a:r>
            <a:r>
              <a:rPr lang="en-US" sz="2400" dirty="0"/>
              <a:t>. optimal</a:t>
            </a:r>
            <a:r>
              <a:rPr lang="cs-CZ" sz="2400" dirty="0" err="1"/>
              <a:t>izace</a:t>
            </a:r>
            <a:r>
              <a:rPr lang="en-US" sz="2400" dirty="0"/>
              <a:t> </a:t>
            </a:r>
            <a:r>
              <a:rPr lang="en-US" sz="2400" dirty="0" err="1"/>
              <a:t>produ</a:t>
            </a:r>
            <a:r>
              <a:rPr lang="cs-CZ" sz="2400" dirty="0" err="1"/>
              <a:t>kce</a:t>
            </a:r>
            <a:r>
              <a:rPr lang="cs-CZ" sz="2400" dirty="0"/>
              <a:t> </a:t>
            </a:r>
            <a:r>
              <a:rPr lang="cs-CZ" sz="2400" dirty="0" smtClean="0"/>
              <a:t>s </a:t>
            </a:r>
            <a:r>
              <a:rPr lang="cs-CZ" sz="2400" dirty="0" smtClean="0"/>
              <a:t>akumulací</a:t>
            </a:r>
            <a:br>
              <a:rPr lang="cs-CZ" sz="2400" dirty="0" smtClean="0"/>
            </a:br>
            <a:r>
              <a:rPr lang="cs-CZ" sz="2400" dirty="0" smtClean="0"/>
              <a:t>v </a:t>
            </a:r>
            <a:r>
              <a:rPr lang="cs-CZ" sz="2400" dirty="0" smtClean="0"/>
              <a:t>teplé vodě *</a:t>
            </a:r>
          </a:p>
          <a:p>
            <a:pPr marL="630238" lvl="1" indent="-501650">
              <a:buFont typeface="Wingdings" panose="05000000000000000000" pitchFamily="2" charset="2"/>
              <a:buChar char="Ø"/>
            </a:pPr>
            <a:endParaRPr lang="cs-CZ" sz="2400" dirty="0"/>
          </a:p>
          <a:p>
            <a:pPr marL="128588" lvl="1" indent="0">
              <a:buNone/>
            </a:pPr>
            <a:r>
              <a:rPr lang="cs-CZ" sz="2400" dirty="0" smtClean="0"/>
              <a:t>* Důvodem akumulace je potenciálně možné získání výhodnější sazby elektřiny</a:t>
            </a:r>
            <a:endParaRPr lang="en-US" sz="2400" dirty="0"/>
          </a:p>
        </p:txBody>
      </p:sp>
      <p:pic>
        <p:nvPicPr>
          <p:cNvPr id="4" name="Obrázek 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796" y="4032282"/>
            <a:ext cx="5212080" cy="283464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egnaposto contenuto 2"/>
          <p:cNvSpPr txBox="1">
            <a:spLocks/>
          </p:cNvSpPr>
          <p:nvPr/>
        </p:nvSpPr>
        <p:spPr>
          <a:xfrm>
            <a:off x="817417" y="2084832"/>
            <a:ext cx="5594534" cy="457200"/>
          </a:xfrm>
          <a:prstGeom prst="rect">
            <a:avLst/>
          </a:prstGeom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cs-CZ" sz="2800" dirty="0" smtClean="0"/>
              <a:t> Porovnání hlavních technických parametr pro 3 varianty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3357128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400" dirty="0" smtClean="0"/>
              <a:t>Investiční náklady</a:t>
            </a:r>
            <a:endParaRPr lang="it-IT" sz="44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3751967"/>
              </p:ext>
            </p:extLst>
          </p:nvPr>
        </p:nvGraphicFramePr>
        <p:xfrm>
          <a:off x="1024128" y="4197096"/>
          <a:ext cx="10501745" cy="2313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94364">
                  <a:extLst>
                    <a:ext uri="{9D8B030D-6E8A-4147-A177-3AD203B41FA5}">
                      <a16:colId xmlns:a16="http://schemas.microsoft.com/office/drawing/2014/main" val="4029904357"/>
                    </a:ext>
                  </a:extLst>
                </a:gridCol>
                <a:gridCol w="1537854">
                  <a:extLst>
                    <a:ext uri="{9D8B030D-6E8A-4147-A177-3AD203B41FA5}">
                      <a16:colId xmlns:a16="http://schemas.microsoft.com/office/drawing/2014/main" val="4105629612"/>
                    </a:ext>
                  </a:extLst>
                </a:gridCol>
                <a:gridCol w="1894782">
                  <a:extLst>
                    <a:ext uri="{9D8B030D-6E8A-4147-A177-3AD203B41FA5}">
                      <a16:colId xmlns:a16="http://schemas.microsoft.com/office/drawing/2014/main" val="2879405666"/>
                    </a:ext>
                  </a:extLst>
                </a:gridCol>
                <a:gridCol w="1945894">
                  <a:extLst>
                    <a:ext uri="{9D8B030D-6E8A-4147-A177-3AD203B41FA5}">
                      <a16:colId xmlns:a16="http://schemas.microsoft.com/office/drawing/2014/main" val="712491145"/>
                    </a:ext>
                  </a:extLst>
                </a:gridCol>
                <a:gridCol w="1728851">
                  <a:extLst>
                    <a:ext uri="{9D8B030D-6E8A-4147-A177-3AD203B41FA5}">
                      <a16:colId xmlns:a16="http://schemas.microsoft.com/office/drawing/2014/main" val="1194431379"/>
                    </a:ext>
                  </a:extLst>
                </a:gridCol>
              </a:tblGrid>
              <a:tr h="385572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Varianta </a:t>
                      </a:r>
                      <a:r>
                        <a:rPr lang="cs-CZ" sz="2000" dirty="0">
                          <a:effectLst/>
                        </a:rPr>
                        <a:t>1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Varianta </a:t>
                      </a:r>
                      <a:r>
                        <a:rPr lang="cs-CZ" sz="2000" dirty="0">
                          <a:effectLst/>
                        </a:rPr>
                        <a:t>2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Varianta </a:t>
                      </a:r>
                      <a:r>
                        <a:rPr lang="cs-CZ" sz="2000" dirty="0">
                          <a:effectLst/>
                        </a:rPr>
                        <a:t>3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49764269"/>
                  </a:ext>
                </a:extLst>
              </a:tr>
              <a:tr h="385572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O&amp;M</a:t>
                      </a:r>
                      <a:r>
                        <a:rPr lang="cs-CZ" sz="2000" baseline="0" dirty="0" smtClean="0">
                          <a:effectLst/>
                        </a:rPr>
                        <a:t> úspora nákladů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Kč s DPH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93 259,5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69 245,9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79 367,4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90474821"/>
                  </a:ext>
                </a:extLst>
              </a:tr>
              <a:tr h="385572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Investiční</a:t>
                      </a:r>
                      <a:r>
                        <a:rPr lang="cs-CZ" sz="2000" baseline="0" dirty="0" smtClean="0">
                          <a:effectLst/>
                        </a:rPr>
                        <a:t> náklady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Kč s DPH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1 916 000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454 200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678 500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8147675"/>
                  </a:ext>
                </a:extLst>
              </a:tr>
              <a:tr h="385572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Doba návratnosti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20,5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6,6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8,5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31972106"/>
                  </a:ext>
                </a:extLst>
              </a:tr>
              <a:tr h="385572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Investiční </a:t>
                      </a:r>
                      <a:r>
                        <a:rPr lang="cs-CZ" sz="2000" baseline="0" dirty="0" smtClean="0">
                          <a:effectLst/>
                        </a:rPr>
                        <a:t>náklady (s dotací)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Kč s DPH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1 916 000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248 520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255 400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47920490"/>
                  </a:ext>
                </a:extLst>
              </a:tr>
              <a:tr h="385572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Doba návratnosti (s dotací)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20,5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3,6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3,2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88321777"/>
                  </a:ext>
                </a:extLst>
              </a:tr>
            </a:tbl>
          </a:graphicData>
        </a:graphic>
      </p:graphicFrame>
      <p:sp>
        <p:nvSpPr>
          <p:cNvPr id="5" name="Segnaposto contenuto 2"/>
          <p:cNvSpPr txBox="1">
            <a:spLocks/>
          </p:cNvSpPr>
          <p:nvPr/>
        </p:nvSpPr>
        <p:spPr>
          <a:xfrm>
            <a:off x="914400" y="2148840"/>
            <a:ext cx="11036808" cy="1880137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cs-CZ" sz="2800" dirty="0"/>
              <a:t> </a:t>
            </a:r>
            <a:r>
              <a:rPr lang="cs-CZ" sz="2800" dirty="0" smtClean="0"/>
              <a:t>Ekonomické porovnání variant </a:t>
            </a:r>
            <a:endParaRPr lang="cs-CZ" sz="2800" dirty="0"/>
          </a:p>
          <a:p>
            <a:pPr marL="357188" indent="-357188">
              <a:buFont typeface="Wingdings" panose="05000000000000000000" pitchFamily="2" charset="2"/>
              <a:buChar char="Ø"/>
            </a:pPr>
            <a:r>
              <a:rPr lang="cs-CZ" sz="2800" dirty="0"/>
              <a:t> </a:t>
            </a:r>
            <a:r>
              <a:rPr lang="cs-CZ" sz="2800" dirty="0" smtClean="0"/>
              <a:t>Parametry podpory  </a:t>
            </a:r>
            <a:endParaRPr lang="cs-CZ" sz="2800" dirty="0"/>
          </a:p>
          <a:p>
            <a:pPr marL="530924" lvl="1" indent="-357188">
              <a:buFont typeface="Wingdings" panose="05000000000000000000" pitchFamily="2" charset="2"/>
              <a:buChar char="Ø"/>
            </a:pPr>
            <a:r>
              <a:rPr lang="cs-CZ" sz="2400" dirty="0"/>
              <a:t>40 % </a:t>
            </a:r>
            <a:r>
              <a:rPr lang="cs-CZ" sz="2400" dirty="0" smtClean="0"/>
              <a:t>uznatelných nákladů </a:t>
            </a:r>
            <a:endParaRPr lang="cs-CZ" sz="2400" dirty="0"/>
          </a:p>
          <a:p>
            <a:pPr marL="530924" lvl="1" indent="-357188">
              <a:buFont typeface="Wingdings" panose="05000000000000000000" pitchFamily="2" charset="2"/>
              <a:buChar char="Ø"/>
            </a:pPr>
            <a:r>
              <a:rPr lang="cs-CZ" sz="2400" dirty="0" smtClean="0"/>
              <a:t>limit </a:t>
            </a:r>
            <a:r>
              <a:rPr lang="cs-CZ" sz="2400" dirty="0"/>
              <a:t>45 000 CZK / </a:t>
            </a:r>
            <a:r>
              <a:rPr lang="cs-CZ" sz="2400" dirty="0" err="1" smtClean="0"/>
              <a:t>kWp</a:t>
            </a:r>
            <a:r>
              <a:rPr lang="cs-CZ" sz="2400" dirty="0" smtClean="0"/>
              <a:t> </a:t>
            </a:r>
          </a:p>
          <a:p>
            <a:pPr marL="0" indent="0">
              <a:buNone/>
            </a:pPr>
            <a:endParaRPr lang="it-IT" sz="2800" dirty="0"/>
          </a:p>
        </p:txBody>
      </p:sp>
      <p:sp>
        <p:nvSpPr>
          <p:cNvPr id="6" name="Ovál 5"/>
          <p:cNvSpPr/>
          <p:nvPr/>
        </p:nvSpPr>
        <p:spPr>
          <a:xfrm>
            <a:off x="10812305" y="6094215"/>
            <a:ext cx="853440" cy="4267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592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PP2; STARTOVACÍ BYTY</a:t>
            </a:r>
            <a:r>
              <a:rPr lang="cs-CZ" sz="5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5400" dirty="0"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cs-CZ" sz="5400" dirty="0"/>
              <a:t>PAVE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24128" y="1929384"/>
            <a:ext cx="9720071" cy="4379976"/>
          </a:xfrm>
        </p:spPr>
        <p:txBody>
          <a:bodyPr/>
          <a:lstStyle/>
          <a:p>
            <a:pPr marL="0" indent="0">
              <a:buNone/>
            </a:pPr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Obrázek 3"/>
          <p:cNvPicPr/>
          <p:nvPr/>
        </p:nvPicPr>
        <p:blipFill>
          <a:blip r:embed="rId2"/>
          <a:stretch>
            <a:fillRect/>
          </a:stretch>
        </p:blipFill>
        <p:spPr>
          <a:xfrm>
            <a:off x="2363069" y="1786346"/>
            <a:ext cx="8381130" cy="482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9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400" dirty="0" smtClean="0"/>
              <a:t>Investiční varianty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24128" y="2286000"/>
            <a:ext cx="5752057" cy="4023360"/>
          </a:xfrm>
        </p:spPr>
        <p:txBody>
          <a:bodyPr>
            <a:normAutofit/>
          </a:bodyPr>
          <a:lstStyle/>
          <a:p>
            <a:pPr marL="452438" indent="-452438">
              <a:buFont typeface="Wingdings" panose="05000000000000000000" pitchFamily="2" charset="2"/>
              <a:buChar char="Ø"/>
            </a:pPr>
            <a:r>
              <a:rPr lang="cs-CZ" sz="2800" dirty="0" smtClean="0"/>
              <a:t>Zelená varianta </a:t>
            </a:r>
            <a:r>
              <a:rPr lang="en-US" sz="2800" dirty="0" smtClean="0"/>
              <a:t>– </a:t>
            </a:r>
            <a:r>
              <a:rPr lang="cs-CZ" sz="2800" dirty="0" smtClean="0"/>
              <a:t>maximalizace výroby elektřiny</a:t>
            </a:r>
            <a:endParaRPr lang="en-US" sz="2800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sz="2800" dirty="0" smtClean="0"/>
              <a:t>Modrá varianta </a:t>
            </a:r>
            <a:r>
              <a:rPr lang="en-US" sz="2800" dirty="0" smtClean="0"/>
              <a:t>– </a:t>
            </a:r>
            <a:r>
              <a:rPr lang="cs-CZ" sz="2800" dirty="0" smtClean="0"/>
              <a:t>optimální střešní instalace</a:t>
            </a:r>
            <a:endParaRPr lang="en-US" sz="28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3418" y="1445267"/>
            <a:ext cx="4908405" cy="5268992"/>
          </a:xfrm>
          <a:prstGeom prst="rect">
            <a:avLst/>
          </a:prstGeom>
        </p:spPr>
      </p:pic>
      <p:sp>
        <p:nvSpPr>
          <p:cNvPr id="4" name="Ovál 3"/>
          <p:cNvSpPr/>
          <p:nvPr/>
        </p:nvSpPr>
        <p:spPr>
          <a:xfrm>
            <a:off x="7772401" y="6431280"/>
            <a:ext cx="853440" cy="4267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062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5966" y="4004456"/>
            <a:ext cx="5530527" cy="2412251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dirty="0" err="1" smtClean="0"/>
              <a:t>pave</a:t>
            </a:r>
            <a:endParaRPr lang="it-IT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1462" y="498131"/>
            <a:ext cx="5695031" cy="2776920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898" y="2084832"/>
            <a:ext cx="5966537" cy="2687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23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dirty="0" smtClean="0"/>
              <a:t>Technické řešení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24128" y="2286000"/>
            <a:ext cx="3224542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endParaRPr lang="it-IT" sz="2800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355" y="5588505"/>
            <a:ext cx="7834628" cy="1564318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7355" y="1597349"/>
            <a:ext cx="7817340" cy="4078046"/>
          </a:xfrm>
          <a:prstGeom prst="rect">
            <a:avLst/>
          </a:prstGeom>
        </p:spPr>
      </p:pic>
      <p:sp>
        <p:nvSpPr>
          <p:cNvPr id="6" name="Ovál 5"/>
          <p:cNvSpPr/>
          <p:nvPr/>
        </p:nvSpPr>
        <p:spPr>
          <a:xfrm>
            <a:off x="5133976" y="1526063"/>
            <a:ext cx="853440" cy="4267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5133976" y="1822011"/>
            <a:ext cx="853440" cy="42672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/>
          <p:cNvSpPr/>
          <p:nvPr/>
        </p:nvSpPr>
        <p:spPr>
          <a:xfrm>
            <a:off x="5133976" y="6309360"/>
            <a:ext cx="853440" cy="42672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682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PP4; BYTOVÝ </a:t>
            </a:r>
            <a:r>
              <a:rPr lang="cs-CZ" dirty="0"/>
              <a:t>DŮM </a:t>
            </a:r>
            <a:r>
              <a:rPr lang="cs-CZ" dirty="0" err="1"/>
              <a:t>PLEŠIVECKá</a:t>
            </a:r>
            <a:endParaRPr lang="it-IT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9029" y="1809060"/>
            <a:ext cx="6430270" cy="476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57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400" dirty="0" smtClean="0"/>
              <a:t>Obecné informace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 </a:t>
            </a:r>
            <a:r>
              <a:rPr lang="cs-CZ" dirty="0" smtClean="0"/>
              <a:t>bytový dům, 32 bytů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I</a:t>
            </a:r>
            <a:r>
              <a:rPr lang="cs-CZ" dirty="0" smtClean="0"/>
              <a:t>nvestoři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Majitelé bytových jednotek, sdružení vlastníků bytových jednotek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Provoz, spotřeba elektřiny, výnosy z FVE vlastní a spravují vlastníci bytových jednotek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 smtClean="0"/>
              <a:t>Řešení: </a:t>
            </a:r>
            <a:endParaRPr lang="cs-CZ" b="1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b="1" dirty="0" smtClean="0"/>
              <a:t>Přímá dodávka elektřiny jednotlivým bytovým jednotkám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b="1" dirty="0" smtClean="0"/>
              <a:t>Sloučení individuálních odběrných míst do jednoho s podružným měřením</a:t>
            </a:r>
            <a:endParaRPr lang="it-IT" dirty="0"/>
          </a:p>
        </p:txBody>
      </p:sp>
      <p:pic>
        <p:nvPicPr>
          <p:cNvPr id="4" name="Snímek obrazovky 2019-03-14 v 14.41.18.png" descr="Snímek obrazovky 2019-03-14 v 14.41.1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934186" y="206070"/>
            <a:ext cx="3800613" cy="310846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2206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400" dirty="0" smtClean="0"/>
              <a:t>OBSAH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1" indent="-514350">
              <a:spcBef>
                <a:spcPts val="1200"/>
              </a:spcBef>
              <a:spcAft>
                <a:spcPts val="200"/>
              </a:spcAft>
              <a:buSzPct val="100000"/>
              <a:buFont typeface="+mj-lt"/>
              <a:buAutoNum type="arabicPeriod"/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</a:pPr>
            <a:r>
              <a:rPr lang="cs-CZ" sz="2800" dirty="0" smtClean="0"/>
              <a:t>Informace o projektu</a:t>
            </a:r>
          </a:p>
          <a:p>
            <a:pPr marL="514350" lvl="1" indent="-514350">
              <a:spcBef>
                <a:spcPts val="1200"/>
              </a:spcBef>
              <a:spcAft>
                <a:spcPts val="200"/>
              </a:spcAft>
              <a:buSzPct val="100000"/>
              <a:buFont typeface="+mj-lt"/>
              <a:buAutoNum type="arabicPeriod"/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</a:pPr>
            <a:r>
              <a:rPr lang="cs-CZ" sz="2800" dirty="0" smtClean="0"/>
              <a:t>Pilotní projekty </a:t>
            </a:r>
          </a:p>
          <a:p>
            <a:pPr marL="697230" lvl="2" indent="-514350">
              <a:spcBef>
                <a:spcPts val="1200"/>
              </a:spcBef>
              <a:spcAft>
                <a:spcPts val="200"/>
              </a:spcAft>
              <a:buSzPct val="100000"/>
              <a:buFont typeface="+mj-lt"/>
              <a:buAutoNum type="arabicPeriod"/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</a:pPr>
            <a:r>
              <a:rPr lang="cs-CZ" sz="2400" dirty="0" smtClean="0"/>
              <a:t>Centrum Srdíčko</a:t>
            </a:r>
          </a:p>
          <a:p>
            <a:pPr marL="697230" lvl="2" indent="-514350">
              <a:spcBef>
                <a:spcPts val="1200"/>
              </a:spcBef>
              <a:spcAft>
                <a:spcPts val="200"/>
              </a:spcAft>
              <a:buSzPct val="100000"/>
              <a:buFont typeface="+mj-lt"/>
              <a:buAutoNum type="arabicPeriod"/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</a:pPr>
            <a:r>
              <a:rPr lang="cs-CZ" sz="2400" dirty="0" smtClean="0"/>
              <a:t>Startovací byty – kasárna</a:t>
            </a:r>
          </a:p>
          <a:p>
            <a:pPr marL="697230" lvl="2" indent="-514350">
              <a:spcBef>
                <a:spcPts val="1200"/>
              </a:spcBef>
              <a:spcAft>
                <a:spcPts val="200"/>
              </a:spcAft>
              <a:buSzPct val="100000"/>
              <a:buFont typeface="+mj-lt"/>
              <a:buAutoNum type="arabicPeriod"/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</a:pPr>
            <a:r>
              <a:rPr lang="cs-CZ" sz="2400" dirty="0" smtClean="0"/>
              <a:t>Bytový dům </a:t>
            </a:r>
          </a:p>
          <a:p>
            <a:pPr marL="697230" lvl="2" indent="-514350">
              <a:spcBef>
                <a:spcPts val="1200"/>
              </a:spcBef>
              <a:spcAft>
                <a:spcPts val="200"/>
              </a:spcAft>
              <a:buSzPct val="100000"/>
              <a:buFont typeface="+mj-lt"/>
              <a:buAutoNum type="arabicPeriod"/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</a:pPr>
            <a:r>
              <a:rPr lang="cs-CZ" sz="2400" dirty="0" smtClean="0"/>
              <a:t>Azylové domy </a:t>
            </a:r>
          </a:p>
          <a:p>
            <a:pPr marL="697230" lvl="2" indent="-514350">
              <a:spcBef>
                <a:spcPts val="1200"/>
              </a:spcBef>
              <a:spcAft>
                <a:spcPts val="200"/>
              </a:spcAft>
              <a:buSzPct val="100000"/>
              <a:buFont typeface="+mj-lt"/>
              <a:buAutoNum type="arabicPeriod"/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</a:pPr>
            <a:r>
              <a:rPr lang="cs-CZ" sz="2400" dirty="0" smtClean="0"/>
              <a:t>Projekty FVE ve městě Sušice</a:t>
            </a:r>
            <a:endParaRPr lang="cs-CZ" sz="2400" dirty="0"/>
          </a:p>
          <a:p>
            <a:pPr marL="0" lvl="1" indent="0">
              <a:spcBef>
                <a:spcPts val="1200"/>
              </a:spcBef>
              <a:spcAft>
                <a:spcPts val="200"/>
              </a:spcAft>
              <a:buSzPct val="100000"/>
              <a:buNone/>
              <a:tabLst>
                <a:tab pos="312738" algn="l"/>
                <a:tab pos="760413" algn="l"/>
                <a:tab pos="1209675" algn="l"/>
                <a:tab pos="1658938" algn="l"/>
                <a:tab pos="2108200" algn="l"/>
                <a:tab pos="2557463" algn="l"/>
                <a:tab pos="3006725" algn="l"/>
                <a:tab pos="3455988" algn="l"/>
                <a:tab pos="3905250" algn="l"/>
                <a:tab pos="4354513" algn="l"/>
                <a:tab pos="4803775" algn="l"/>
                <a:tab pos="5253038" algn="l"/>
                <a:tab pos="5702300" algn="l"/>
                <a:tab pos="6151563" algn="l"/>
                <a:tab pos="6600825" algn="l"/>
                <a:tab pos="7050088" algn="l"/>
                <a:tab pos="7499350" algn="l"/>
                <a:tab pos="7948613" algn="l"/>
                <a:tab pos="8397875" algn="l"/>
                <a:tab pos="8847138" algn="l"/>
                <a:tab pos="9296400" algn="l"/>
              </a:tabLst>
            </a:pPr>
            <a:endParaRPr lang="en-US" sz="2800" dirty="0"/>
          </a:p>
          <a:p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2831264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400" dirty="0" smtClean="0"/>
              <a:t>Legislativní podmínky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Stavební povolení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Potřebné licence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Licence na výrobu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Licence na distribuci elektřiny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Licence na prodej elektřiny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999663"/>
              </p:ext>
            </p:extLst>
          </p:nvPr>
        </p:nvGraphicFramePr>
        <p:xfrm>
          <a:off x="2283655" y="2829828"/>
          <a:ext cx="6998307" cy="14398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1411">
                  <a:extLst>
                    <a:ext uri="{9D8B030D-6E8A-4147-A177-3AD203B41FA5}">
                      <a16:colId xmlns:a16="http://schemas.microsoft.com/office/drawing/2014/main" val="2812680877"/>
                    </a:ext>
                  </a:extLst>
                </a:gridCol>
                <a:gridCol w="2538448">
                  <a:extLst>
                    <a:ext uri="{9D8B030D-6E8A-4147-A177-3AD203B41FA5}">
                      <a16:colId xmlns:a16="http://schemas.microsoft.com/office/drawing/2014/main" val="3467025126"/>
                    </a:ext>
                  </a:extLst>
                </a:gridCol>
                <a:gridCol w="2538448">
                  <a:extLst>
                    <a:ext uri="{9D8B030D-6E8A-4147-A177-3AD203B41FA5}">
                      <a16:colId xmlns:a16="http://schemas.microsoft.com/office/drawing/2014/main" val="4066801388"/>
                    </a:ext>
                  </a:extLst>
                </a:gridCol>
              </a:tblGrid>
              <a:tr h="37619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Velikost instalace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Územní řízení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 smtClean="0">
                          <a:effectLst/>
                        </a:rPr>
                        <a:t>Stavební řízení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10967657"/>
                  </a:ext>
                </a:extLst>
              </a:tr>
              <a:tr h="37619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&lt; 20 </a:t>
                      </a:r>
                      <a:r>
                        <a:rPr lang="cs-CZ" sz="1800" dirty="0" err="1">
                          <a:effectLst/>
                        </a:rPr>
                        <a:t>kW</a:t>
                      </a:r>
                      <a:r>
                        <a:rPr lang="cs-CZ" sz="1800" baseline="-25000" dirty="0" err="1">
                          <a:effectLst/>
                        </a:rPr>
                        <a:t>p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NE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NE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58411090"/>
                  </a:ext>
                </a:extLst>
              </a:tr>
              <a:tr h="45403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≥ 20 </a:t>
                      </a:r>
                      <a:r>
                        <a:rPr lang="cs-CZ" sz="1800" dirty="0" err="1">
                          <a:effectLst/>
                        </a:rPr>
                        <a:t>kW</a:t>
                      </a:r>
                      <a:r>
                        <a:rPr lang="cs-CZ" sz="1800" baseline="-25000" dirty="0" err="1">
                          <a:effectLst/>
                        </a:rPr>
                        <a:t>p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NE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ANO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9218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018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dirty="0" smtClean="0"/>
              <a:t>Bytový dům </a:t>
            </a:r>
            <a:r>
              <a:rPr lang="cs-CZ" sz="4400" dirty="0" err="1" smtClean="0"/>
              <a:t>plešivecká</a:t>
            </a:r>
            <a:endParaRPr lang="it-IT" sz="4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99439" y="2272146"/>
            <a:ext cx="3517113" cy="4023360"/>
          </a:xfrm>
        </p:spPr>
        <p:txBody>
          <a:bodyPr>
            <a:normAutofit/>
          </a:bodyPr>
          <a:lstStyle/>
          <a:p>
            <a:pPr marL="447675" indent="-447675">
              <a:buFont typeface="Wingdings" panose="05000000000000000000" pitchFamily="2" charset="2"/>
              <a:buChar char="Ø"/>
            </a:pPr>
            <a:r>
              <a:rPr lang="cs-CZ" sz="2800" dirty="0" smtClean="0"/>
              <a:t>Schematické rozložení FV panelů </a:t>
            </a:r>
            <a:endParaRPr lang="it-IT" sz="28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4982" y="2084832"/>
            <a:ext cx="7349897" cy="456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9142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400" dirty="0" smtClean="0"/>
              <a:t>provozní </a:t>
            </a:r>
            <a:r>
              <a:rPr lang="cs-CZ" sz="4400" dirty="0"/>
              <a:t>náklady – spotřeba elektřiny</a:t>
            </a:r>
            <a:endParaRPr lang="it-IT" sz="4400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496195"/>
              </p:ext>
            </p:extLst>
          </p:nvPr>
        </p:nvGraphicFramePr>
        <p:xfrm>
          <a:off x="330926" y="1854920"/>
          <a:ext cx="11278076" cy="46348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87936">
                  <a:extLst>
                    <a:ext uri="{9D8B030D-6E8A-4147-A177-3AD203B41FA5}">
                      <a16:colId xmlns:a16="http://schemas.microsoft.com/office/drawing/2014/main" val="1891489562"/>
                    </a:ext>
                  </a:extLst>
                </a:gridCol>
                <a:gridCol w="2551756">
                  <a:extLst>
                    <a:ext uri="{9D8B030D-6E8A-4147-A177-3AD203B41FA5}">
                      <a16:colId xmlns:a16="http://schemas.microsoft.com/office/drawing/2014/main" val="576969355"/>
                    </a:ext>
                  </a:extLst>
                </a:gridCol>
                <a:gridCol w="1766255">
                  <a:extLst>
                    <a:ext uri="{9D8B030D-6E8A-4147-A177-3AD203B41FA5}">
                      <a16:colId xmlns:a16="http://schemas.microsoft.com/office/drawing/2014/main" val="3098465251"/>
                    </a:ext>
                  </a:extLst>
                </a:gridCol>
                <a:gridCol w="1841738">
                  <a:extLst>
                    <a:ext uri="{9D8B030D-6E8A-4147-A177-3AD203B41FA5}">
                      <a16:colId xmlns:a16="http://schemas.microsoft.com/office/drawing/2014/main" val="1705656038"/>
                    </a:ext>
                  </a:extLst>
                </a:gridCol>
                <a:gridCol w="1630391">
                  <a:extLst>
                    <a:ext uri="{9D8B030D-6E8A-4147-A177-3AD203B41FA5}">
                      <a16:colId xmlns:a16="http://schemas.microsoft.com/office/drawing/2014/main" val="3300444634"/>
                    </a:ext>
                  </a:extLst>
                </a:gridCol>
              </a:tblGrid>
              <a:tr h="38623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1f</a:t>
                      </a:r>
                      <a:r>
                        <a:rPr lang="cs-CZ" sz="2000" baseline="0" dirty="0" smtClean="0">
                          <a:effectLst/>
                        </a:rPr>
                        <a:t> odběr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3f odběr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Celkem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838561"/>
                  </a:ext>
                </a:extLst>
              </a:tr>
              <a:tr h="38623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Sazba odběru el. energie</a:t>
                      </a:r>
                      <a:endParaRPr lang="cs-CZ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-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 01 d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 02 d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-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17968566"/>
                  </a:ext>
                </a:extLst>
              </a:tr>
              <a:tr h="38623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Velikost jističe</a:t>
                      </a:r>
                      <a:endParaRPr lang="cs-CZ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-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 x 25 A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3 x 25 A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-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5195454"/>
                  </a:ext>
                </a:extLst>
              </a:tr>
              <a:tr h="38623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Celková roční spotřeba</a:t>
                      </a:r>
                      <a:endParaRPr lang="cs-CZ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kWh/</a:t>
                      </a:r>
                      <a:r>
                        <a:rPr lang="cs-CZ" sz="2000" dirty="0" err="1">
                          <a:effectLst/>
                        </a:rPr>
                        <a:t>flat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1 340,0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2 264,0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-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6470947"/>
                  </a:ext>
                </a:extLst>
              </a:tr>
              <a:tr h="38623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Roční stálé náklady</a:t>
                      </a:r>
                      <a:endParaRPr lang="cs-CZ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>
                          <a:effectLst/>
                        </a:rPr>
                        <a:t>CZK </a:t>
                      </a:r>
                      <a:r>
                        <a:rPr lang="cs-CZ" sz="2000" dirty="0" err="1">
                          <a:effectLst/>
                        </a:rPr>
                        <a:t>incl</a:t>
                      </a:r>
                      <a:r>
                        <a:rPr lang="cs-CZ" sz="2000" dirty="0">
                          <a:effectLst/>
                        </a:rPr>
                        <a:t>. VAT/</a:t>
                      </a:r>
                      <a:r>
                        <a:rPr lang="cs-CZ" sz="2000" dirty="0" err="1">
                          <a:effectLst/>
                        </a:rPr>
                        <a:t>flat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1 407,4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2 685,2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-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95515460"/>
                  </a:ext>
                </a:extLst>
              </a:tr>
              <a:tr h="38623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Roční proměnné náklady</a:t>
                      </a:r>
                      <a:endParaRPr lang="cs-CZ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>
                          <a:effectLst/>
                        </a:rPr>
                        <a:t>CZK </a:t>
                      </a:r>
                      <a:r>
                        <a:rPr lang="cs-CZ" sz="2000" dirty="0" err="1">
                          <a:effectLst/>
                        </a:rPr>
                        <a:t>incl</a:t>
                      </a:r>
                      <a:r>
                        <a:rPr lang="cs-CZ" sz="2000" dirty="0">
                          <a:effectLst/>
                        </a:rPr>
                        <a:t>. VAT/</a:t>
                      </a:r>
                      <a:r>
                        <a:rPr lang="cs-CZ" sz="2000" dirty="0" err="1">
                          <a:effectLst/>
                        </a:rPr>
                        <a:t>flat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7 194,2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10 630,1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-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4730142"/>
                  </a:ext>
                </a:extLst>
              </a:tr>
              <a:tr h="38623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Celkové roční náklady</a:t>
                      </a:r>
                      <a:endParaRPr lang="cs-CZ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>
                          <a:effectLst/>
                        </a:rPr>
                        <a:t>CZK </a:t>
                      </a:r>
                      <a:r>
                        <a:rPr lang="cs-CZ" sz="2000" dirty="0" err="1">
                          <a:effectLst/>
                        </a:rPr>
                        <a:t>incl</a:t>
                      </a:r>
                      <a:r>
                        <a:rPr lang="cs-CZ" sz="2000" dirty="0">
                          <a:effectLst/>
                        </a:rPr>
                        <a:t>. VAT/</a:t>
                      </a:r>
                      <a:r>
                        <a:rPr lang="cs-CZ" sz="2000" dirty="0" err="1">
                          <a:effectLst/>
                        </a:rPr>
                        <a:t>flat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8 601,7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13 315,3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-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6564001"/>
                  </a:ext>
                </a:extLst>
              </a:tr>
              <a:tr h="38623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 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 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 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 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 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84766191"/>
                  </a:ext>
                </a:extLst>
              </a:tr>
              <a:tr h="38623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Počet bytů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err="1">
                          <a:effectLst/>
                        </a:rPr>
                        <a:t>flat</a:t>
                      </a:r>
                      <a:r>
                        <a:rPr lang="cs-CZ" sz="2000" dirty="0">
                          <a:effectLst/>
                        </a:rPr>
                        <a:t> (</a:t>
                      </a:r>
                      <a:r>
                        <a:rPr lang="cs-CZ" sz="2000" dirty="0" err="1">
                          <a:effectLst/>
                        </a:rPr>
                        <a:t>housing</a:t>
                      </a:r>
                      <a:r>
                        <a:rPr lang="cs-CZ" sz="2000" dirty="0">
                          <a:effectLst/>
                        </a:rPr>
                        <a:t> unit)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5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27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32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822259"/>
                  </a:ext>
                </a:extLst>
              </a:tr>
              <a:tr h="38623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Roční stálé náklady</a:t>
                      </a:r>
                      <a:endParaRPr lang="cs-CZ" sz="2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E2B21"/>
                          </a:solidFill>
                          <a:effectLst/>
                          <a:uLnTx/>
                          <a:uFillTx/>
                          <a:latin typeface="Tw Cen MT" panose="020B0602020104020603"/>
                          <a:ea typeface="+mn-ea"/>
                          <a:cs typeface="+mn-cs"/>
                        </a:rPr>
                        <a:t>CZK incl. VAT</a:t>
                      </a:r>
                      <a:endParaRPr kumimoji="0" lang="cs-CZ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E2B2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7 037,1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72 500,0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79 537,1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335468"/>
                  </a:ext>
                </a:extLst>
              </a:tr>
              <a:tr h="38623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Roční proměnné náklady</a:t>
                      </a:r>
                      <a:endParaRPr lang="cs-CZ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E2B21"/>
                          </a:solidFill>
                          <a:effectLst/>
                          <a:uLnTx/>
                          <a:uFillTx/>
                          <a:latin typeface="Tw Cen MT" panose="020B0602020104020603"/>
                          <a:ea typeface="+mn-ea"/>
                          <a:cs typeface="+mn-cs"/>
                        </a:rPr>
                        <a:t>CZK incl. VAT</a:t>
                      </a:r>
                      <a:endParaRPr kumimoji="0" lang="cs-CZ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E2B2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35 971,2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287 013,3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322 984,5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4129762"/>
                  </a:ext>
                </a:extLst>
              </a:tr>
              <a:tr h="38623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8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Celkové roční náklady</a:t>
                      </a:r>
                      <a:endParaRPr lang="cs-CZ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E2B21"/>
                          </a:solidFill>
                          <a:effectLst/>
                          <a:uLnTx/>
                          <a:uFillTx/>
                          <a:latin typeface="Tw Cen MT" panose="020B0602020104020603"/>
                          <a:ea typeface="+mn-ea"/>
                          <a:cs typeface="+mn-cs"/>
                        </a:rPr>
                        <a:t>CZK </a:t>
                      </a:r>
                      <a:r>
                        <a:rPr kumimoji="0" lang="cs-CZ" sz="2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2E2B21"/>
                          </a:solidFill>
                          <a:effectLst/>
                          <a:uLnTx/>
                          <a:uFillTx/>
                          <a:latin typeface="Tw Cen MT" panose="020B0602020104020603"/>
                          <a:ea typeface="+mn-ea"/>
                          <a:cs typeface="+mn-cs"/>
                        </a:rPr>
                        <a:t>incl</a:t>
                      </a:r>
                      <a:r>
                        <a:rPr kumimoji="0" lang="cs-CZ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E2B21"/>
                          </a:solidFill>
                          <a:effectLst/>
                          <a:uLnTx/>
                          <a:uFillTx/>
                          <a:latin typeface="Tw Cen MT" panose="020B0602020104020603"/>
                          <a:ea typeface="+mn-ea"/>
                          <a:cs typeface="+mn-cs"/>
                        </a:rPr>
                        <a:t>. VAT</a:t>
                      </a:r>
                      <a:endParaRPr kumimoji="0" lang="cs-CZ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E2B2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43 008,3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359 513,3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402 521,6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57187308"/>
                  </a:ext>
                </a:extLst>
              </a:tr>
            </a:tbl>
          </a:graphicData>
        </a:graphic>
      </p:graphicFrame>
      <p:sp>
        <p:nvSpPr>
          <p:cNvPr id="6" name="Ovál 5"/>
          <p:cNvSpPr/>
          <p:nvPr/>
        </p:nvSpPr>
        <p:spPr>
          <a:xfrm>
            <a:off x="10317478" y="6131293"/>
            <a:ext cx="1291523" cy="47516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366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růběh elektřin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53" y="0"/>
            <a:ext cx="5831077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dirty="0" smtClean="0"/>
              <a:t>Bytový dům </a:t>
            </a:r>
            <a:r>
              <a:rPr lang="cs-CZ" sz="4400" dirty="0" err="1" smtClean="0"/>
              <a:t>plešivecká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17418" y="2286000"/>
            <a:ext cx="4114801" cy="4023360"/>
          </a:xfrm>
        </p:spPr>
        <p:txBody>
          <a:bodyPr>
            <a:normAutofit/>
          </a:bodyPr>
          <a:lstStyle/>
          <a:p>
            <a:pPr marL="447675" indent="-447675">
              <a:buFont typeface="Wingdings" panose="05000000000000000000" pitchFamily="2" charset="2"/>
              <a:buChar char="Ø"/>
            </a:pPr>
            <a:r>
              <a:rPr lang="cs-CZ" sz="2800" dirty="0" smtClean="0"/>
              <a:t>Průběh spotřeby v průběhu roku</a:t>
            </a:r>
            <a:endParaRPr lang="cs-CZ" sz="2800" dirty="0"/>
          </a:p>
          <a:p>
            <a:pPr marL="621411" lvl="1" indent="-447675">
              <a:buFont typeface="Wingdings" panose="05000000000000000000" pitchFamily="2" charset="2"/>
              <a:buChar char="Ø"/>
            </a:pPr>
            <a:r>
              <a:rPr lang="cs-CZ" sz="2000" dirty="0" smtClean="0"/>
              <a:t>Modelový výpočet</a:t>
            </a:r>
          </a:p>
          <a:p>
            <a:pPr marL="621411" lvl="1" indent="-447675">
              <a:buFont typeface="Wingdings" panose="05000000000000000000" pitchFamily="2" charset="2"/>
              <a:buChar char="Ø"/>
            </a:pPr>
            <a:r>
              <a:rPr lang="cs-CZ" sz="2000" dirty="0" smtClean="0"/>
              <a:t>Reálné měření </a:t>
            </a:r>
            <a:endParaRPr lang="it-IT" sz="2000" dirty="0"/>
          </a:p>
        </p:txBody>
      </p:sp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id="{D42429C7-DC14-4730-9A43-7D9245F3E1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9511940"/>
              </p:ext>
            </p:extLst>
          </p:nvPr>
        </p:nvGraphicFramePr>
        <p:xfrm>
          <a:off x="2944386" y="3267255"/>
          <a:ext cx="7737467" cy="3590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3898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dirty="0" smtClean="0"/>
              <a:t>Porovnání variant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17417" y="2084832"/>
            <a:ext cx="10058400" cy="45720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sz="2800" dirty="0" smtClean="0"/>
              <a:t> Porovnání hlavních technických parametrů pro 2 varianty</a:t>
            </a:r>
            <a:endParaRPr lang="cs-CZ" sz="2800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142317"/>
              </p:ext>
            </p:extLst>
          </p:nvPr>
        </p:nvGraphicFramePr>
        <p:xfrm>
          <a:off x="470262" y="2670048"/>
          <a:ext cx="10807528" cy="3901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63600">
                  <a:extLst>
                    <a:ext uri="{9D8B030D-6E8A-4147-A177-3AD203B41FA5}">
                      <a16:colId xmlns:a16="http://schemas.microsoft.com/office/drawing/2014/main" val="3422739550"/>
                    </a:ext>
                  </a:extLst>
                </a:gridCol>
                <a:gridCol w="1367798">
                  <a:extLst>
                    <a:ext uri="{9D8B030D-6E8A-4147-A177-3AD203B41FA5}">
                      <a16:colId xmlns:a16="http://schemas.microsoft.com/office/drawing/2014/main" val="3942955036"/>
                    </a:ext>
                  </a:extLst>
                </a:gridCol>
                <a:gridCol w="1638065">
                  <a:extLst>
                    <a:ext uri="{9D8B030D-6E8A-4147-A177-3AD203B41FA5}">
                      <a16:colId xmlns:a16="http://schemas.microsoft.com/office/drawing/2014/main" val="4241630524"/>
                    </a:ext>
                  </a:extLst>
                </a:gridCol>
                <a:gridCol w="1638065">
                  <a:extLst>
                    <a:ext uri="{9D8B030D-6E8A-4147-A177-3AD203B41FA5}">
                      <a16:colId xmlns:a16="http://schemas.microsoft.com/office/drawing/2014/main" val="1928289290"/>
                    </a:ext>
                  </a:extLst>
                </a:gridCol>
              </a:tblGrid>
              <a:tr h="20920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cs-C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Unit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Variant 1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Variant 2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extLst>
                  <a:ext uri="{0D108BD9-81ED-4DB2-BD59-A6C34878D82A}">
                    <a16:rowId xmlns:a16="http://schemas.microsoft.com/office/drawing/2014/main" val="350313445"/>
                  </a:ext>
                </a:extLst>
              </a:tr>
              <a:tr h="20920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Výkon instalace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kW</a:t>
                      </a:r>
                      <a:r>
                        <a:rPr lang="cs-CZ" sz="2400" baseline="-25000">
                          <a:effectLst/>
                        </a:rPr>
                        <a:t>p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24,3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14,85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extLst>
                  <a:ext uri="{0D108BD9-81ED-4DB2-BD59-A6C34878D82A}">
                    <a16:rowId xmlns:a16="http://schemas.microsoft.com/office/drawing/2014/main" val="175877150"/>
                  </a:ext>
                </a:extLst>
              </a:tr>
              <a:tr h="20920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Množství FV panelů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Ks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90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55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extLst>
                  <a:ext uri="{0D108BD9-81ED-4DB2-BD59-A6C34878D82A}">
                    <a16:rowId xmlns:a16="http://schemas.microsoft.com/office/drawing/2014/main" val="1462398675"/>
                  </a:ext>
                </a:extLst>
              </a:tr>
              <a:tr h="20920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Velikost měniče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W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25 000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15 000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extLst>
                  <a:ext uri="{0D108BD9-81ED-4DB2-BD59-A6C34878D82A}">
                    <a16:rowId xmlns:a16="http://schemas.microsoft.com/office/drawing/2014/main" val="181778015"/>
                  </a:ext>
                </a:extLst>
              </a:tr>
              <a:tr h="162442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 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 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 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 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extLst>
                  <a:ext uri="{0D108BD9-81ED-4DB2-BD59-A6C34878D82A}">
                    <a16:rowId xmlns:a16="http://schemas.microsoft.com/office/drawing/2014/main" val="2190444957"/>
                  </a:ext>
                </a:extLst>
              </a:tr>
              <a:tr h="20920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Celková produkce elektrické energie z FVE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kWh/a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23 467,6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14 328,4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extLst>
                  <a:ext uri="{0D108BD9-81ED-4DB2-BD59-A6C34878D82A}">
                    <a16:rowId xmlns:a16="http://schemas.microsoft.com/office/drawing/2014/main" val="2716018882"/>
                  </a:ext>
                </a:extLst>
              </a:tr>
              <a:tr h="20920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Celková využitelná produkce energie v budově</a:t>
                      </a:r>
                      <a:endParaRPr lang="cs-CZ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kWh/a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16 597,3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12 888,9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extLst>
                  <a:ext uri="{0D108BD9-81ED-4DB2-BD59-A6C34878D82A}">
                    <a16:rowId xmlns:a16="http://schemas.microsoft.com/office/drawing/2014/main" val="1917847906"/>
                  </a:ext>
                </a:extLst>
              </a:tr>
              <a:tr h="20920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Celková produkce energie dodaná do </a:t>
                      </a:r>
                      <a:r>
                        <a:rPr lang="cs-CZ" sz="20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dist</a:t>
                      </a:r>
                      <a:r>
                        <a:rPr lang="cs-CZ" sz="2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soustavy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kWh/a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6 870,2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1 439,4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extLst>
                  <a:ext uri="{0D108BD9-81ED-4DB2-BD59-A6C34878D82A}">
                    <a16:rowId xmlns:a16="http://schemas.microsoft.com/office/drawing/2014/main" val="1218559618"/>
                  </a:ext>
                </a:extLst>
              </a:tr>
              <a:tr h="20920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Procento využití celkové produkce FVE pro krytí spotřeby v budově</a:t>
                      </a:r>
                      <a:endParaRPr lang="cs-CZ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%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70,7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90,0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extLst>
                  <a:ext uri="{0D108BD9-81ED-4DB2-BD59-A6C34878D82A}">
                    <a16:rowId xmlns:a16="http://schemas.microsoft.com/office/drawing/2014/main" val="439276210"/>
                  </a:ext>
                </a:extLst>
              </a:tr>
              <a:tr h="209205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Procento pokrytí vlastní spotřeby pomocí FVE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%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>
                          <a:effectLst/>
                        </a:rPr>
                        <a:t>24,5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/>
                        </a:rPr>
                        <a:t>19,0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453" marR="66453" marT="0" marB="0" anchor="ctr"/>
                </a:tc>
                <a:extLst>
                  <a:ext uri="{0D108BD9-81ED-4DB2-BD59-A6C34878D82A}">
                    <a16:rowId xmlns:a16="http://schemas.microsoft.com/office/drawing/2014/main" val="147354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955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dirty="0" smtClean="0"/>
              <a:t>Bytový </a:t>
            </a:r>
            <a:r>
              <a:rPr lang="cs-CZ" sz="4400" dirty="0"/>
              <a:t>dům </a:t>
            </a:r>
            <a:r>
              <a:rPr lang="cs-CZ" sz="4400" dirty="0" err="1"/>
              <a:t>plešivecká</a:t>
            </a:r>
            <a:endParaRPr lang="it-IT" sz="4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86968" y="3166946"/>
            <a:ext cx="5157217" cy="3398445"/>
          </a:xfrm>
        </p:spPr>
        <p:txBody>
          <a:bodyPr>
            <a:normAutofit/>
          </a:bodyPr>
          <a:lstStyle/>
          <a:p>
            <a:pPr marL="621411" lvl="1" indent="-447675">
              <a:buFont typeface="Wingdings" panose="05000000000000000000" pitchFamily="2" charset="2"/>
              <a:buChar char="Ø"/>
            </a:pPr>
            <a:r>
              <a:rPr lang="en-US" sz="2400" dirty="0" smtClean="0"/>
              <a:t>1</a:t>
            </a:r>
            <a:r>
              <a:rPr lang="en-US" sz="2400" dirty="0"/>
              <a:t>. </a:t>
            </a:r>
            <a:r>
              <a:rPr lang="en-US" sz="2400" dirty="0" smtClean="0"/>
              <a:t>maxim</a:t>
            </a:r>
            <a:r>
              <a:rPr lang="cs-CZ" sz="2400" dirty="0" err="1" smtClean="0"/>
              <a:t>alizace</a:t>
            </a:r>
            <a:r>
              <a:rPr lang="cs-CZ" sz="2400" dirty="0" smtClean="0"/>
              <a:t> produkce</a:t>
            </a:r>
            <a:r>
              <a:rPr lang="en-US" sz="2400" dirty="0" smtClean="0"/>
              <a:t> </a:t>
            </a:r>
            <a:endParaRPr lang="en-US" sz="2400" dirty="0"/>
          </a:p>
          <a:p>
            <a:pPr marL="621411" lvl="1" indent="-447675">
              <a:buFont typeface="Wingdings" panose="05000000000000000000" pitchFamily="2" charset="2"/>
              <a:buChar char="Ø"/>
            </a:pPr>
            <a:r>
              <a:rPr lang="en-US" sz="2400" dirty="0"/>
              <a:t>2. </a:t>
            </a:r>
            <a:r>
              <a:rPr lang="en-US" sz="2400" dirty="0" err="1" smtClean="0"/>
              <a:t>optim</a:t>
            </a:r>
            <a:r>
              <a:rPr lang="cs-CZ" sz="2400" dirty="0" err="1" smtClean="0"/>
              <a:t>ální</a:t>
            </a:r>
            <a:r>
              <a:rPr lang="cs-CZ" sz="2400" dirty="0" smtClean="0"/>
              <a:t> produkce</a:t>
            </a:r>
            <a:endParaRPr lang="en-US" sz="2400" dirty="0"/>
          </a:p>
        </p:txBody>
      </p:sp>
      <p:pic>
        <p:nvPicPr>
          <p:cNvPr id="7" name="Obrázek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673" y="109969"/>
            <a:ext cx="5874327" cy="3533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Obrázek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673" y="3643744"/>
            <a:ext cx="5874327" cy="299821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egnaposto contenuto 2"/>
          <p:cNvSpPr txBox="1">
            <a:spLocks/>
          </p:cNvSpPr>
          <p:nvPr/>
        </p:nvSpPr>
        <p:spPr>
          <a:xfrm>
            <a:off x="817417" y="2084832"/>
            <a:ext cx="5500256" cy="457200"/>
          </a:xfrm>
          <a:prstGeom prst="rect">
            <a:avLst/>
          </a:prstGeom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cs-CZ" sz="2800" dirty="0" smtClean="0"/>
              <a:t> Porovnání hlavních technických parametr pro 2 varianty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34302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900" dirty="0" smtClean="0"/>
              <a:t>Investiční náklady</a:t>
            </a:r>
            <a:endParaRPr lang="it-IT" sz="4900" dirty="0"/>
          </a:p>
        </p:txBody>
      </p:sp>
      <p:sp>
        <p:nvSpPr>
          <p:cNvPr id="5" name="Segnaposto contenuto 2"/>
          <p:cNvSpPr txBox="1">
            <a:spLocks/>
          </p:cNvSpPr>
          <p:nvPr/>
        </p:nvSpPr>
        <p:spPr>
          <a:xfrm>
            <a:off x="327443" y="2083491"/>
            <a:ext cx="10696817" cy="2029968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cs-CZ" sz="2400" dirty="0"/>
              <a:t> </a:t>
            </a:r>
            <a:r>
              <a:rPr lang="cs-CZ" sz="2400" dirty="0" smtClean="0"/>
              <a:t> Parametry dotace</a:t>
            </a:r>
            <a:endParaRPr lang="cs-CZ" sz="24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000" dirty="0"/>
              <a:t> 30 % </a:t>
            </a:r>
            <a:r>
              <a:rPr lang="cs-CZ" sz="2000" dirty="0" smtClean="0"/>
              <a:t>uznatelných nákladů</a:t>
            </a:r>
            <a:endParaRPr lang="cs-CZ" sz="20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000" dirty="0"/>
              <a:t> </a:t>
            </a:r>
            <a:r>
              <a:rPr lang="cs-CZ" sz="1600" dirty="0" smtClean="0"/>
              <a:t>max. 30 </a:t>
            </a:r>
            <a:r>
              <a:rPr lang="cs-CZ" sz="1600" dirty="0" err="1" smtClean="0"/>
              <a:t>kWp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it-IT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5163184"/>
              </p:ext>
            </p:extLst>
          </p:nvPr>
        </p:nvGraphicFramePr>
        <p:xfrm>
          <a:off x="389056" y="3224361"/>
          <a:ext cx="10990216" cy="3305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0633">
                  <a:extLst>
                    <a:ext uri="{9D8B030D-6E8A-4147-A177-3AD203B41FA5}">
                      <a16:colId xmlns:a16="http://schemas.microsoft.com/office/drawing/2014/main" val="726090494"/>
                    </a:ext>
                  </a:extLst>
                </a:gridCol>
                <a:gridCol w="1163551">
                  <a:extLst>
                    <a:ext uri="{9D8B030D-6E8A-4147-A177-3AD203B41FA5}">
                      <a16:colId xmlns:a16="http://schemas.microsoft.com/office/drawing/2014/main" val="495986640"/>
                    </a:ext>
                  </a:extLst>
                </a:gridCol>
                <a:gridCol w="1657179">
                  <a:extLst>
                    <a:ext uri="{9D8B030D-6E8A-4147-A177-3AD203B41FA5}">
                      <a16:colId xmlns:a16="http://schemas.microsoft.com/office/drawing/2014/main" val="3380707996"/>
                    </a:ext>
                  </a:extLst>
                </a:gridCol>
                <a:gridCol w="1516142">
                  <a:extLst>
                    <a:ext uri="{9D8B030D-6E8A-4147-A177-3AD203B41FA5}">
                      <a16:colId xmlns:a16="http://schemas.microsoft.com/office/drawing/2014/main" val="3390217285"/>
                    </a:ext>
                  </a:extLst>
                </a:gridCol>
                <a:gridCol w="1774710">
                  <a:extLst>
                    <a:ext uri="{9D8B030D-6E8A-4147-A177-3AD203B41FA5}">
                      <a16:colId xmlns:a16="http://schemas.microsoft.com/office/drawing/2014/main" val="2870219148"/>
                    </a:ext>
                  </a:extLst>
                </a:gridCol>
                <a:gridCol w="1618001">
                  <a:extLst>
                    <a:ext uri="{9D8B030D-6E8A-4147-A177-3AD203B41FA5}">
                      <a16:colId xmlns:a16="http://schemas.microsoft.com/office/drawing/2014/main" val="1043864028"/>
                    </a:ext>
                  </a:extLst>
                </a:gridCol>
              </a:tblGrid>
              <a:tr h="589737">
                <a:tc rowSpan="2"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Varianta </a:t>
                      </a:r>
                      <a:r>
                        <a:rPr lang="cs-CZ" sz="2000" dirty="0">
                          <a:effectLst/>
                        </a:rPr>
                        <a:t>V1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err="1" smtClean="0">
                          <a:effectLst/>
                        </a:rPr>
                        <a:t>Maximalní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Varianta </a:t>
                      </a:r>
                      <a:r>
                        <a:rPr lang="cs-CZ" sz="2000" dirty="0">
                          <a:effectLst/>
                        </a:rPr>
                        <a:t>V2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err="1" smtClean="0">
                          <a:effectLst/>
                        </a:rPr>
                        <a:t>Optimalní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9130351"/>
                  </a:ext>
                </a:extLst>
              </a:tr>
              <a:tr h="37301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cs-CZ" sz="2000" dirty="0">
                          <a:effectLst/>
                        </a:rPr>
                        <a:t>D 02d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D 25d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 02d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 25d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41261626"/>
                  </a:ext>
                </a:extLst>
              </a:tr>
              <a:tr h="50038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O&amp;M</a:t>
                      </a:r>
                      <a:r>
                        <a:rPr lang="cs-CZ" sz="2000" baseline="0" dirty="0" smtClean="0">
                          <a:effectLst/>
                        </a:rPr>
                        <a:t> úspora nákladů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Kč</a:t>
                      </a:r>
                      <a:r>
                        <a:rPr lang="cs-CZ" sz="2000" baseline="0" dirty="0" smtClean="0">
                          <a:effectLst/>
                        </a:rPr>
                        <a:t> s DPH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129 232,9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168 304,0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112 412,9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151 170,4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92923823"/>
                  </a:ext>
                </a:extLst>
              </a:tr>
              <a:tr h="50038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Investiční</a:t>
                      </a:r>
                      <a:r>
                        <a:rPr lang="cs-CZ" sz="2000" baseline="0" dirty="0" smtClean="0">
                          <a:effectLst/>
                        </a:rPr>
                        <a:t> náklady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Kč</a:t>
                      </a:r>
                      <a:r>
                        <a:rPr lang="cs-CZ" sz="2000" baseline="0" dirty="0" smtClean="0">
                          <a:effectLst/>
                        </a:rPr>
                        <a:t> s DPH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1 455 500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1 455 500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1 074 700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1 074 700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55893921"/>
                  </a:ext>
                </a:extLst>
              </a:tr>
              <a:tr h="37301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Doba návratnosti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11,3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8,6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9,6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7,1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88027405"/>
                  </a:ext>
                </a:extLst>
              </a:tr>
              <a:tr h="50038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Investiční </a:t>
                      </a:r>
                      <a:r>
                        <a:rPr lang="cs-CZ" sz="2000" baseline="0" dirty="0" smtClean="0">
                          <a:effectLst/>
                        </a:rPr>
                        <a:t>náklady (s dotací)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Kč</a:t>
                      </a:r>
                      <a:r>
                        <a:rPr lang="cs-CZ" sz="2000" baseline="0" dirty="0" smtClean="0">
                          <a:effectLst/>
                        </a:rPr>
                        <a:t> s DPH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1 134 800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1 134 800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868 240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868 240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15083707"/>
                  </a:ext>
                </a:extLst>
              </a:tr>
              <a:tr h="37301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Doba návratnosti (s dotací)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8,8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6,7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7,7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5,7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72996141"/>
                  </a:ext>
                </a:extLst>
              </a:tr>
            </a:tbl>
          </a:graphicData>
        </a:graphic>
      </p:graphicFrame>
      <p:sp>
        <p:nvSpPr>
          <p:cNvPr id="7" name="Ovál 6"/>
          <p:cNvSpPr/>
          <p:nvPr/>
        </p:nvSpPr>
        <p:spPr>
          <a:xfrm>
            <a:off x="10597540" y="6170022"/>
            <a:ext cx="853440" cy="4267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120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PP4; AZYLOVÝ DŮM ŽELETICKÁ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24128" y="1929384"/>
            <a:ext cx="9720071" cy="437997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cs-CZ" sz="2400" dirty="0"/>
              <a:t> Porovnání </a:t>
            </a:r>
            <a:r>
              <a:rPr lang="cs-CZ" sz="2400" dirty="0" smtClean="0"/>
              <a:t>několika varianta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400" dirty="0" smtClean="0"/>
              <a:t> Nutnost znát způsob provozu, spotřebu a další technické a ekonomické ukazatele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2400" dirty="0"/>
          </a:p>
          <a:p>
            <a:endParaRPr lang="cs-CZ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274" y="3429000"/>
            <a:ext cx="4421777" cy="3320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83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PP</a:t>
            </a:r>
            <a:r>
              <a:rPr lang="cs-CZ" dirty="0"/>
              <a:t>5</a:t>
            </a:r>
            <a:r>
              <a:rPr lang="cs-CZ" dirty="0" smtClean="0"/>
              <a:t>; </a:t>
            </a:r>
            <a:r>
              <a:rPr lang="cs-CZ" dirty="0" err="1" smtClean="0"/>
              <a:t>dps</a:t>
            </a:r>
            <a:r>
              <a:rPr lang="cs-CZ" dirty="0" smtClean="0"/>
              <a:t> zahradnická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24128" y="1929384"/>
            <a:ext cx="9720071" cy="437997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cs-CZ" sz="2400" dirty="0"/>
              <a:t> Porovnání několika varianta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400" dirty="0"/>
              <a:t> Nutnost znát způsob provozu, spotřebu a další technické a ekonomické ukazatele</a:t>
            </a:r>
          </a:p>
          <a:p>
            <a:endParaRPr lang="cs-CZ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https://d48-a.sdn.szn.cz/d_48/c_img_G_C/jMFOtd.jpeg?fl=res,667,500,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016" y="3258866"/>
            <a:ext cx="5028293" cy="3347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01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Podpora sociálně, kulturně a ekonomicky znevýhodněných skupin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24128" y="1929384"/>
            <a:ext cx="11063369" cy="4379976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Ø"/>
            </a:pPr>
            <a:r>
              <a:rPr lang="cs-CZ" sz="2400" dirty="0" smtClean="0"/>
              <a:t>Cílem projektu je podpora skupin, které jsou různým způsobem znevýhodněné případně jsou ohroženy „energetickou chudobou“.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sz="2400" dirty="0" smtClean="0"/>
              <a:t>V rámci projektu by měl vzniknout pracovní dokument hodnotící současný stav s navržením možných změn.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000" dirty="0"/>
              <a:t>F</a:t>
            </a:r>
            <a:r>
              <a:rPr lang="cs-CZ" sz="2000" dirty="0" smtClean="0"/>
              <a:t>ormulovat </a:t>
            </a:r>
            <a:r>
              <a:rPr lang="cs-CZ" sz="2000" dirty="0"/>
              <a:t>politická doporučení na podporu </a:t>
            </a:r>
            <a:r>
              <a:rPr lang="cs-CZ" sz="2000" dirty="0" smtClean="0"/>
              <a:t>investic zaměřených na snížení energetické chudoby a snížení nákladů za energie.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000" dirty="0" smtClean="0"/>
              <a:t>Způsoby motivace.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000" dirty="0" smtClean="0"/>
              <a:t>Zmapování </a:t>
            </a:r>
            <a:r>
              <a:rPr lang="cs-CZ" sz="2000" dirty="0"/>
              <a:t>možností politiky na podporu </a:t>
            </a:r>
            <a:r>
              <a:rPr lang="cs-CZ" sz="2000" dirty="0" smtClean="0"/>
              <a:t>spoluvlastnictví OZE.</a:t>
            </a:r>
            <a:endParaRPr lang="cs-CZ" sz="2000" dirty="0"/>
          </a:p>
          <a:p>
            <a:pPr lvl="1">
              <a:buFont typeface="Wingdings" panose="05000000000000000000" pitchFamily="2" charset="2"/>
              <a:buChar char="Ø"/>
            </a:pPr>
            <a:endParaRPr lang="cs-CZ" sz="2000" dirty="0" smtClean="0"/>
          </a:p>
          <a:p>
            <a:pPr lvl="0"/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81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Informace o projektu</a:t>
            </a:r>
            <a:endParaRPr lang="cs-CZ" sz="5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99" y="2286000"/>
            <a:ext cx="76581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33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Právní a technická pomoc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24128" y="1929384"/>
            <a:ext cx="9720071" cy="437997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cs-CZ" sz="2400" dirty="0"/>
              <a:t> </a:t>
            </a:r>
            <a:r>
              <a:rPr lang="cs-CZ" sz="2400" dirty="0" smtClean="0"/>
              <a:t>Modely právních forem </a:t>
            </a:r>
            <a:endParaRPr lang="cs-CZ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sz="2400" dirty="0"/>
              <a:t> </a:t>
            </a:r>
            <a:r>
              <a:rPr lang="cs-CZ" sz="2400" dirty="0" smtClean="0"/>
              <a:t>Rukověť pro uživatele / komunitu</a:t>
            </a:r>
            <a:endParaRPr lang="cs-CZ" sz="2400" dirty="0"/>
          </a:p>
          <a:p>
            <a:endParaRPr lang="cs-CZ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5275" y="1335024"/>
            <a:ext cx="3881437" cy="5210175"/>
          </a:xfrm>
          <a:prstGeom prst="rect">
            <a:avLst/>
          </a:prstGeom>
        </p:spPr>
      </p:pic>
      <p:pic>
        <p:nvPicPr>
          <p:cNvPr id="6" name="Zástupný symbol pro obsah 5">
            <a:extLst>
              <a:ext uri="{FF2B5EF4-FFF2-40B4-BE49-F238E27FC236}">
                <a16:creationId xmlns:a16="http://schemas.microsoft.com/office/drawing/2014/main" id="{6812C3BB-8254-4031-AD26-BD4970DBFAF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4013137"/>
            <a:ext cx="2095500" cy="25320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16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900" dirty="0" smtClean="0"/>
              <a:t>Modely právních forem pro společenství </a:t>
            </a:r>
            <a:r>
              <a:rPr lang="cs-CZ" sz="4900" dirty="0" err="1" smtClean="0"/>
              <a:t>oze</a:t>
            </a:r>
            <a:r>
              <a:rPr lang="cs-CZ" sz="4900" dirty="0" smtClean="0"/>
              <a:t> v podmínkách práva </a:t>
            </a:r>
            <a:r>
              <a:rPr lang="cs-CZ" sz="4900" dirty="0" err="1" smtClean="0"/>
              <a:t>čr</a:t>
            </a:r>
            <a:endParaRPr lang="it-IT" sz="4900" dirty="0"/>
          </a:p>
        </p:txBody>
      </p:sp>
      <p:sp>
        <p:nvSpPr>
          <p:cNvPr id="5" name="Segnaposto contenuto 2"/>
          <p:cNvSpPr txBox="1">
            <a:spLocks/>
          </p:cNvSpPr>
          <p:nvPr/>
        </p:nvSpPr>
        <p:spPr>
          <a:xfrm>
            <a:off x="327443" y="2083491"/>
            <a:ext cx="10696817" cy="2555184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cs-CZ" sz="2400" dirty="0" smtClean="0"/>
              <a:t> spol s r. o.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000" dirty="0" smtClean="0"/>
              <a:t> smlouva </a:t>
            </a:r>
            <a:r>
              <a:rPr lang="cs-CZ" sz="2000" dirty="0"/>
              <a:t>o správě </a:t>
            </a:r>
            <a:r>
              <a:rPr lang="cs-CZ" sz="2000" dirty="0" smtClean="0"/>
              <a:t>investice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400" dirty="0" smtClean="0"/>
              <a:t> a.s.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400" dirty="0" smtClean="0"/>
              <a:t> družstvo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400" dirty="0" smtClean="0"/>
              <a:t> svěřenecký fond</a:t>
            </a:r>
            <a:endParaRPr lang="cs-CZ" sz="2400" dirty="0"/>
          </a:p>
          <a:p>
            <a:pPr>
              <a:buFont typeface="Wingdings" panose="05000000000000000000" pitchFamily="2" charset="2"/>
              <a:buChar char="Ø"/>
            </a:pPr>
            <a:endParaRPr lang="it-IT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4559" y="1476374"/>
            <a:ext cx="3934566" cy="5381625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161" y="3583107"/>
            <a:ext cx="5009733" cy="302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5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24128" y="132829"/>
            <a:ext cx="9720072" cy="1499616"/>
          </a:xfrm>
        </p:spPr>
        <p:txBody>
          <a:bodyPr/>
          <a:lstStyle/>
          <a:p>
            <a:r>
              <a:rPr lang="cs-CZ" dirty="0" smtClean="0"/>
              <a:t>Pozvánka    31.3. 2020 </a:t>
            </a:r>
            <a:br>
              <a:rPr lang="cs-CZ" dirty="0" smtClean="0"/>
            </a:br>
            <a:r>
              <a:rPr lang="cs-CZ" sz="2400" dirty="0" smtClean="0"/>
              <a:t>hotel </a:t>
            </a:r>
            <a:r>
              <a:rPr lang="cs-CZ" sz="2400" dirty="0" err="1" smtClean="0"/>
              <a:t>amarIlis</a:t>
            </a:r>
            <a:endParaRPr lang="it-IT" sz="2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24128" y="1929384"/>
            <a:ext cx="11063369" cy="4379976"/>
          </a:xfrm>
        </p:spPr>
        <p:txBody>
          <a:bodyPr/>
          <a:lstStyle/>
          <a:p>
            <a:pPr lvl="1">
              <a:buFont typeface="Wingdings" panose="05000000000000000000" pitchFamily="2" charset="2"/>
              <a:buChar char="Ø"/>
            </a:pPr>
            <a:endParaRPr lang="cs-CZ" sz="2000" dirty="0" smtClean="0"/>
          </a:p>
          <a:p>
            <a:pPr lvl="0"/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397" y="1366787"/>
            <a:ext cx="9339612" cy="549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1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olný tvar 2"/>
          <p:cNvSpPr/>
          <p:nvPr/>
        </p:nvSpPr>
        <p:spPr>
          <a:xfrm>
            <a:off x="1956000" y="5157721"/>
            <a:ext cx="8784000" cy="85715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0">
            <a:spAutoFit/>
          </a:bodyPr>
          <a:lstStyle/>
          <a:p>
            <a:pPr algn="ctr">
              <a:lnSpc>
                <a:spcPct val="87000"/>
              </a:lnSpc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800" b="1" dirty="0">
                <a:solidFill>
                  <a:srgbClr val="F79646"/>
                </a:solidFill>
                <a:latin typeface="Calibri" pitchFamily="18"/>
                <a:ea typeface="Arial" pitchFamily="2"/>
                <a:cs typeface="Arial" pitchFamily="2"/>
              </a:rPr>
              <a:t>T: </a:t>
            </a:r>
            <a:r>
              <a:rPr lang="en-US" sz="2800" b="1" dirty="0">
                <a:solidFill>
                  <a:srgbClr val="0070C0"/>
                </a:solidFill>
                <a:latin typeface="Calibri" pitchFamily="18"/>
                <a:ea typeface="Arial" pitchFamily="2"/>
                <a:cs typeface="Arial" pitchFamily="2"/>
              </a:rPr>
              <a:t>241 730 336   </a:t>
            </a:r>
            <a:r>
              <a:rPr lang="en-US" sz="2800" b="1" dirty="0">
                <a:solidFill>
                  <a:srgbClr val="F79646"/>
                </a:solidFill>
                <a:latin typeface="Calibri" pitchFamily="18"/>
                <a:ea typeface="Arial" pitchFamily="2"/>
                <a:cs typeface="Arial" pitchFamily="2"/>
              </a:rPr>
              <a:t>|</a:t>
            </a:r>
            <a:r>
              <a:rPr lang="en-US" sz="2800" b="1" dirty="0">
                <a:solidFill>
                  <a:srgbClr val="487AEA"/>
                </a:solidFill>
                <a:latin typeface="Calibri" pitchFamily="18"/>
                <a:ea typeface="Arial" pitchFamily="2"/>
                <a:cs typeface="Arial" pitchFamily="2"/>
              </a:rPr>
              <a:t>  </a:t>
            </a:r>
            <a:r>
              <a:rPr lang="en-US" sz="2800" b="1" dirty="0">
                <a:solidFill>
                  <a:srgbClr val="F79646"/>
                </a:solidFill>
                <a:latin typeface="Calibri" pitchFamily="18"/>
                <a:ea typeface="Arial" pitchFamily="2"/>
                <a:cs typeface="Arial" pitchFamily="2"/>
              </a:rPr>
              <a:t>M:</a:t>
            </a:r>
            <a:r>
              <a:rPr lang="en-US" sz="2800" b="1" dirty="0">
                <a:solidFill>
                  <a:srgbClr val="487AEA"/>
                </a:solidFill>
                <a:latin typeface="Calibri" pitchFamily="18"/>
                <a:ea typeface="Arial" pitchFamily="2"/>
                <a:cs typeface="Arial" pitchFamily="2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Calibri" pitchFamily="18"/>
                <a:ea typeface="Arial" pitchFamily="2"/>
                <a:cs typeface="Arial" pitchFamily="2"/>
              </a:rPr>
              <a:t>603 286 336   </a:t>
            </a:r>
            <a:r>
              <a:rPr lang="en-US" sz="2800" b="1" dirty="0">
                <a:solidFill>
                  <a:srgbClr val="F79646"/>
                </a:solidFill>
                <a:latin typeface="Calibri" pitchFamily="18"/>
                <a:ea typeface="Arial" pitchFamily="2"/>
                <a:cs typeface="Arial" pitchFamily="2"/>
              </a:rPr>
              <a:t>|</a:t>
            </a:r>
            <a:r>
              <a:rPr lang="en-US" sz="2800" b="1" dirty="0">
                <a:solidFill>
                  <a:srgbClr val="487AEA"/>
                </a:solidFill>
                <a:latin typeface="Calibri" pitchFamily="18"/>
                <a:ea typeface="Arial" pitchFamily="2"/>
                <a:cs typeface="Arial" pitchFamily="2"/>
              </a:rPr>
              <a:t>  </a:t>
            </a:r>
            <a:r>
              <a:rPr lang="en-US" sz="2800" b="1" dirty="0">
                <a:solidFill>
                  <a:srgbClr val="F79646"/>
                </a:solidFill>
                <a:latin typeface="Calibri" pitchFamily="18"/>
                <a:ea typeface="Arial" pitchFamily="2"/>
                <a:cs typeface="Arial" pitchFamily="2"/>
              </a:rPr>
              <a:t>E:</a:t>
            </a:r>
            <a:r>
              <a:rPr lang="en-US" sz="2800" b="1" dirty="0">
                <a:solidFill>
                  <a:srgbClr val="487AEA"/>
                </a:solidFill>
                <a:latin typeface="Calibri" pitchFamily="18"/>
                <a:ea typeface="Arial" pitchFamily="2"/>
                <a:cs typeface="Arial" pitchFamily="2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Calibri" pitchFamily="18"/>
                <a:ea typeface="Arial" pitchFamily="2"/>
                <a:cs typeface="Arial" pitchFamily="2"/>
              </a:rPr>
              <a:t>ops@porsenna.cz</a:t>
            </a:r>
          </a:p>
          <a:p>
            <a:pPr algn="ctr">
              <a:lnSpc>
                <a:spcPct val="87000"/>
              </a:lnSpc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800" b="1" dirty="0">
                <a:solidFill>
                  <a:srgbClr val="0070C0"/>
                </a:solidFill>
                <a:latin typeface="Calibri" pitchFamily="18"/>
                <a:ea typeface="Arial" pitchFamily="2"/>
                <a:cs typeface="Arial" pitchFamily="2"/>
              </a:rPr>
              <a:t>www.porsennaops.cz </a:t>
            </a:r>
            <a:r>
              <a:rPr lang="en-US" sz="2800" b="1" dirty="0">
                <a:solidFill>
                  <a:srgbClr val="487AEA"/>
                </a:solidFill>
                <a:latin typeface="Calibri" pitchFamily="18"/>
                <a:ea typeface="Arial" pitchFamily="2"/>
                <a:cs typeface="Arial" pitchFamily="2"/>
              </a:rPr>
              <a:t> </a:t>
            </a:r>
            <a:r>
              <a:rPr lang="en-US" sz="2800" b="1" dirty="0">
                <a:solidFill>
                  <a:srgbClr val="F79646"/>
                </a:solidFill>
                <a:latin typeface="Calibri" pitchFamily="18"/>
                <a:ea typeface="Arial" pitchFamily="2"/>
                <a:cs typeface="Arial" pitchFamily="2"/>
              </a:rPr>
              <a:t>| </a:t>
            </a:r>
            <a:r>
              <a:rPr lang="en-US" sz="2800" b="1" dirty="0">
                <a:solidFill>
                  <a:srgbClr val="0070C0"/>
                </a:solidFill>
                <a:latin typeface="Calibri" pitchFamily="18"/>
                <a:ea typeface="Arial" pitchFamily="2"/>
                <a:cs typeface="Arial" pitchFamily="2"/>
              </a:rPr>
              <a:t>www.energetickymanagement.cz</a:t>
            </a:r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1809550" y="-15876"/>
            <a:ext cx="8858452" cy="17886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9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cs-CZ" sz="4000" b="1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Přejeme mnoho </a:t>
            </a:r>
            <a:r>
              <a:rPr lang="cs-CZ" sz="4000" b="1" dirty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energie do Vaší práce !</a:t>
            </a:r>
          </a:p>
        </p:txBody>
      </p:sp>
      <p:pic>
        <p:nvPicPr>
          <p:cNvPr id="138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800" y="1659502"/>
            <a:ext cx="3672408" cy="303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06824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400" dirty="0" smtClean="0"/>
              <a:t>Projekt  </a:t>
            </a:r>
            <a:r>
              <a:rPr lang="cs-CZ" sz="4400" dirty="0" err="1" smtClean="0"/>
              <a:t>score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57250" y="2286000"/>
            <a:ext cx="7584223" cy="4210050"/>
          </a:xfrm>
        </p:spPr>
        <p:txBody>
          <a:bodyPr>
            <a:normAutofit fontScale="77500" lnSpcReduction="20000"/>
          </a:bodyPr>
          <a:lstStyle/>
          <a:p>
            <a:pPr marL="442913" lvl="1" indent="-442913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cs-CZ" sz="3000" dirty="0" smtClean="0"/>
              <a:t>Pomoc </a:t>
            </a:r>
            <a:r>
              <a:rPr lang="cs-CZ" sz="3000" dirty="0"/>
              <a:t>spotřebitelům, aby se stali spoluvlastníky zařízení produkujícího místní obnovitelnou energii ve třech pilotních regionech a stali se tak příkladem pro podobné projekty napříč městy po celé Evropě.</a:t>
            </a:r>
          </a:p>
          <a:p>
            <a:pPr marL="442913" lvl="1" indent="-442913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cs-CZ" sz="3000" dirty="0" smtClean="0"/>
              <a:t>Aktivace místních autorit </a:t>
            </a:r>
            <a:r>
              <a:rPr lang="cs-CZ" sz="3000" dirty="0"/>
              <a:t>a </a:t>
            </a:r>
            <a:r>
              <a:rPr lang="cs-CZ" sz="3000" dirty="0" smtClean="0"/>
              <a:t>skupin spotřebitelů – ukázat pozitivní </a:t>
            </a:r>
            <a:r>
              <a:rPr lang="cs-CZ" sz="3000" dirty="0"/>
              <a:t>dopad </a:t>
            </a:r>
            <a:r>
              <a:rPr lang="cs-CZ" sz="3000" dirty="0" smtClean="0"/>
              <a:t>společného vlastnictví </a:t>
            </a:r>
            <a:r>
              <a:rPr lang="cs-CZ" sz="3000" dirty="0"/>
              <a:t>na chování spotřebitelů. </a:t>
            </a:r>
            <a:endParaRPr lang="cs-CZ" sz="3000" dirty="0" smtClean="0"/>
          </a:p>
          <a:p>
            <a:pPr marL="442913" lvl="1" indent="-442913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cs-CZ" sz="3000" dirty="0" smtClean="0"/>
              <a:t>Zaměření na sociálně ohrožené skupiny obyvatel.</a:t>
            </a:r>
            <a:endParaRPr lang="cs-CZ" sz="3000" dirty="0"/>
          </a:p>
          <a:p>
            <a:pPr marL="442913" lvl="1" indent="-442913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cs-CZ" sz="3000" dirty="0" smtClean="0"/>
              <a:t>Politická </a:t>
            </a:r>
            <a:r>
              <a:rPr lang="cs-CZ" sz="3000" dirty="0"/>
              <a:t>doporučení na úrovni EU a na </a:t>
            </a:r>
            <a:r>
              <a:rPr lang="cs-CZ" sz="3000" dirty="0" smtClean="0"/>
              <a:t>národní úrovni na podporu komunitních projektů a odstranění překážek pro </a:t>
            </a:r>
            <a:r>
              <a:rPr lang="cs-CZ" sz="3000" dirty="0"/>
              <a:t>spotřebitele, aby se </a:t>
            </a:r>
            <a:r>
              <a:rPr lang="cs-CZ" sz="3000" dirty="0" smtClean="0"/>
              <a:t>stali </a:t>
            </a:r>
            <a:r>
              <a:rPr lang="cs-CZ" sz="3000" dirty="0"/>
              <a:t>aktivními hráči na trhu</a:t>
            </a:r>
          </a:p>
          <a:p>
            <a:pPr marL="442913" lvl="1" indent="-442913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cs-CZ" sz="3000" dirty="0" smtClean="0"/>
              <a:t>Realizace pilotních projektů ve třech regionech (IT, PL, CZ)</a:t>
            </a:r>
          </a:p>
        </p:txBody>
      </p:sp>
      <p:grpSp>
        <p:nvGrpSpPr>
          <p:cNvPr id="5" name="Skupina 4"/>
          <p:cNvGrpSpPr/>
          <p:nvPr/>
        </p:nvGrpSpPr>
        <p:grpSpPr>
          <a:xfrm>
            <a:off x="8067675" y="109538"/>
            <a:ext cx="3995737" cy="3767137"/>
            <a:chOff x="0" y="0"/>
            <a:chExt cx="2771775" cy="2809875"/>
          </a:xfrm>
        </p:grpSpPr>
        <p:sp>
          <p:nvSpPr>
            <p:cNvPr id="6" name="Ovál 5"/>
            <p:cNvSpPr/>
            <p:nvPr/>
          </p:nvSpPr>
          <p:spPr>
            <a:xfrm>
              <a:off x="838200" y="133350"/>
              <a:ext cx="1933575" cy="1952625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cs-CZ"/>
            </a:p>
          </p:txBody>
        </p:sp>
        <p:sp>
          <p:nvSpPr>
            <p:cNvPr id="7" name="Ovál 6"/>
            <p:cNvSpPr/>
            <p:nvPr/>
          </p:nvSpPr>
          <p:spPr>
            <a:xfrm>
              <a:off x="419100" y="857250"/>
              <a:ext cx="1933575" cy="1952625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cs-CZ"/>
            </a:p>
          </p:txBody>
        </p:sp>
        <p:sp>
          <p:nvSpPr>
            <p:cNvPr id="8" name="Ovál 7"/>
            <p:cNvSpPr/>
            <p:nvPr/>
          </p:nvSpPr>
          <p:spPr>
            <a:xfrm>
              <a:off x="0" y="123825"/>
              <a:ext cx="1933575" cy="1952625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cs-CZ"/>
            </a:p>
          </p:txBody>
        </p:sp>
        <p:sp>
          <p:nvSpPr>
            <p:cNvPr id="9" name="Textové pole 9"/>
            <p:cNvSpPr txBox="1"/>
            <p:nvPr/>
          </p:nvSpPr>
          <p:spPr>
            <a:xfrm rot="18053458">
              <a:off x="-204788" y="576263"/>
              <a:ext cx="1438275" cy="552450"/>
            </a:xfrm>
            <a:prstGeom prst="rect">
              <a:avLst/>
            </a:prstGeom>
            <a:solidFill>
              <a:schemeClr val="lt1">
                <a:alpha val="0"/>
              </a:schemeClr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Občanská Energie</a:t>
              </a:r>
              <a:endParaRPr lang="cs-CZ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9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fyzické osoby individuálně nebo organizované</a:t>
              </a:r>
              <a:endParaRPr lang="cs-CZ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ové pole 10"/>
            <p:cNvSpPr txBox="1"/>
            <p:nvPr/>
          </p:nvSpPr>
          <p:spPr>
            <a:xfrm>
              <a:off x="914400" y="457200"/>
              <a:ext cx="942975" cy="371475"/>
            </a:xfrm>
            <a:prstGeom prst="rect">
              <a:avLst/>
            </a:prstGeom>
            <a:solidFill>
              <a:schemeClr val="lt1">
                <a:alpha val="0"/>
              </a:schemeClr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9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občané jako spotřebitelé</a:t>
              </a:r>
              <a:endParaRPr lang="cs-CZ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ové pole 12"/>
            <p:cNvSpPr txBox="1"/>
            <p:nvPr/>
          </p:nvSpPr>
          <p:spPr>
            <a:xfrm rot="3628512">
              <a:off x="1438275" y="542925"/>
              <a:ext cx="1666875" cy="581025"/>
            </a:xfrm>
            <a:prstGeom prst="rect">
              <a:avLst/>
            </a:prstGeom>
            <a:solidFill>
              <a:schemeClr val="lt1">
                <a:alpha val="0"/>
              </a:schemeClr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2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Prosumership</a:t>
              </a:r>
              <a:endParaRPr lang="cs-CZ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9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spotřebitel-producent</a:t>
              </a:r>
              <a:endParaRPr lang="cs-CZ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9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(MSP, jednotlivec, organizace)</a:t>
              </a:r>
              <a:endParaRPr lang="cs-CZ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ové pole 13"/>
            <p:cNvSpPr txBox="1"/>
            <p:nvPr/>
          </p:nvSpPr>
          <p:spPr>
            <a:xfrm>
              <a:off x="1571625" y="1719994"/>
              <a:ext cx="838200" cy="251681"/>
            </a:xfrm>
            <a:prstGeom prst="rect">
              <a:avLst/>
            </a:prstGeom>
            <a:solidFill>
              <a:schemeClr val="lt1">
                <a:alpha val="0"/>
              </a:schemeClr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místní spotřebitelé</a:t>
              </a:r>
              <a:endParaRPr lang="cs-CZ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ové pole 14"/>
            <p:cNvSpPr txBox="1"/>
            <p:nvPr/>
          </p:nvSpPr>
          <p:spPr>
            <a:xfrm>
              <a:off x="342900" y="1719994"/>
              <a:ext cx="838200" cy="242156"/>
            </a:xfrm>
            <a:prstGeom prst="rect">
              <a:avLst/>
            </a:prstGeom>
            <a:solidFill>
              <a:schemeClr val="lt1">
                <a:alpha val="0"/>
              </a:schemeClr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místní občané</a:t>
              </a:r>
              <a:endParaRPr lang="cs-CZ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ové pole 15"/>
            <p:cNvSpPr txBox="1"/>
            <p:nvPr/>
          </p:nvSpPr>
          <p:spPr>
            <a:xfrm>
              <a:off x="581025" y="1971675"/>
              <a:ext cx="1666875" cy="733425"/>
            </a:xfrm>
            <a:prstGeom prst="rect">
              <a:avLst/>
            </a:prstGeom>
            <a:solidFill>
              <a:schemeClr val="lt1">
                <a:alpha val="0"/>
              </a:schemeClr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4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cs-CZ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9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společný místní zájem</a:t>
              </a:r>
              <a:endParaRPr lang="cs-CZ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9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obec jako výrobce tempa</a:t>
              </a:r>
              <a:endParaRPr lang="cs-CZ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cs-CZ" sz="11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Komunitní energie</a:t>
              </a:r>
              <a:endParaRPr lang="cs-CZ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ové pole 16"/>
            <p:cNvSpPr txBox="1"/>
            <p:nvPr/>
          </p:nvSpPr>
          <p:spPr>
            <a:xfrm>
              <a:off x="723139" y="1073305"/>
              <a:ext cx="1332105" cy="904875"/>
            </a:xfrm>
            <a:prstGeom prst="rect">
              <a:avLst/>
            </a:prstGeom>
            <a:solidFill>
              <a:schemeClr val="lt1">
                <a:alpha val="0"/>
              </a:schemeClr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900"/>
                </a:lnSpc>
                <a:spcAft>
                  <a:spcPts val="0"/>
                </a:spcAft>
              </a:pPr>
              <a:r>
                <a:rPr lang="cs-CZ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Spoluvlastnictví spotřebitelů</a:t>
              </a:r>
              <a:br>
                <a:rPr lang="cs-CZ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cs-CZ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v OE</a:t>
              </a:r>
              <a:endParaRPr lang="cs-CZ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ts val="900"/>
                </a:lnSpc>
                <a:spcAft>
                  <a:spcPts val="0"/>
                </a:spcAft>
              </a:pPr>
              <a:r>
                <a:rPr lang="cs-CZ" sz="9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- vlastnická práva</a:t>
              </a:r>
              <a:endParaRPr lang="cs-CZ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ts val="900"/>
                </a:lnSpc>
                <a:spcAft>
                  <a:spcPts val="0"/>
                </a:spcAft>
              </a:pPr>
              <a:r>
                <a:rPr lang="cs-CZ" sz="9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- spotřebitelé</a:t>
              </a:r>
              <a:endParaRPr lang="cs-CZ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ts val="900"/>
                </a:lnSpc>
                <a:spcAft>
                  <a:spcPts val="0"/>
                </a:spcAft>
              </a:pPr>
              <a:r>
                <a:rPr lang="cs-CZ" sz="9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- místní </a:t>
              </a:r>
              <a:br>
                <a:rPr lang="cs-CZ" sz="9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cs-CZ" sz="9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souvislosti</a:t>
              </a:r>
              <a:endParaRPr lang="cs-CZ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519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PP1; </a:t>
            </a:r>
            <a:r>
              <a:rPr lang="cs-CZ" sz="5400" dirty="0">
                <a:ea typeface="Times New Roman" panose="02020603050405020304" pitchFamily="18" charset="0"/>
                <a:cs typeface="Times New Roman" panose="02020603050405020304" pitchFamily="18" charset="0"/>
              </a:rPr>
              <a:t>Centrum Srdíčko</a:t>
            </a:r>
          </a:p>
        </p:txBody>
      </p:sp>
      <p:pic>
        <p:nvPicPr>
          <p:cNvPr id="1026" name="Picture 2" descr="Centrum pro zdravotně postižené - Srdíčk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128" y="2396363"/>
            <a:ext cx="4714875" cy="353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entrum pro zdravotně postižené - Srdíčko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164" y="2396363"/>
            <a:ext cx="4714875" cy="353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42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400" dirty="0" smtClean="0"/>
              <a:t>Centrum srdíčko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24129" y="2286000"/>
            <a:ext cx="7417344" cy="4023360"/>
          </a:xfrm>
        </p:spPr>
        <p:txBody>
          <a:bodyPr>
            <a:normAutofit/>
          </a:bodyPr>
          <a:lstStyle/>
          <a:p>
            <a:pPr marL="442913" lvl="1" indent="-442913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cs-CZ" sz="3000" dirty="0" smtClean="0"/>
              <a:t>Pro c</a:t>
            </a:r>
            <a:r>
              <a:rPr lang="en-US" sz="3000" dirty="0" err="1" smtClean="0"/>
              <a:t>ent</a:t>
            </a:r>
            <a:r>
              <a:rPr lang="cs-CZ" sz="3000" dirty="0" smtClean="0"/>
              <a:t>rum </a:t>
            </a:r>
            <a:r>
              <a:rPr lang="en-US" sz="3000" dirty="0" smtClean="0"/>
              <a:t>SRDÍČKO </a:t>
            </a:r>
            <a:r>
              <a:rPr lang="cs-CZ" sz="3000" dirty="0" smtClean="0"/>
              <a:t>je zpracována studie komplexní renovace – s využitím dotace OPŽP ve vysokém energetickém standardu</a:t>
            </a:r>
            <a:endParaRPr lang="cs-CZ" sz="3000" dirty="0"/>
          </a:p>
          <a:p>
            <a:pPr marL="442913" lvl="1" indent="-442913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cs-CZ" sz="3000" dirty="0" smtClean="0"/>
              <a:t>Instalace FV systému může být realizována v rámce této renovace nebo samostatně</a:t>
            </a:r>
            <a:endParaRPr lang="cs-CZ" sz="3000" dirty="0"/>
          </a:p>
        </p:txBody>
      </p:sp>
      <p:pic>
        <p:nvPicPr>
          <p:cNvPr id="4" name="Snímek obrazovky 2019-03-12 v 20.13.15.png" descr="Snímek obrazovky 2019-03-12 v 20.13.1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694044" y="154449"/>
            <a:ext cx="3346958" cy="269462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1349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400" dirty="0" smtClean="0"/>
              <a:t>Legislativní podmínky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24128" y="2286000"/>
            <a:ext cx="9720071" cy="4453128"/>
          </a:xfrm>
        </p:spPr>
        <p:txBody>
          <a:bodyPr>
            <a:normAutofit/>
          </a:bodyPr>
          <a:lstStyle/>
          <a:p>
            <a:pPr marL="285750" lvl="1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cs-CZ" sz="2800" dirty="0"/>
              <a:t> </a:t>
            </a:r>
            <a:r>
              <a:rPr lang="cs-CZ" sz="2800" dirty="0" smtClean="0"/>
              <a:t>Připojovací podmínky a možnost dotace závisejí na velikosti FVE a typu subjektu:</a:t>
            </a:r>
            <a:endParaRPr lang="cs-CZ" sz="2800" dirty="0"/>
          </a:p>
          <a:p>
            <a:pPr marL="468630" lvl="2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cs-CZ" sz="2400" dirty="0"/>
              <a:t>Maximum </a:t>
            </a:r>
            <a:r>
              <a:rPr lang="cs-CZ" sz="2400" dirty="0" smtClean="0"/>
              <a:t>instalovaného výkonu	 </a:t>
            </a:r>
            <a:r>
              <a:rPr lang="cs-CZ" sz="2400" dirty="0"/>
              <a:t>30 </a:t>
            </a:r>
            <a:r>
              <a:rPr lang="cs-CZ" sz="2400" dirty="0" err="1"/>
              <a:t>kWp</a:t>
            </a:r>
            <a:r>
              <a:rPr lang="cs-CZ" sz="2400" dirty="0"/>
              <a:t>  </a:t>
            </a:r>
          </a:p>
          <a:p>
            <a:pPr marL="468630" lvl="2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cs-CZ" sz="2400" dirty="0" smtClean="0"/>
              <a:t>Minimum ročního využití		 </a:t>
            </a:r>
            <a:r>
              <a:rPr lang="cs-CZ" sz="2400" dirty="0"/>
              <a:t>900 h/a</a:t>
            </a:r>
          </a:p>
          <a:p>
            <a:pPr marL="468630" lvl="2" indent="-28575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cs-CZ" sz="2400" dirty="0"/>
              <a:t>Maximum </a:t>
            </a:r>
            <a:r>
              <a:rPr lang="cs-CZ" sz="2400" dirty="0" smtClean="0"/>
              <a:t>plánované produkce nesmí překročit roční spotřebu</a:t>
            </a:r>
            <a:endParaRPr lang="cs-CZ" sz="2400" dirty="0"/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cs-CZ" sz="2800" dirty="0"/>
              <a:t> </a:t>
            </a:r>
            <a:r>
              <a:rPr lang="cs-CZ" sz="2800" dirty="0" smtClean="0"/>
              <a:t>V Centru Srdíčko představuje spotřeba elektřiny dominantní spotřebu, která může být významně snížena pomocí FVE</a:t>
            </a:r>
            <a:endParaRPr lang="cs-CZ" sz="2800" dirty="0"/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17097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400" dirty="0" smtClean="0"/>
              <a:t>provozní náklady – spotřeba elektřiny</a:t>
            </a:r>
            <a:endParaRPr lang="it-IT" sz="4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24128" y="2286000"/>
            <a:ext cx="9902952" cy="111556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sz="2800" dirty="0" smtClean="0"/>
              <a:t> Skutečná spotřeby elektřiny pro zpracování modelu FVE </a:t>
            </a:r>
            <a:endParaRPr lang="cs-CZ" sz="2800" dirty="0"/>
          </a:p>
          <a:p>
            <a:pPr marL="128016" lvl="1" indent="0">
              <a:buNone/>
            </a:pPr>
            <a:endParaRPr lang="cs-CZ" sz="2000" dirty="0"/>
          </a:p>
          <a:p>
            <a:pPr>
              <a:buFont typeface="Wingdings" panose="05000000000000000000" pitchFamily="2" charset="2"/>
              <a:buChar char="Ø"/>
            </a:pPr>
            <a:endParaRPr lang="it-IT" sz="2800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629567"/>
              </p:ext>
            </p:extLst>
          </p:nvPr>
        </p:nvGraphicFramePr>
        <p:xfrm>
          <a:off x="400595" y="2873832"/>
          <a:ext cx="11591110" cy="35792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05133">
                  <a:extLst>
                    <a:ext uri="{9D8B030D-6E8A-4147-A177-3AD203B41FA5}">
                      <a16:colId xmlns:a16="http://schemas.microsoft.com/office/drawing/2014/main" val="7977453"/>
                    </a:ext>
                  </a:extLst>
                </a:gridCol>
                <a:gridCol w="1874050">
                  <a:extLst>
                    <a:ext uri="{9D8B030D-6E8A-4147-A177-3AD203B41FA5}">
                      <a16:colId xmlns:a16="http://schemas.microsoft.com/office/drawing/2014/main" val="1264761050"/>
                    </a:ext>
                  </a:extLst>
                </a:gridCol>
                <a:gridCol w="2355324">
                  <a:extLst>
                    <a:ext uri="{9D8B030D-6E8A-4147-A177-3AD203B41FA5}">
                      <a16:colId xmlns:a16="http://schemas.microsoft.com/office/drawing/2014/main" val="3365895217"/>
                    </a:ext>
                  </a:extLst>
                </a:gridCol>
                <a:gridCol w="2356603">
                  <a:extLst>
                    <a:ext uri="{9D8B030D-6E8A-4147-A177-3AD203B41FA5}">
                      <a16:colId xmlns:a16="http://schemas.microsoft.com/office/drawing/2014/main" val="460720539"/>
                    </a:ext>
                  </a:extLst>
                </a:gridCol>
              </a:tblGrid>
              <a:tr h="51131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Parametr OM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unit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Budova I</a:t>
                      </a:r>
                      <a:endParaRPr lang="cs-CZ" sz="200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Budova </a:t>
                      </a:r>
                      <a:r>
                        <a:rPr lang="cs-CZ" sz="2000" dirty="0">
                          <a:effectLst/>
                        </a:rPr>
                        <a:t>II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9381272"/>
                  </a:ext>
                </a:extLst>
              </a:tr>
              <a:tr h="51131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Tarif</a:t>
                      </a:r>
                      <a:r>
                        <a:rPr lang="cs-CZ" sz="2000" baseline="0" dirty="0" smtClean="0">
                          <a:effectLst/>
                        </a:rPr>
                        <a:t> (distribuční sazba)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-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C 25 d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C 25 d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1218989"/>
                  </a:ext>
                </a:extLst>
              </a:tr>
              <a:tr h="51131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Jistič</a:t>
                      </a:r>
                      <a:endParaRPr lang="cs-CZ" sz="2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-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3 x 200 A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3 x 200 A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1240010"/>
                  </a:ext>
                </a:extLst>
              </a:tr>
              <a:tr h="51131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Celková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roční spotřeba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kWh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10 998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27 296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5733545"/>
                  </a:ext>
                </a:extLst>
              </a:tr>
              <a:tr h="51131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Roční stálé náklady</a:t>
                      </a:r>
                      <a:endParaRPr lang="cs-CZ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Kč s DPH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40 376,2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40 376,2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86858106"/>
                  </a:ext>
                </a:extLst>
              </a:tr>
              <a:tr h="51131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Roční proměnné náklady</a:t>
                      </a:r>
                      <a:endParaRPr lang="cs-CZ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Kč s DPH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45 978,1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119 937,6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5239725"/>
                  </a:ext>
                </a:extLst>
              </a:tr>
              <a:tr h="51131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Celkové</a:t>
                      </a:r>
                      <a:r>
                        <a:rPr lang="cs-CZ" sz="2000" baseline="0" dirty="0" smtClean="0">
                          <a:effectLst/>
                        </a:rPr>
                        <a:t> náklady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Kč s DPH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86 354,3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160 313,8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2292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97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dirty="0" smtClean="0"/>
              <a:t>Technické souvislosti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17418" y="2286000"/>
            <a:ext cx="4114801" cy="4023360"/>
          </a:xfrm>
        </p:spPr>
        <p:txBody>
          <a:bodyPr>
            <a:normAutofit/>
          </a:bodyPr>
          <a:lstStyle/>
          <a:p>
            <a:pPr marL="357188" indent="-357188">
              <a:buFont typeface="Wingdings" panose="05000000000000000000" pitchFamily="2" charset="2"/>
              <a:buChar char="Ø"/>
            </a:pPr>
            <a:r>
              <a:rPr lang="cs-CZ" sz="2800" dirty="0" smtClean="0"/>
              <a:t>Modelový průběh spotřeby  </a:t>
            </a:r>
            <a:endParaRPr lang="cs-CZ" sz="2800" dirty="0"/>
          </a:p>
          <a:p>
            <a:pPr marL="530924" lvl="1" indent="-357188">
              <a:buFont typeface="Wingdings" panose="05000000000000000000" pitchFamily="2" charset="2"/>
              <a:buChar char="Ø"/>
            </a:pPr>
            <a:r>
              <a:rPr lang="cs-CZ" sz="2400" dirty="0" smtClean="0"/>
              <a:t>v </a:t>
            </a:r>
            <a:r>
              <a:rPr lang="cs-CZ" sz="2400" dirty="0"/>
              <a:t>% </a:t>
            </a:r>
            <a:r>
              <a:rPr lang="cs-CZ" sz="2400" dirty="0" smtClean="0"/>
              <a:t>maxima hodinové spotřeby</a:t>
            </a:r>
            <a:endParaRPr lang="cs-CZ" sz="2400" dirty="0"/>
          </a:p>
          <a:p>
            <a:pPr marL="530924" lvl="1" indent="-357188">
              <a:buFont typeface="Wingdings" panose="05000000000000000000" pitchFamily="2" charset="2"/>
              <a:buChar char="Ø"/>
            </a:pPr>
            <a:endParaRPr lang="cs-CZ" sz="2400" dirty="0"/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cs-CZ" sz="2400" dirty="0" smtClean="0"/>
              <a:t> přesný průběh spotřeby bude získán od distributora</a:t>
            </a:r>
            <a:endParaRPr lang="cs-CZ" sz="2400" dirty="0"/>
          </a:p>
          <a:p>
            <a:pPr marL="91440" lvl="1" indent="-91440"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Ø"/>
            </a:pPr>
            <a:r>
              <a:rPr lang="cs-CZ" sz="2400" dirty="0"/>
              <a:t> </a:t>
            </a:r>
            <a:r>
              <a:rPr lang="cs-CZ" sz="2400" dirty="0" smtClean="0"/>
              <a:t>potenciál sdružení odběrných míst a snížení paušální platby</a:t>
            </a:r>
            <a:endParaRPr lang="cs-CZ" sz="2400" dirty="0"/>
          </a:p>
          <a:p>
            <a:pPr marL="530924" lvl="1" indent="-357188">
              <a:buFont typeface="Wingdings" panose="05000000000000000000" pitchFamily="2" charset="2"/>
              <a:buChar char="Ø"/>
            </a:pPr>
            <a:endParaRPr lang="it-IT" sz="2400" dirty="0"/>
          </a:p>
        </p:txBody>
      </p:sp>
      <p:pic>
        <p:nvPicPr>
          <p:cNvPr id="4" name="Obrázek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4"/>
          <a:stretch/>
        </p:blipFill>
        <p:spPr bwMode="auto">
          <a:xfrm>
            <a:off x="4932220" y="1731819"/>
            <a:ext cx="7019578" cy="47787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2092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e">
  <a:themeElements>
    <a:clrScheme name="Integral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ntegral">
    <a:dk1>
      <a:srgbClr val="2E2B21"/>
    </a:dk1>
    <a:lt1>
      <a:srgbClr val="FFFFFF"/>
    </a:lt1>
    <a:dk2>
      <a:srgbClr val="605B4F"/>
    </a:dk2>
    <a:lt2>
      <a:srgbClr val="D8D6BE"/>
    </a:lt2>
    <a:accent1>
      <a:srgbClr val="A9A57C"/>
    </a:accent1>
    <a:accent2>
      <a:srgbClr val="9CBEBD"/>
    </a:accent2>
    <a:accent3>
      <a:srgbClr val="D2CB6C"/>
    </a:accent3>
    <a:accent4>
      <a:srgbClr val="95A39D"/>
    </a:accent4>
    <a:accent5>
      <a:srgbClr val="C89F5D"/>
    </a:accent5>
    <a:accent6>
      <a:srgbClr val="B1A089"/>
    </a:accent6>
    <a:hlink>
      <a:srgbClr val="D25814"/>
    </a:hlink>
    <a:folHlink>
      <a:srgbClr val="849A0A"/>
    </a:folHlink>
  </a:clrScheme>
</a:themeOverride>
</file>

<file path=ppt/theme/themeOverride2.xml><?xml version="1.0" encoding="utf-8"?>
<a:themeOverride xmlns:a="http://schemas.openxmlformats.org/drawingml/2006/main">
  <a:clrScheme name="Integral">
    <a:dk1>
      <a:srgbClr val="2E2B21"/>
    </a:dk1>
    <a:lt1>
      <a:srgbClr val="FFFFFF"/>
    </a:lt1>
    <a:dk2>
      <a:srgbClr val="605B4F"/>
    </a:dk2>
    <a:lt2>
      <a:srgbClr val="D8D6BE"/>
    </a:lt2>
    <a:accent1>
      <a:srgbClr val="A9A57C"/>
    </a:accent1>
    <a:accent2>
      <a:srgbClr val="9CBEBD"/>
    </a:accent2>
    <a:accent3>
      <a:srgbClr val="D2CB6C"/>
    </a:accent3>
    <a:accent4>
      <a:srgbClr val="95A39D"/>
    </a:accent4>
    <a:accent5>
      <a:srgbClr val="C89F5D"/>
    </a:accent5>
    <a:accent6>
      <a:srgbClr val="B1A089"/>
    </a:accent6>
    <a:hlink>
      <a:srgbClr val="D25814"/>
    </a:hlink>
    <a:folHlink>
      <a:srgbClr val="849A0A"/>
    </a:folHlink>
  </a:clrScheme>
</a:themeOverride>
</file>

<file path=ppt/theme/themeOverride3.xml><?xml version="1.0" encoding="utf-8"?>
<a:themeOverride xmlns:a="http://schemas.openxmlformats.org/drawingml/2006/main">
  <a:clrScheme name="Integral">
    <a:dk1>
      <a:srgbClr val="2E2B21"/>
    </a:dk1>
    <a:lt1>
      <a:srgbClr val="FFFFFF"/>
    </a:lt1>
    <a:dk2>
      <a:srgbClr val="605B4F"/>
    </a:dk2>
    <a:lt2>
      <a:srgbClr val="D8D6BE"/>
    </a:lt2>
    <a:accent1>
      <a:srgbClr val="A9A57C"/>
    </a:accent1>
    <a:accent2>
      <a:srgbClr val="9CBEBD"/>
    </a:accent2>
    <a:accent3>
      <a:srgbClr val="D2CB6C"/>
    </a:accent3>
    <a:accent4>
      <a:srgbClr val="95A39D"/>
    </a:accent4>
    <a:accent5>
      <a:srgbClr val="C89F5D"/>
    </a:accent5>
    <a:accent6>
      <a:srgbClr val="B1A089"/>
    </a:accent6>
    <a:hlink>
      <a:srgbClr val="D25814"/>
    </a:hlink>
    <a:folHlink>
      <a:srgbClr val="849A0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7345</TotalTime>
  <Words>1378</Words>
  <Application>Microsoft Office PowerPoint</Application>
  <PresentationFormat>Širokoúhlá obrazovka</PresentationFormat>
  <Paragraphs>397</Paragraphs>
  <Slides>33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8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33</vt:i4>
      </vt:variant>
    </vt:vector>
  </HeadingPairs>
  <TitlesOfParts>
    <vt:vector size="42" baseType="lpstr">
      <vt:lpstr>Arial</vt:lpstr>
      <vt:lpstr>Arial Unicode MS</vt:lpstr>
      <vt:lpstr>Calibri</vt:lpstr>
      <vt:lpstr>Times New Roman</vt:lpstr>
      <vt:lpstr>Tw Cen MT</vt:lpstr>
      <vt:lpstr>Tw Cen MT Condensed</vt:lpstr>
      <vt:lpstr>Wingdings</vt:lpstr>
      <vt:lpstr>Wingdings 3</vt:lpstr>
      <vt:lpstr>Integrale</vt:lpstr>
      <vt:lpstr>PŘEDSTAVENÍ PILOTNÍCH PROJEKTŮ</vt:lpstr>
      <vt:lpstr>OBSAH</vt:lpstr>
      <vt:lpstr>Informace o projektu</vt:lpstr>
      <vt:lpstr>Projekt  score</vt:lpstr>
      <vt:lpstr>PP1; Centrum Srdíčko</vt:lpstr>
      <vt:lpstr>Centrum srdíčko</vt:lpstr>
      <vt:lpstr>Legislativní podmínky</vt:lpstr>
      <vt:lpstr>provozní náklady – spotřeba elektřiny</vt:lpstr>
      <vt:lpstr>Technické souvislosti</vt:lpstr>
      <vt:lpstr>Porovnání variant</vt:lpstr>
      <vt:lpstr>Centrum srdíčko</vt:lpstr>
      <vt:lpstr>Varianty instalace</vt:lpstr>
      <vt:lpstr>Investiční náklady</vt:lpstr>
      <vt:lpstr>PP2; STARTOVACÍ BYTY - PAVE</vt:lpstr>
      <vt:lpstr>Investiční varianty</vt:lpstr>
      <vt:lpstr>pave</vt:lpstr>
      <vt:lpstr>Technické řešení</vt:lpstr>
      <vt:lpstr>PP4; BYTOVÝ DŮM PLEŠIVECKá</vt:lpstr>
      <vt:lpstr>Obecné informace</vt:lpstr>
      <vt:lpstr>Legislativní podmínky</vt:lpstr>
      <vt:lpstr>Bytový dům plešivecká</vt:lpstr>
      <vt:lpstr>provozní náklady – spotřeba elektřiny</vt:lpstr>
      <vt:lpstr>Bytový dům plešivecká</vt:lpstr>
      <vt:lpstr>Porovnání variant</vt:lpstr>
      <vt:lpstr>Bytový dům plešivecká</vt:lpstr>
      <vt:lpstr>Investiční náklady</vt:lpstr>
      <vt:lpstr>PP4; AZYLOVÝ DŮM ŽELETICKÁ </vt:lpstr>
      <vt:lpstr>PP5; dps zahradnická</vt:lpstr>
      <vt:lpstr>Podpora sociálně, kulturně a ekonomicky znevýhodněných skupin</vt:lpstr>
      <vt:lpstr>Právní a technická pomoc</vt:lpstr>
      <vt:lpstr>Modely právních forem pro společenství oze v podmínkách práva čr</vt:lpstr>
      <vt:lpstr>Pozvánka    31.3. 2020  hotel amarIlis</vt:lpstr>
      <vt:lpstr>Prezentace aplikace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 PACKAGE 3</dc:title>
  <dc:creator>Hewlett-Packard Company</dc:creator>
  <cp:lastModifiedBy>Jana Dlouhá</cp:lastModifiedBy>
  <cp:revision>132</cp:revision>
  <dcterms:created xsi:type="dcterms:W3CDTF">2019-03-13T14:04:08Z</dcterms:created>
  <dcterms:modified xsi:type="dcterms:W3CDTF">2020-03-13T14:32:14Z</dcterms:modified>
</cp:coreProperties>
</file>