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9" r:id="rId1"/>
    <p:sldMasterId id="2147483673" r:id="rId2"/>
  </p:sldMasterIdLst>
  <p:notesMasterIdLst>
    <p:notesMasterId r:id="rId27"/>
  </p:notesMasterIdLst>
  <p:handoutMasterIdLst>
    <p:handoutMasterId r:id="rId28"/>
  </p:handoutMasterIdLst>
  <p:sldIdLst>
    <p:sldId id="262" r:id="rId3"/>
    <p:sldId id="558" r:id="rId4"/>
    <p:sldId id="605" r:id="rId5"/>
    <p:sldId id="604" r:id="rId6"/>
    <p:sldId id="602" r:id="rId7"/>
    <p:sldId id="601" r:id="rId8"/>
    <p:sldId id="603" r:id="rId9"/>
    <p:sldId id="592" r:id="rId10"/>
    <p:sldId id="606" r:id="rId11"/>
    <p:sldId id="608" r:id="rId12"/>
    <p:sldId id="607" r:id="rId13"/>
    <p:sldId id="600" r:id="rId14"/>
    <p:sldId id="590" r:id="rId15"/>
    <p:sldId id="591" r:id="rId16"/>
    <p:sldId id="593" r:id="rId17"/>
    <p:sldId id="567" r:id="rId18"/>
    <p:sldId id="295" r:id="rId19"/>
    <p:sldId id="609" r:id="rId20"/>
    <p:sldId id="284" r:id="rId21"/>
    <p:sldId id="286" r:id="rId22"/>
    <p:sldId id="293" r:id="rId23"/>
    <p:sldId id="292" r:id="rId24"/>
    <p:sldId id="294" r:id="rId25"/>
    <p:sldId id="535" r:id="rId26"/>
  </p:sldIdLst>
  <p:sldSz cx="13004800" cy="9753600"/>
  <p:notesSz cx="9928225" cy="67976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 pitchFamily="-1" charset="0"/>
        <a:ea typeface="ヒラギノ角ゴ ProN W3" pitchFamily="-1" charset="-128"/>
        <a:cs typeface="ヒラギノ角ゴ ProN W3" pitchFamily="-1" charset="-128"/>
        <a:sym typeface="Gill Sans" pitchFamily="-1" charset="0"/>
      </a:defRPr>
    </a:lvl1pPr>
    <a:lvl2pPr marL="457200" algn="l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 pitchFamily="-1" charset="0"/>
        <a:ea typeface="ヒラギノ角ゴ ProN W3" pitchFamily="-1" charset="-128"/>
        <a:cs typeface="ヒラギノ角ゴ ProN W3" pitchFamily="-1" charset="-128"/>
        <a:sym typeface="Gill Sans" pitchFamily="-1" charset="0"/>
      </a:defRPr>
    </a:lvl2pPr>
    <a:lvl3pPr marL="914400" algn="l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 pitchFamily="-1" charset="0"/>
        <a:ea typeface="ヒラギノ角ゴ ProN W3" pitchFamily="-1" charset="-128"/>
        <a:cs typeface="ヒラギノ角ゴ ProN W3" pitchFamily="-1" charset="-128"/>
        <a:sym typeface="Gill Sans" pitchFamily="-1" charset="0"/>
      </a:defRPr>
    </a:lvl3pPr>
    <a:lvl4pPr marL="1371600" algn="l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 pitchFamily="-1" charset="0"/>
        <a:ea typeface="ヒラギノ角ゴ ProN W3" pitchFamily="-1" charset="-128"/>
        <a:cs typeface="ヒラギノ角ゴ ProN W3" pitchFamily="-1" charset="-128"/>
        <a:sym typeface="Gill Sans" pitchFamily="-1" charset="0"/>
      </a:defRPr>
    </a:lvl4pPr>
    <a:lvl5pPr marL="1828800" algn="l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 pitchFamily="-1" charset="0"/>
        <a:ea typeface="ヒラギノ角ゴ ProN W3" pitchFamily="-1" charset="-128"/>
        <a:cs typeface="ヒラギノ角ゴ ProN W3" pitchFamily="-1" charset="-128"/>
        <a:sym typeface="Gill Sans" pitchFamily="-1" charset="0"/>
      </a:defRPr>
    </a:lvl5pPr>
    <a:lvl6pPr marL="2286000" algn="l" defTabSz="457200" rtl="0" eaLnBrk="1" latinLnBrk="0" hangingPunct="1">
      <a:defRPr sz="4200" kern="1200">
        <a:solidFill>
          <a:srgbClr val="000000"/>
        </a:solidFill>
        <a:latin typeface="Gill Sans" pitchFamily="-1" charset="0"/>
        <a:ea typeface="ヒラギノ角ゴ ProN W3" pitchFamily="-1" charset="-128"/>
        <a:cs typeface="ヒラギノ角ゴ ProN W3" pitchFamily="-1" charset="-128"/>
        <a:sym typeface="Gill Sans" pitchFamily="-1" charset="0"/>
      </a:defRPr>
    </a:lvl6pPr>
    <a:lvl7pPr marL="2743200" algn="l" defTabSz="457200" rtl="0" eaLnBrk="1" latinLnBrk="0" hangingPunct="1">
      <a:defRPr sz="4200" kern="1200">
        <a:solidFill>
          <a:srgbClr val="000000"/>
        </a:solidFill>
        <a:latin typeface="Gill Sans" pitchFamily="-1" charset="0"/>
        <a:ea typeface="ヒラギノ角ゴ ProN W3" pitchFamily="-1" charset="-128"/>
        <a:cs typeface="ヒラギノ角ゴ ProN W3" pitchFamily="-1" charset="-128"/>
        <a:sym typeface="Gill Sans" pitchFamily="-1" charset="0"/>
      </a:defRPr>
    </a:lvl7pPr>
    <a:lvl8pPr marL="3200400" algn="l" defTabSz="457200" rtl="0" eaLnBrk="1" latinLnBrk="0" hangingPunct="1">
      <a:defRPr sz="4200" kern="1200">
        <a:solidFill>
          <a:srgbClr val="000000"/>
        </a:solidFill>
        <a:latin typeface="Gill Sans" pitchFamily="-1" charset="0"/>
        <a:ea typeface="ヒラギノ角ゴ ProN W3" pitchFamily="-1" charset="-128"/>
        <a:cs typeface="ヒラギノ角ゴ ProN W3" pitchFamily="-1" charset="-128"/>
        <a:sym typeface="Gill Sans" pitchFamily="-1" charset="0"/>
      </a:defRPr>
    </a:lvl8pPr>
    <a:lvl9pPr marL="3657600" algn="l" defTabSz="457200" rtl="0" eaLnBrk="1" latinLnBrk="0" hangingPunct="1">
      <a:defRPr sz="4200" kern="1200">
        <a:solidFill>
          <a:srgbClr val="000000"/>
        </a:solidFill>
        <a:latin typeface="Gill Sans" pitchFamily="-1" charset="0"/>
        <a:ea typeface="ヒラギノ角ゴ ProN W3" pitchFamily="-1" charset="-128"/>
        <a:cs typeface="ヒラギノ角ゴ ProN W3" pitchFamily="-1" charset="-128"/>
        <a:sym typeface="Gill Sans" pitchFamily="-1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072">
          <p15:clr>
            <a:srgbClr val="A4A3A4"/>
          </p15:clr>
        </p15:guide>
        <p15:guide id="2" pos="409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  <p15:guide id="3" orient="horz" pos="2141">
          <p15:clr>
            <a:srgbClr val="A4A3A4"/>
          </p15:clr>
        </p15:guide>
        <p15:guide id="4" pos="312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tepan Chalupa" initials="SCh" lastIdx="2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 showAnimation="0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432" autoAdjust="0"/>
    <p:restoredTop sz="94754"/>
  </p:normalViewPr>
  <p:slideViewPr>
    <p:cSldViewPr>
      <p:cViewPr>
        <p:scale>
          <a:sx n="75" d="100"/>
          <a:sy n="75" d="100"/>
        </p:scale>
        <p:origin x="304" y="-684"/>
      </p:cViewPr>
      <p:guideLst>
        <p:guide orient="horz" pos="3072"/>
        <p:guide pos="4096"/>
      </p:guideLst>
    </p:cSldViewPr>
  </p:slideViewPr>
  <p:outlineViewPr>
    <p:cViewPr>
      <p:scale>
        <a:sx n="33" d="100"/>
        <a:sy n="33" d="100"/>
      </p:scale>
      <p:origin x="0" y="896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notesViewPr>
    <p:cSldViewPr>
      <p:cViewPr varScale="1">
        <p:scale>
          <a:sx n="112" d="100"/>
          <a:sy n="112" d="100"/>
        </p:scale>
        <p:origin x="-4304" y="-112"/>
      </p:cViewPr>
      <p:guideLst>
        <p:guide orient="horz" pos="3127"/>
        <p:guide pos="2141"/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12%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List1!$A$2:$A$8</c:f>
              <c:strCache>
                <c:ptCount val="7"/>
                <c:pt idx="0">
                  <c:v>Dodávka a sdílení obnovitelné energie</c:v>
                </c:pt>
                <c:pt idx="1">
                  <c:v>Energetická účinnost</c:v>
                </c:pt>
                <c:pt idx="2">
                  <c:v>Nezávislost</c:v>
                </c:pt>
                <c:pt idx="3">
                  <c:v>Sociální a environmentální udržitelnost</c:v>
                </c:pt>
                <c:pt idx="4">
                  <c:v>Finanční motivace</c:v>
                </c:pt>
                <c:pt idx="5">
                  <c:v>Výroba zelené elektřiny a tepla</c:v>
                </c:pt>
                <c:pt idx="6">
                  <c:v>Investice do udržitelné infrastruktury</c:v>
                </c:pt>
              </c:strCache>
            </c:strRef>
          </c:cat>
          <c:val>
            <c:numRef>
              <c:f>List1!$B$2:$B$8</c:f>
              <c:numCache>
                <c:formatCode>0%</c:formatCode>
                <c:ptCount val="7"/>
                <c:pt idx="0">
                  <c:v>0.28000000000000003</c:v>
                </c:pt>
                <c:pt idx="1">
                  <c:v>0.28000000000000003</c:v>
                </c:pt>
                <c:pt idx="2">
                  <c:v>0.32</c:v>
                </c:pt>
                <c:pt idx="3">
                  <c:v>0.48</c:v>
                </c:pt>
                <c:pt idx="4">
                  <c:v>0.52</c:v>
                </c:pt>
                <c:pt idx="5">
                  <c:v>0.72</c:v>
                </c:pt>
                <c:pt idx="6">
                  <c:v>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AEA-FD4E-90EF-453BC9D6A8F0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Sloupec1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List1!$A$2:$A$8</c:f>
              <c:strCache>
                <c:ptCount val="7"/>
                <c:pt idx="0">
                  <c:v>Dodávka a sdílení obnovitelné energie</c:v>
                </c:pt>
                <c:pt idx="1">
                  <c:v>Energetická účinnost</c:v>
                </c:pt>
                <c:pt idx="2">
                  <c:v>Nezávislost</c:v>
                </c:pt>
                <c:pt idx="3">
                  <c:v>Sociální a environmentální udržitelnost</c:v>
                </c:pt>
                <c:pt idx="4">
                  <c:v>Finanční motivace</c:v>
                </c:pt>
                <c:pt idx="5">
                  <c:v>Výroba zelené elektřiny a tepla</c:v>
                </c:pt>
                <c:pt idx="6">
                  <c:v>Investice do udržitelné infrastruktury</c:v>
                </c:pt>
              </c:strCache>
            </c:strRef>
          </c:cat>
          <c:val>
            <c:numRef>
              <c:f>List1!$C$2:$C$8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1-3AEA-FD4E-90EF-453BC9D6A8F0}"/>
            </c:ext>
          </c:extLst>
        </c:ser>
        <c:ser>
          <c:idx val="2"/>
          <c:order val="2"/>
          <c:tx>
            <c:strRef>
              <c:f>List1!$D$1</c:f>
              <c:strCache>
                <c:ptCount val="1"/>
                <c:pt idx="0">
                  <c:v>Sloupec2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List1!$A$2:$A$8</c:f>
              <c:strCache>
                <c:ptCount val="7"/>
                <c:pt idx="0">
                  <c:v>Dodávka a sdílení obnovitelné energie</c:v>
                </c:pt>
                <c:pt idx="1">
                  <c:v>Energetická účinnost</c:v>
                </c:pt>
                <c:pt idx="2">
                  <c:v>Nezávislost</c:v>
                </c:pt>
                <c:pt idx="3">
                  <c:v>Sociální a environmentální udržitelnost</c:v>
                </c:pt>
                <c:pt idx="4">
                  <c:v>Finanční motivace</c:v>
                </c:pt>
                <c:pt idx="5">
                  <c:v>Výroba zelené elektřiny a tepla</c:v>
                </c:pt>
                <c:pt idx="6">
                  <c:v>Investice do udržitelné infrastruktury</c:v>
                </c:pt>
              </c:strCache>
            </c:strRef>
          </c:cat>
          <c:val>
            <c:numRef>
              <c:f>List1!$D$2:$D$8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2-3AEA-FD4E-90EF-453BC9D6A8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350188655"/>
        <c:axId val="1356019583"/>
      </c:barChart>
      <c:catAx>
        <c:axId val="135018865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356019583"/>
        <c:crosses val="autoZero"/>
        <c:auto val="1"/>
        <c:lblAlgn val="ctr"/>
        <c:lblOffset val="100"/>
        <c:noMultiLvlLbl val="0"/>
      </c:catAx>
      <c:valAx>
        <c:axId val="135601958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35018865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2231" cy="339884"/>
          </a:xfrm>
          <a:prstGeom prst="rect">
            <a:avLst/>
          </a:prstGeom>
        </p:spPr>
        <p:txBody>
          <a:bodyPr vert="horz" lIns="95571" tIns="47786" rIns="95571" bIns="47786" rtlCol="0"/>
          <a:lstStyle>
            <a:lvl1pPr algn="l">
              <a:defRPr sz="1300">
                <a:latin typeface="Gill Sans" pitchFamily="-84" charset="0"/>
                <a:ea typeface="ヒラギノ角ゴ ProN W3" pitchFamily="-84" charset="-128"/>
                <a:cs typeface="ヒラギノ角ゴ ProN W3" pitchFamily="-84" charset="-128"/>
                <a:sym typeface="Gill Sans" pitchFamily="-8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3698" y="0"/>
            <a:ext cx="4302231" cy="339884"/>
          </a:xfrm>
          <a:prstGeom prst="rect">
            <a:avLst/>
          </a:prstGeom>
        </p:spPr>
        <p:txBody>
          <a:bodyPr vert="horz" lIns="95571" tIns="47786" rIns="95571" bIns="47786" rtlCol="0"/>
          <a:lstStyle>
            <a:lvl1pPr algn="r">
              <a:defRPr sz="1300">
                <a:latin typeface="Gill Sans" pitchFamily="-84" charset="0"/>
                <a:ea typeface="ヒラギノ角ゴ ProN W3" pitchFamily="-84" charset="-128"/>
                <a:cs typeface="ヒラギノ角ゴ ProN W3" pitchFamily="-84" charset="-128"/>
                <a:sym typeface="Gill Sans" pitchFamily="-84" charset="0"/>
              </a:defRPr>
            </a:lvl1pPr>
          </a:lstStyle>
          <a:p>
            <a:pPr>
              <a:defRPr/>
            </a:pPr>
            <a:fld id="{507EC1C9-44B6-EC44-ADE7-34E9828FD341}" type="datetime1">
              <a:rPr lang="en-US"/>
              <a:pPr>
                <a:defRPr/>
              </a:pPr>
              <a:t>3/13/2020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6612"/>
            <a:ext cx="4302231" cy="339884"/>
          </a:xfrm>
          <a:prstGeom prst="rect">
            <a:avLst/>
          </a:prstGeom>
        </p:spPr>
        <p:txBody>
          <a:bodyPr vert="horz" lIns="95571" tIns="47786" rIns="95571" bIns="47786" rtlCol="0" anchor="b"/>
          <a:lstStyle>
            <a:lvl1pPr algn="l">
              <a:defRPr sz="1300">
                <a:latin typeface="Gill Sans" pitchFamily="-84" charset="0"/>
                <a:ea typeface="ヒラギノ角ゴ ProN W3" pitchFamily="-84" charset="-128"/>
                <a:cs typeface="ヒラギノ角ゴ ProN W3" pitchFamily="-84" charset="-128"/>
                <a:sym typeface="Gill Sans" pitchFamily="-8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3698" y="6456612"/>
            <a:ext cx="4302231" cy="339884"/>
          </a:xfrm>
          <a:prstGeom prst="rect">
            <a:avLst/>
          </a:prstGeom>
        </p:spPr>
        <p:txBody>
          <a:bodyPr vert="horz" lIns="95571" tIns="47786" rIns="95571" bIns="47786" rtlCol="0" anchor="b"/>
          <a:lstStyle>
            <a:lvl1pPr algn="r">
              <a:defRPr sz="1300">
                <a:latin typeface="Gill Sans" pitchFamily="-84" charset="0"/>
                <a:ea typeface="ヒラギノ角ゴ ProN W3" pitchFamily="-84" charset="-128"/>
                <a:cs typeface="ヒラギノ角ゴ ProN W3" pitchFamily="-84" charset="-128"/>
                <a:sym typeface="Gill Sans" pitchFamily="-84" charset="0"/>
              </a:defRPr>
            </a:lvl1pPr>
          </a:lstStyle>
          <a:p>
            <a:pPr>
              <a:defRPr/>
            </a:pPr>
            <a:fld id="{696A1E08-FDFB-4941-9DA6-194A236F7D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35237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2231" cy="339884"/>
          </a:xfrm>
          <a:prstGeom prst="rect">
            <a:avLst/>
          </a:prstGeom>
        </p:spPr>
        <p:txBody>
          <a:bodyPr vert="horz" lIns="95571" tIns="47786" rIns="95571" bIns="47786" rtlCol="0"/>
          <a:lstStyle>
            <a:lvl1pPr algn="l">
              <a:defRPr sz="1300">
                <a:latin typeface="Gill Sans" pitchFamily="-84" charset="0"/>
                <a:ea typeface="ヒラギノ角ゴ ProN W3" pitchFamily="-84" charset="-128"/>
                <a:cs typeface="ヒラギノ角ゴ ProN W3" pitchFamily="-84" charset="-128"/>
                <a:sym typeface="Gill Sans" pitchFamily="-8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3698" y="0"/>
            <a:ext cx="4302231" cy="339884"/>
          </a:xfrm>
          <a:prstGeom prst="rect">
            <a:avLst/>
          </a:prstGeom>
        </p:spPr>
        <p:txBody>
          <a:bodyPr vert="horz" lIns="95571" tIns="47786" rIns="95571" bIns="47786" rtlCol="0"/>
          <a:lstStyle>
            <a:lvl1pPr algn="r">
              <a:defRPr sz="1300">
                <a:latin typeface="Gill Sans" pitchFamily="-84" charset="0"/>
                <a:ea typeface="ヒラギノ角ゴ ProN W3" pitchFamily="-84" charset="-128"/>
                <a:cs typeface="ヒラギノ角ゴ ProN W3" pitchFamily="-84" charset="-128"/>
                <a:sym typeface="Gill Sans" pitchFamily="-84" charset="0"/>
              </a:defRPr>
            </a:lvl1pPr>
          </a:lstStyle>
          <a:p>
            <a:pPr>
              <a:defRPr/>
            </a:pPr>
            <a:fld id="{8C20FECD-A56E-3B48-AB29-B402B376A2BF}" type="datetime1">
              <a:rPr lang="en-US"/>
              <a:pPr>
                <a:defRPr/>
              </a:pPr>
              <a:t>3/13/2020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65488" y="511175"/>
            <a:ext cx="3397250" cy="25479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571" tIns="47786" rIns="95571" bIns="47786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2823" y="3228896"/>
            <a:ext cx="7942580" cy="3058954"/>
          </a:xfrm>
          <a:prstGeom prst="rect">
            <a:avLst/>
          </a:prstGeom>
        </p:spPr>
        <p:txBody>
          <a:bodyPr vert="horz" lIns="95571" tIns="47786" rIns="95571" bIns="47786" rtlCol="0">
            <a:normAutofit/>
          </a:bodyPr>
          <a:lstStyle/>
          <a:p>
            <a:pPr lvl="0"/>
            <a:r>
              <a:rPr lang="cs-CZ" noProof="0"/>
              <a:t>Click to edit Master text styles</a:t>
            </a:r>
          </a:p>
          <a:p>
            <a:pPr lvl="1"/>
            <a:r>
              <a:rPr lang="cs-CZ" noProof="0"/>
              <a:t>Second level</a:t>
            </a:r>
          </a:p>
          <a:p>
            <a:pPr lvl="2"/>
            <a:r>
              <a:rPr lang="cs-CZ" noProof="0"/>
              <a:t>Third level</a:t>
            </a:r>
          </a:p>
          <a:p>
            <a:pPr lvl="3"/>
            <a:r>
              <a:rPr lang="cs-CZ" noProof="0"/>
              <a:t>Fourth level</a:t>
            </a:r>
          </a:p>
          <a:p>
            <a:pPr lvl="4"/>
            <a:r>
              <a:rPr lang="cs-CZ" noProof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6456612"/>
            <a:ext cx="4302231" cy="339884"/>
          </a:xfrm>
          <a:prstGeom prst="rect">
            <a:avLst/>
          </a:prstGeom>
        </p:spPr>
        <p:txBody>
          <a:bodyPr vert="horz" lIns="95571" tIns="47786" rIns="95571" bIns="47786" rtlCol="0" anchor="b"/>
          <a:lstStyle>
            <a:lvl1pPr algn="l">
              <a:defRPr sz="1300">
                <a:latin typeface="Gill Sans" pitchFamily="-84" charset="0"/>
                <a:ea typeface="ヒラギノ角ゴ ProN W3" pitchFamily="-84" charset="-128"/>
                <a:cs typeface="ヒラギノ角ゴ ProN W3" pitchFamily="-84" charset="-128"/>
                <a:sym typeface="Gill Sans" pitchFamily="-8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3698" y="6456612"/>
            <a:ext cx="4302231" cy="339884"/>
          </a:xfrm>
          <a:prstGeom prst="rect">
            <a:avLst/>
          </a:prstGeom>
        </p:spPr>
        <p:txBody>
          <a:bodyPr vert="horz" lIns="95571" tIns="47786" rIns="95571" bIns="47786" rtlCol="0" anchor="b"/>
          <a:lstStyle>
            <a:lvl1pPr algn="r">
              <a:defRPr sz="1300">
                <a:latin typeface="Gill Sans" pitchFamily="-84" charset="0"/>
                <a:ea typeface="ヒラギノ角ゴ ProN W3" pitchFamily="-84" charset="-128"/>
                <a:cs typeface="ヒラギノ角ゴ ProN W3" pitchFamily="-84" charset="-128"/>
                <a:sym typeface="Gill Sans" pitchFamily="-84" charset="0"/>
              </a:defRPr>
            </a:lvl1pPr>
          </a:lstStyle>
          <a:p>
            <a:pPr>
              <a:defRPr/>
            </a:pPr>
            <a:fld id="{EAC8FE11-8AAF-454F-B82A-6F04EA224F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84786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84" charset="-128"/>
        <a:cs typeface="ＭＳ Ｐゴシック" pitchFamily="-84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84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84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84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8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C8FE11-8AAF-454F-B82A-6F04EA224F1B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176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6239f707e8_0_110:notes"/>
          <p:cNvSpPr txBox="1">
            <a:spLocks noGrp="1"/>
          </p:cNvSpPr>
          <p:nvPr>
            <p:ph type="body" idx="1"/>
          </p:nvPr>
        </p:nvSpPr>
        <p:spPr>
          <a:xfrm>
            <a:off x="992823" y="3228896"/>
            <a:ext cx="7942500" cy="3059100"/>
          </a:xfrm>
          <a:prstGeom prst="rect">
            <a:avLst/>
          </a:prstGeom>
        </p:spPr>
        <p:txBody>
          <a:bodyPr spcFirstLastPara="1" wrap="square" lIns="95550" tIns="47775" rIns="95550" bIns="4777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g6239f707e8_0_1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265488" y="511175"/>
            <a:ext cx="3397250" cy="25479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248022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6239f707e8_0_110:notes"/>
          <p:cNvSpPr txBox="1">
            <a:spLocks noGrp="1"/>
          </p:cNvSpPr>
          <p:nvPr>
            <p:ph type="body" idx="1"/>
          </p:nvPr>
        </p:nvSpPr>
        <p:spPr>
          <a:xfrm>
            <a:off x="992823" y="3228896"/>
            <a:ext cx="7942500" cy="3059100"/>
          </a:xfrm>
          <a:prstGeom prst="rect">
            <a:avLst/>
          </a:prstGeom>
        </p:spPr>
        <p:txBody>
          <a:bodyPr spcFirstLastPara="1" wrap="square" lIns="95550" tIns="47775" rIns="95550" bIns="4777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g6239f707e8_0_1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265488" y="511175"/>
            <a:ext cx="3397250" cy="25479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169506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6239f707e8_0_110:notes"/>
          <p:cNvSpPr txBox="1">
            <a:spLocks noGrp="1"/>
          </p:cNvSpPr>
          <p:nvPr>
            <p:ph type="body" idx="1"/>
          </p:nvPr>
        </p:nvSpPr>
        <p:spPr>
          <a:xfrm>
            <a:off x="992823" y="3228896"/>
            <a:ext cx="7942500" cy="3059100"/>
          </a:xfrm>
          <a:prstGeom prst="rect">
            <a:avLst/>
          </a:prstGeom>
        </p:spPr>
        <p:txBody>
          <a:bodyPr spcFirstLastPara="1" wrap="square" lIns="95550" tIns="47775" rIns="95550" bIns="4777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g6239f707e8_0_1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265488" y="511175"/>
            <a:ext cx="3397250" cy="25479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530105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6239f707e8_0_110:notes"/>
          <p:cNvSpPr txBox="1">
            <a:spLocks noGrp="1"/>
          </p:cNvSpPr>
          <p:nvPr>
            <p:ph type="body" idx="1"/>
          </p:nvPr>
        </p:nvSpPr>
        <p:spPr>
          <a:xfrm>
            <a:off x="992823" y="3228896"/>
            <a:ext cx="7942500" cy="3059100"/>
          </a:xfrm>
          <a:prstGeom prst="rect">
            <a:avLst/>
          </a:prstGeom>
        </p:spPr>
        <p:txBody>
          <a:bodyPr spcFirstLastPara="1" wrap="square" lIns="95550" tIns="47775" rIns="95550" bIns="4777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g6239f707e8_0_1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265488" y="511175"/>
            <a:ext cx="3397250" cy="25479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13425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6239f707e8_0_110:notes"/>
          <p:cNvSpPr txBox="1">
            <a:spLocks noGrp="1"/>
          </p:cNvSpPr>
          <p:nvPr>
            <p:ph type="body" idx="1"/>
          </p:nvPr>
        </p:nvSpPr>
        <p:spPr>
          <a:xfrm>
            <a:off x="992823" y="3228896"/>
            <a:ext cx="7942500" cy="3059100"/>
          </a:xfrm>
          <a:prstGeom prst="rect">
            <a:avLst/>
          </a:prstGeom>
        </p:spPr>
        <p:txBody>
          <a:bodyPr spcFirstLastPara="1" wrap="square" lIns="95550" tIns="47775" rIns="95550" bIns="4777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g6239f707e8_0_1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265488" y="511175"/>
            <a:ext cx="3397250" cy="25479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68398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6239f707e8_0_110:notes"/>
          <p:cNvSpPr txBox="1">
            <a:spLocks noGrp="1"/>
          </p:cNvSpPr>
          <p:nvPr>
            <p:ph type="body" idx="1"/>
          </p:nvPr>
        </p:nvSpPr>
        <p:spPr>
          <a:xfrm>
            <a:off x="992823" y="3228896"/>
            <a:ext cx="7942500" cy="3059100"/>
          </a:xfrm>
          <a:prstGeom prst="rect">
            <a:avLst/>
          </a:prstGeom>
        </p:spPr>
        <p:txBody>
          <a:bodyPr spcFirstLastPara="1" wrap="square" lIns="95550" tIns="47775" rIns="95550" bIns="4777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g6239f707e8_0_1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265488" y="511175"/>
            <a:ext cx="3397250" cy="25479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453579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C8FE11-8AAF-454F-B82A-6F04EA224F1B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021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C8FE11-8AAF-454F-B82A-6F04EA224F1B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729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C8FE11-8AAF-454F-B82A-6F04EA224F1B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3696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C8FE11-8AAF-454F-B82A-6F04EA224F1B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7394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C8FE11-8AAF-454F-B82A-6F04EA224F1B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5589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C8FE11-8AAF-454F-B82A-6F04EA224F1B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3490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C8FE11-8AAF-454F-B82A-6F04EA224F1B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6427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C8FE11-8AAF-454F-B82A-6F04EA224F1B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3610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cs-CZ"/>
              <a:t>Klepnutím lze upravit styl předlohy podnadpisů.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9118600" y="2489200"/>
            <a:ext cx="2616200" cy="5499100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1270000" y="2489200"/>
            <a:ext cx="7696200" cy="5499100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cs-CZ"/>
              <a:t>Klepnutím lze upravit styl předlohy podnadpisů.</a:t>
            </a:r>
          </a:p>
        </p:txBody>
      </p:sp>
    </p:spTree>
    <p:extLst>
      <p:ext uri="{BB962C8B-B14F-4D97-AF65-F5344CB8AC3E}">
        <p14:creationId xmlns:p14="http://schemas.microsoft.com/office/powerpoint/2010/main" val="2282788819"/>
      </p:ext>
    </p:extLst>
  </p:cSld>
  <p:clrMapOvr>
    <a:masterClrMapping/>
  </p:clrMapOvr>
  <p:transition spd="slow">
    <p:cover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827321440"/>
      </p:ext>
    </p:extLst>
  </p:cSld>
  <p:clrMapOvr>
    <a:masterClrMapping/>
  </p:clrMapOvr>
  <p:transition spd="slow">
    <p:cover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3469597041"/>
      </p:ext>
    </p:extLst>
  </p:cSld>
  <p:clrMapOvr>
    <a:masterClrMapping/>
  </p:clrMapOvr>
  <p:transition spd="slow">
    <p:cover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270000" y="3365500"/>
            <a:ext cx="5156200" cy="5219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578600" y="3365500"/>
            <a:ext cx="5156200" cy="5219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4057845681"/>
      </p:ext>
    </p:extLst>
  </p:cSld>
  <p:clrMapOvr>
    <a:masterClrMapping/>
  </p:clrMapOvr>
  <p:transition spd="slow">
    <p:cover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3528379166"/>
      </p:ext>
    </p:extLst>
  </p:cSld>
  <p:clrMapOvr>
    <a:masterClrMapping/>
  </p:clrMapOvr>
  <p:transition spd="slow">
    <p:cover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</p:spTree>
    <p:extLst>
      <p:ext uri="{BB962C8B-B14F-4D97-AF65-F5344CB8AC3E}">
        <p14:creationId xmlns:p14="http://schemas.microsoft.com/office/powerpoint/2010/main" val="572864900"/>
      </p:ext>
    </p:extLst>
  </p:cSld>
  <p:clrMapOvr>
    <a:masterClrMapping/>
  </p:clrMapOvr>
  <p:transition spd="slow">
    <p:cover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0444636"/>
      </p:ext>
    </p:extLst>
  </p:cSld>
  <p:clrMapOvr>
    <a:masterClrMapping/>
  </p:clrMapOvr>
  <p:transition spd="slow">
    <p:cover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77964444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>
              <a:sym typeface="Myriad Pro" charset="0"/>
            </a:endParaRP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2267166218"/>
      </p:ext>
    </p:extLst>
  </p:cSld>
  <p:clrMapOvr>
    <a:masterClrMapping/>
  </p:clrMapOvr>
  <p:transition spd="slow">
    <p:cover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4176014990"/>
      </p:ext>
    </p:extLst>
  </p:cSld>
  <p:clrMapOvr>
    <a:masterClrMapping/>
  </p:clrMapOvr>
  <p:transition spd="slow">
    <p:cover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9118600" y="1308100"/>
            <a:ext cx="2616200" cy="7277100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1270000" y="1308100"/>
            <a:ext cx="7696200" cy="7277100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1565546407"/>
      </p:ext>
    </p:extLst>
  </p:cSld>
  <p:clrMapOvr>
    <a:masterClrMapping/>
  </p:clrMapOvr>
  <p:transition spd="slow">
    <p:cover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brázek s titulkem" type="picTx">
  <p:cSld name="1_Obrázek s titulkem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3"/>
          <p:cNvSpPr txBox="1"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 b="1" i="0" u="none" strike="noStrike" cap="none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1pPr>
            <a:lvl2pPr marR="0"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8400" b="1" i="0" u="none" strike="noStrike" cap="none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2pPr>
            <a:lvl3pPr marR="0"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8400" b="1" i="0" u="none" strike="noStrike" cap="none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3pPr>
            <a:lvl4pPr marR="0"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8400" b="1" i="0" u="none" strike="noStrike" cap="none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marR="0"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8400" b="1" i="0" u="none" strike="noStrike" cap="none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marR="0"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8400" b="1" i="0" u="none" strike="noStrike" cap="none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marR="0"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8400" b="1" i="0" u="none" strike="noStrike" cap="none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marR="0"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8400" b="1" i="0" u="none" strike="noStrike" cap="none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marR="0"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8400" b="1" i="0" u="none" strike="noStrike" cap="none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41" name="Google Shape;41;p23"/>
          <p:cNvSpPr>
            <a:spLocks noGrp="1"/>
          </p:cNvSpPr>
          <p:nvPr>
            <p:ph type="pic" idx="2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T Sans"/>
              <a:buNone/>
              <a:defRPr sz="3200" b="0" i="0" u="none" strike="noStrike" cap="none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ans"/>
              <a:buNone/>
              <a:defRPr sz="2800" b="0" i="0" u="none" strike="noStrike" cap="none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 b="0" i="0" u="none" strike="noStrike" cap="none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PT Sans"/>
              <a:buNone/>
              <a:defRPr sz="2000" b="0" i="0" u="none" strike="noStrike" cap="none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PT Sans"/>
              <a:buNone/>
              <a:defRPr sz="2000" b="0" i="0" u="none" strike="noStrike" cap="none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PT Sans"/>
              <a:buNone/>
              <a:defRPr sz="2000" b="0" i="0" u="none" strike="noStrike" cap="none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PT Sans"/>
              <a:buNone/>
              <a:defRPr sz="2000" b="0" i="0" u="none" strike="noStrike" cap="none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PT Sans"/>
              <a:buNone/>
              <a:defRPr sz="2000" b="0" i="0" u="none" strike="noStrike" cap="none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PT Sans"/>
              <a:buNone/>
              <a:defRPr sz="2000" b="0" i="0" u="none" strike="noStrike" cap="none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42" name="Google Shape;42;p23"/>
          <p:cNvSpPr txBox="1">
            <a:spLocks noGrp="1"/>
          </p:cNvSpPr>
          <p:nvPr>
            <p:ph type="body" idx="1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>
            <a:lvl1pPr marL="457200" marR="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T Sans"/>
              <a:buNone/>
              <a:defRPr sz="1400" b="0" i="0" u="none" strike="noStrike" cap="none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1pPr>
            <a:lvl2pPr marL="914400" marR="0" lvl="1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T Sans"/>
              <a:buNone/>
              <a:defRPr sz="1200" b="0" i="0" u="none" strike="noStrike" cap="none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2pPr>
            <a:lvl3pPr marL="1371600" marR="0" lvl="2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T Sans"/>
              <a:buNone/>
              <a:defRPr sz="1000" b="0" i="0" u="none" strike="noStrike" cap="none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3pPr>
            <a:lvl4pPr marL="1828800" marR="0" lvl="3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PT Sans"/>
              <a:buNone/>
              <a:defRPr sz="900" b="0" i="0" u="none" strike="noStrike" cap="none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marL="2286000" marR="0" lvl="4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PT Sans"/>
              <a:buNone/>
              <a:defRPr sz="900" b="0" i="0" u="none" strike="noStrike" cap="none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marL="2743200" marR="0" lvl="5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PT Sans"/>
              <a:buNone/>
              <a:defRPr sz="900" b="0" i="0" u="none" strike="noStrike" cap="none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marL="3200400" marR="0" lvl="6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PT Sans"/>
              <a:buNone/>
              <a:defRPr sz="900" b="0" i="0" u="none" strike="noStrike" cap="none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marL="3657600" marR="0" lvl="7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PT Sans"/>
              <a:buNone/>
              <a:defRPr sz="900" b="0" i="0" u="none" strike="noStrike" cap="none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marL="4114800" marR="0" lvl="8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PT Sans"/>
              <a:buNone/>
              <a:defRPr sz="900" b="0" i="0" u="none" strike="noStrike" cap="none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73265230"/>
      </p:ext>
    </p:extLst>
  </p:cSld>
  <p:clrMapOvr>
    <a:masterClrMapping/>
  </p:clrMapOvr>
  <p:transition spd="slow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270000" y="5283200"/>
            <a:ext cx="5156200" cy="2705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578600" y="5283200"/>
            <a:ext cx="5156200" cy="2705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>
              <a:sym typeface="Myriad Pro" charset="0"/>
            </a:endParaRP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</p:spTree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5283200"/>
            <a:ext cx="10464800" cy="2705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Myriad Pro" charset="0"/>
              </a:rPr>
              <a:t>Click to edit Master text styles</a:t>
            </a:r>
          </a:p>
          <a:p>
            <a:pPr lvl="1"/>
            <a:r>
              <a:rPr lang="en-US">
                <a:sym typeface="Myriad Pro" charset="0"/>
              </a:rPr>
              <a:t>Second level</a:t>
            </a:r>
          </a:p>
          <a:p>
            <a:pPr lvl="2"/>
            <a:r>
              <a:rPr lang="en-US">
                <a:sym typeface="Myriad Pro" charset="0"/>
              </a:rPr>
              <a:t>Third level</a:t>
            </a:r>
          </a:p>
          <a:p>
            <a:pPr lvl="3"/>
            <a:r>
              <a:rPr lang="en-US">
                <a:sym typeface="Myriad Pro" charset="0"/>
              </a:rPr>
              <a:t>Fourth level</a:t>
            </a:r>
          </a:p>
          <a:p>
            <a:pPr lvl="4"/>
            <a:r>
              <a:rPr lang="en-US">
                <a:sym typeface="Myriad Pro" charset="0"/>
              </a:rPr>
              <a:t>Fifth level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489200"/>
            <a:ext cx="10464800" cy="2705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Myriad Pro Bold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ransition spd="slow">
    <p:cover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Myriad Pro Bold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Myriad Pro Bold" charset="0"/>
          <a:ea typeface="ヒラギノ角ゴ ProN W6" charset="0"/>
          <a:cs typeface="ヒラギノ角ゴ ProN W6" charset="0"/>
          <a:sym typeface="Myriad Pro Bold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Myriad Pro Bold" charset="0"/>
          <a:ea typeface="ヒラギノ角ゴ ProN W6" charset="0"/>
          <a:cs typeface="ヒラギノ角ゴ ProN W6" charset="0"/>
          <a:sym typeface="Myriad Pro Bold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Myriad Pro Bold" charset="0"/>
          <a:ea typeface="ヒラギノ角ゴ ProN W6" charset="0"/>
          <a:cs typeface="ヒラギノ角ゴ ProN W6" charset="0"/>
          <a:sym typeface="Myriad Pro Bold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Myriad Pro Bold" charset="0"/>
          <a:ea typeface="ヒラギノ角ゴ ProN W6" charset="0"/>
          <a:cs typeface="ヒラギノ角ゴ ProN W6" charset="0"/>
          <a:sym typeface="Myriad Pro Bold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Myriad Pro Bold" charset="0"/>
          <a:ea typeface="ヒラギノ角ゴ ProN W6" charset="0"/>
          <a:cs typeface="ヒラギノ角ゴ ProN W6" charset="0"/>
          <a:sym typeface="Myriad Pro Bold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Myriad Pro Bold" charset="0"/>
          <a:ea typeface="ヒラギノ角ゴ ProN W6" charset="0"/>
          <a:cs typeface="ヒラギノ角ゴ ProN W6" charset="0"/>
          <a:sym typeface="Myriad Pro Bold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Myriad Pro Bold" charset="0"/>
          <a:ea typeface="ヒラギノ角ゴ ProN W6" charset="0"/>
          <a:cs typeface="ヒラギノ角ゴ ProN W6" charset="0"/>
          <a:sym typeface="Myriad Pro Bold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Myriad Pro Bold" charset="0"/>
          <a:ea typeface="ヒラギノ角ゴ ProN W6" charset="0"/>
          <a:cs typeface="ヒラギノ角ゴ ProN W6" charset="0"/>
          <a:sym typeface="Myriad Pro Bold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Myriad Pro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Myriad Pro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Myriad Pro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Myriad Pro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Myriad Pro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Myriad Pro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Myriad Pro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Myriad Pro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Myriad Pro" charset="0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3365500"/>
            <a:ext cx="10464800" cy="521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cs-CZ">
                <a:sym typeface="Myriad Pro" charset="0"/>
              </a:rPr>
              <a:t>Click to edit Master text styles</a:t>
            </a:r>
          </a:p>
          <a:p>
            <a:pPr lvl="1"/>
            <a:r>
              <a:rPr lang="en-US" altLang="cs-CZ">
                <a:sym typeface="Myriad Pro" charset="0"/>
              </a:rPr>
              <a:t>Second level</a:t>
            </a:r>
          </a:p>
          <a:p>
            <a:pPr lvl="2"/>
            <a:r>
              <a:rPr lang="en-US" altLang="cs-CZ">
                <a:sym typeface="Myriad Pro" charset="0"/>
              </a:rPr>
              <a:t>Third level</a:t>
            </a:r>
          </a:p>
          <a:p>
            <a:pPr lvl="3"/>
            <a:r>
              <a:rPr lang="en-US" altLang="cs-CZ">
                <a:sym typeface="Myriad Pro" charset="0"/>
              </a:rPr>
              <a:t>Fourth level</a:t>
            </a:r>
          </a:p>
          <a:p>
            <a:pPr lvl="4"/>
            <a:r>
              <a:rPr lang="en-US" altLang="cs-CZ">
                <a:sym typeface="Myriad Pro" charset="0"/>
              </a:rPr>
              <a:t>Fifth level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1308100"/>
            <a:ext cx="10464800" cy="199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cs-CZ">
                <a:sym typeface="Myriad Pro Bold" charset="0"/>
              </a:rPr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81333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ransition spd="slow">
    <p:cover/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Myriad Pro Bold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Myriad Pro Bold" charset="0"/>
          <a:ea typeface="ヒラギノ角ゴ ProN W6" charset="0"/>
          <a:cs typeface="ヒラギノ角ゴ ProN W6" charset="0"/>
          <a:sym typeface="Myriad Pro Bold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Myriad Pro Bold" charset="0"/>
          <a:ea typeface="ヒラギノ角ゴ ProN W6" charset="0"/>
          <a:cs typeface="ヒラギノ角ゴ ProN W6" charset="0"/>
          <a:sym typeface="Myriad Pro Bold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Myriad Pro Bold" charset="0"/>
          <a:ea typeface="ヒラギノ角ゴ ProN W6" charset="0"/>
          <a:cs typeface="ヒラギノ角ゴ ProN W6" charset="0"/>
          <a:sym typeface="Myriad Pro Bold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Myriad Pro Bold" charset="0"/>
          <a:ea typeface="ヒラギノ角ゴ ProN W6" charset="0"/>
          <a:cs typeface="ヒラギノ角ゴ ProN W6" charset="0"/>
          <a:sym typeface="Myriad Pro Bold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Myriad Pro Bold" charset="0"/>
          <a:ea typeface="ヒラギノ角ゴ ProN W6" charset="0"/>
          <a:cs typeface="ヒラギノ角ゴ ProN W6" charset="0"/>
          <a:sym typeface="Myriad Pro Bold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Myriad Pro Bold" charset="0"/>
          <a:ea typeface="ヒラギノ角ゴ ProN W6" charset="0"/>
          <a:cs typeface="ヒラギノ角ゴ ProN W6" charset="0"/>
          <a:sym typeface="Myriad Pro Bold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Myriad Pro Bold" charset="0"/>
          <a:ea typeface="ヒラギノ角ゴ ProN W6" charset="0"/>
          <a:cs typeface="ヒラギノ角ゴ ProN W6" charset="0"/>
          <a:sym typeface="Myriad Pro Bold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Myriad Pro Bold" charset="0"/>
          <a:ea typeface="ヒラギノ角ゴ ProN W6" charset="0"/>
          <a:cs typeface="ヒラギノ角ゴ ProN W6" charset="0"/>
          <a:sym typeface="Myriad Pro Bold" charset="0"/>
        </a:defRPr>
      </a:lvl9pPr>
    </p:titleStyle>
    <p:body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Myriad Pro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Myriad Pro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Myriad Pro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Myriad Pro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Myriad Pro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Myriad Pro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Myriad Pro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Myriad Pro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Myriad Pro" charset="0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mailto:stepan.chalupa@komoraoze.cz" TargetMode="External"/><Relationship Id="rId2" Type="http://schemas.openxmlformats.org/officeDocument/2006/relationships/hyperlink" Target="mailto:martin.bursik@komoraoze.cz" TargetMode="Externa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rescoop.eu/community-energy-map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D136A95d0Lo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"/>
          <p:cNvSpPr>
            <a:spLocks noGrp="1" noChangeArrowheads="1"/>
          </p:cNvSpPr>
          <p:nvPr>
            <p:ph type="title"/>
          </p:nvPr>
        </p:nvSpPr>
        <p:spPr>
          <a:xfrm>
            <a:off x="1209695" y="3591012"/>
            <a:ext cx="10464800" cy="2005868"/>
          </a:xfrm>
        </p:spPr>
        <p:txBody>
          <a:bodyPr/>
          <a:lstStyle/>
          <a:p>
            <a:pPr eaLnBrk="1" hangingPunct="1">
              <a:lnSpc>
                <a:spcPct val="120000"/>
              </a:lnSpc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  <a:latin typeface="Calibri"/>
                <a:ea typeface="Calibri" pitchFamily="-1" charset="0"/>
                <a:cs typeface="Calibri"/>
              </a:rPr>
              <a:t/>
            </a:r>
            <a:br>
              <a:rPr lang="en-US" sz="800" dirty="0">
                <a:solidFill>
                  <a:schemeClr val="bg2"/>
                </a:solidFill>
                <a:latin typeface="Calibri"/>
                <a:ea typeface="Calibri" pitchFamily="-1" charset="0"/>
                <a:cs typeface="Calibri"/>
              </a:rPr>
            </a:br>
            <a:endParaRPr lang="en-US" sz="800" dirty="0">
              <a:solidFill>
                <a:schemeClr val="bg2"/>
              </a:solidFill>
              <a:latin typeface="Calibri"/>
              <a:ea typeface="Calibri" pitchFamily="-1" charset="0"/>
              <a:cs typeface="Calibri"/>
            </a:endParaRPr>
          </a:p>
        </p:txBody>
      </p:sp>
      <p:sp>
        <p:nvSpPr>
          <p:cNvPr id="3891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3728" y="2572544"/>
            <a:ext cx="12025336" cy="4608037"/>
          </a:xfrm>
        </p:spPr>
        <p:txBody>
          <a:bodyPr>
            <a:normAutofit/>
          </a:bodyPr>
          <a:lstStyle/>
          <a:p>
            <a:pPr marL="0" indent="0" eaLnBrk="1" hangingPunct="1">
              <a:lnSpc>
                <a:spcPct val="90000"/>
              </a:lnSpc>
              <a:spcAft>
                <a:spcPts val="1200"/>
              </a:spcAft>
              <a:defRPr/>
            </a:pPr>
            <a:endParaRPr lang="cs-CZ" sz="6300" b="1" dirty="0">
              <a:solidFill>
                <a:srgbClr val="808080"/>
              </a:solidFill>
              <a:cs typeface="Calibri"/>
            </a:endParaRPr>
          </a:p>
          <a:p>
            <a:pPr marL="0" indent="0" eaLnBrk="1" hangingPunct="1">
              <a:lnSpc>
                <a:spcPct val="90000"/>
              </a:lnSpc>
              <a:spcAft>
                <a:spcPts val="1200"/>
              </a:spcAft>
              <a:defRPr/>
            </a:pPr>
            <a:endParaRPr lang="cs-CZ" sz="4800" dirty="0">
              <a:solidFill>
                <a:schemeClr val="tx2">
                  <a:lumMod val="50000"/>
                  <a:lumOff val="50000"/>
                </a:schemeClr>
              </a:solidFill>
              <a:cs typeface="Calibri"/>
            </a:endParaRPr>
          </a:p>
          <a:p>
            <a:pPr marL="0" indent="0" eaLnBrk="1" hangingPunct="1">
              <a:lnSpc>
                <a:spcPct val="90000"/>
              </a:lnSpc>
              <a:spcAft>
                <a:spcPts val="1200"/>
              </a:spcAft>
              <a:defRPr/>
            </a:pPr>
            <a:r>
              <a:rPr lang="cs-CZ" sz="4800" dirty="0">
                <a:solidFill>
                  <a:schemeClr val="tx2">
                    <a:lumMod val="50000"/>
                    <a:lumOff val="50000"/>
                  </a:schemeClr>
                </a:solidFill>
                <a:cs typeface="Calibri"/>
              </a:rPr>
              <a:t>Energetická společenství a potenciál OZE v ČR</a:t>
            </a:r>
          </a:p>
        </p:txBody>
      </p:sp>
      <p:sp>
        <p:nvSpPr>
          <p:cNvPr id="27652" name="Zástupný symbol pro text 7"/>
          <p:cNvSpPr txBox="1">
            <a:spLocks/>
          </p:cNvSpPr>
          <p:nvPr/>
        </p:nvSpPr>
        <p:spPr bwMode="auto">
          <a:xfrm>
            <a:off x="1461840" y="6840760"/>
            <a:ext cx="10515600" cy="271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eaLnBrk="0" hangingPunct="0"/>
            <a:endParaRPr lang="cs-CZ" sz="2800" dirty="0">
              <a:solidFill>
                <a:srgbClr val="3C8C93"/>
              </a:solidFill>
              <a:latin typeface="Calibri" pitchFamily="-1" charset="0"/>
              <a:ea typeface="Calibri" pitchFamily="-1" charset="0"/>
              <a:cs typeface="Calibri" pitchFamily="-1" charset="0"/>
              <a:sym typeface="Myriad Pro" charset="0"/>
            </a:endParaRPr>
          </a:p>
        </p:txBody>
      </p:sp>
      <p:sp>
        <p:nvSpPr>
          <p:cNvPr id="27653" name="TextBox 4"/>
          <p:cNvSpPr txBox="1">
            <a:spLocks noChangeArrowheads="1"/>
          </p:cNvSpPr>
          <p:nvPr/>
        </p:nvSpPr>
        <p:spPr bwMode="auto">
          <a:xfrm>
            <a:off x="6214368" y="4732784"/>
            <a:ext cx="18415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349762" y="8830500"/>
            <a:ext cx="18466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765195" y="7799564"/>
            <a:ext cx="113538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 eaLnBrk="1" hangingPunct="1">
              <a:defRPr/>
            </a:pPr>
            <a:endParaRPr lang="cs-CZ" sz="2800" dirty="0">
              <a:solidFill>
                <a:schemeClr val="accent4">
                  <a:lumMod val="50000"/>
                  <a:lumOff val="50000"/>
                </a:schemeClr>
              </a:solidFill>
              <a:latin typeface="Calibri"/>
              <a:cs typeface="Calibri"/>
            </a:endParaRPr>
          </a:p>
          <a:p>
            <a:pPr marL="0" indent="0" algn="ctr" eaLnBrk="1" hangingPunct="1">
              <a:lnSpc>
                <a:spcPct val="150000"/>
              </a:lnSpc>
              <a:defRPr/>
            </a:pPr>
            <a:r>
              <a:rPr lang="pl-PL" sz="2400" dirty="0">
                <a:solidFill>
                  <a:schemeClr val="tx1"/>
                </a:solidFill>
                <a:latin typeface="Calibri"/>
                <a:cs typeface="Calibri"/>
              </a:rPr>
              <a:t>Martin </a:t>
            </a:r>
            <a:r>
              <a:rPr lang="pl-PL" sz="2400" dirty="0" err="1">
                <a:solidFill>
                  <a:schemeClr val="tx1"/>
                </a:solidFill>
                <a:latin typeface="Calibri"/>
                <a:cs typeface="Calibri"/>
              </a:rPr>
              <a:t>Bursík</a:t>
            </a:r>
            <a:r>
              <a:rPr lang="pl-PL" sz="2400" dirty="0">
                <a:solidFill>
                  <a:schemeClr val="tx1"/>
                </a:solidFill>
                <a:latin typeface="Calibri"/>
                <a:cs typeface="Calibri"/>
              </a:rPr>
              <a:t>, </a:t>
            </a:r>
            <a:r>
              <a:rPr lang="pl-PL" sz="2400" dirty="0" err="1">
                <a:solidFill>
                  <a:schemeClr val="tx1"/>
                </a:solidFill>
                <a:latin typeface="Calibri"/>
                <a:cs typeface="Calibri"/>
              </a:rPr>
              <a:t>Štěpán</a:t>
            </a:r>
            <a:r>
              <a:rPr lang="pl-PL" sz="2400" dirty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lang="pl-PL" sz="2400" dirty="0" err="1">
                <a:solidFill>
                  <a:schemeClr val="tx1"/>
                </a:solidFill>
                <a:latin typeface="Calibri"/>
                <a:cs typeface="Calibri"/>
              </a:rPr>
              <a:t>Chalupa</a:t>
            </a:r>
            <a:r>
              <a:rPr lang="pl-PL" sz="2400">
                <a:solidFill>
                  <a:schemeClr val="tx1"/>
                </a:solidFill>
                <a:latin typeface="Calibri"/>
                <a:cs typeface="Calibri"/>
              </a:rPr>
              <a:t> - Komora </a:t>
            </a:r>
            <a:r>
              <a:rPr lang="pl-PL" sz="2400" dirty="0">
                <a:solidFill>
                  <a:schemeClr val="tx1"/>
                </a:solidFill>
                <a:latin typeface="Calibri"/>
                <a:cs typeface="Calibri"/>
              </a:rPr>
              <a:t>OZE</a:t>
            </a:r>
          </a:p>
          <a:p>
            <a:pPr marL="0" indent="0" algn="ctr" eaLnBrk="1" hangingPunct="1">
              <a:defRPr/>
            </a:pPr>
            <a:r>
              <a:rPr lang="cs-CZ" sz="1800" dirty="0" err="1">
                <a:solidFill>
                  <a:schemeClr val="tx1"/>
                </a:solidFill>
                <a:latin typeface="Calibri"/>
                <a:cs typeface="Calibri"/>
              </a:rPr>
              <a:t>Bezuhlíkové</a:t>
            </a:r>
            <a:r>
              <a:rPr lang="cs-CZ" sz="1800" dirty="0">
                <a:solidFill>
                  <a:schemeClr val="tx1"/>
                </a:solidFill>
                <a:latin typeface="Calibri"/>
                <a:cs typeface="Calibri"/>
              </a:rPr>
              <a:t> Česko – co to bude znamenat pro obce, 12.3.2020, Sněmovní 7</a:t>
            </a:r>
          </a:p>
        </p:txBody>
      </p:sp>
    </p:spTree>
  </p:cSld>
  <p:clrMapOvr>
    <a:masterClrMapping/>
  </p:clrMapOvr>
  <p:transition spd="slow">
    <p:cover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F311522-6E18-4E48-A7A8-3A1790D6F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768" y="1308100"/>
            <a:ext cx="10921032" cy="1264444"/>
          </a:xfrm>
        </p:spPr>
        <p:txBody>
          <a:bodyPr/>
          <a:lstStyle/>
          <a:p>
            <a:r>
              <a:rPr lang="cs-CZ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Hlavní město Praha - struktura zdrojů CO</a:t>
            </a:r>
            <a:r>
              <a:rPr lang="cs-CZ" sz="2800" baseline="-25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</a:t>
            </a:r>
            <a:endParaRPr lang="cs-CZ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E0D6982-17DF-4A7E-8452-128C1CD3CF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0000" y="3004592"/>
            <a:ext cx="10464800" cy="6192688"/>
          </a:xfrm>
        </p:spPr>
        <p:txBody>
          <a:bodyPr/>
          <a:lstStyle/>
          <a:p>
            <a:pPr marL="571500" indent="-5715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cs-CZ" sz="2800" dirty="0"/>
              <a:t>Elektřina			4,5 mil. tun 	(5,2 </a:t>
            </a:r>
            <a:r>
              <a:rPr lang="cs-CZ" sz="2800" dirty="0" err="1"/>
              <a:t>TWh</a:t>
            </a:r>
            <a:r>
              <a:rPr lang="cs-CZ" sz="2800" dirty="0"/>
              <a:t>)</a:t>
            </a:r>
          </a:p>
          <a:p>
            <a:pPr marL="571500" indent="-5715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cs-CZ" sz="2800" dirty="0"/>
              <a:t>Zemní plyn			1,7 mil. tun 	(8,2 </a:t>
            </a:r>
            <a:r>
              <a:rPr lang="cs-CZ" sz="2800" dirty="0" err="1"/>
              <a:t>TWh</a:t>
            </a:r>
            <a:r>
              <a:rPr lang="cs-CZ" sz="2800" dirty="0"/>
              <a:t>)</a:t>
            </a:r>
          </a:p>
          <a:p>
            <a:pPr marL="571500" indent="-5715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cs-CZ" sz="2800" dirty="0"/>
              <a:t>Teplo				1,3 mil. tun 	(3,3 </a:t>
            </a:r>
            <a:r>
              <a:rPr lang="cs-CZ" sz="2800" dirty="0" err="1"/>
              <a:t>TWh</a:t>
            </a:r>
            <a:r>
              <a:rPr lang="cs-CZ" sz="2800" dirty="0"/>
              <a:t>)</a:t>
            </a:r>
          </a:p>
          <a:p>
            <a:pPr marL="571500" indent="-5715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cs-CZ" sz="2800" dirty="0"/>
              <a:t>PHM				1,3 mil. tun 	(5,2 </a:t>
            </a:r>
            <a:r>
              <a:rPr lang="cs-CZ" sz="2800" dirty="0" err="1"/>
              <a:t>TWh</a:t>
            </a:r>
            <a:r>
              <a:rPr lang="cs-CZ" sz="2800" dirty="0"/>
              <a:t>)</a:t>
            </a:r>
          </a:p>
          <a:p>
            <a:pPr marL="571500" indent="-5715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cs-CZ" sz="2800" dirty="0"/>
              <a:t>Ostatní				0,2 mil. tun</a:t>
            </a:r>
          </a:p>
          <a:p>
            <a:pPr marL="571500" indent="-5715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cs-CZ" sz="2800" dirty="0"/>
              <a:t>Celkem:				9 mil. tun</a:t>
            </a:r>
          </a:p>
          <a:p>
            <a:pPr>
              <a:spcAft>
                <a:spcPts val="1800"/>
              </a:spcAft>
            </a:pPr>
            <a:endParaRPr lang="cs-CZ" sz="2800" dirty="0"/>
          </a:p>
          <a:p>
            <a:pPr>
              <a:spcAft>
                <a:spcPts val="1800"/>
              </a:spcAft>
            </a:pPr>
            <a:r>
              <a:rPr lang="cs-CZ" sz="2800" dirty="0"/>
              <a:t>Do roku 2030 bude nutné snížit emise o cca 4 mil. tun CO</a:t>
            </a:r>
            <a:r>
              <a:rPr lang="cs-CZ" sz="2800" baseline="-25000" dirty="0"/>
              <a:t>2</a:t>
            </a:r>
            <a:r>
              <a:rPr lang="cs-CZ" sz="2800" dirty="0"/>
              <a:t> !</a:t>
            </a:r>
          </a:p>
          <a:p>
            <a:pPr marL="571500" indent="-571500">
              <a:spcAft>
                <a:spcPts val="1800"/>
              </a:spcAft>
              <a:buFont typeface="Arial" panose="020B0604020202020204" pitchFamily="34" charset="0"/>
              <a:buChar char="•"/>
            </a:pPr>
            <a:endParaRPr lang="cs-CZ" sz="2800" dirty="0"/>
          </a:p>
          <a:p>
            <a:pPr marL="571500" indent="-571500">
              <a:spcBef>
                <a:spcPts val="3000"/>
              </a:spcBef>
              <a:buClr>
                <a:schemeClr val="tx1">
                  <a:lumMod val="50000"/>
                  <a:lumOff val="50000"/>
                </a:schemeClr>
              </a:buClr>
              <a:buSzPct val="50000"/>
              <a:buFont typeface="Wingdings" panose="05000000000000000000" pitchFamily="2" charset="2"/>
              <a:buChar char="Ø"/>
            </a:pPr>
            <a:endParaRPr lang="cs-CZ" sz="2800" dirty="0"/>
          </a:p>
          <a:p>
            <a:pPr marL="571500" indent="-571500">
              <a:spcBef>
                <a:spcPts val="3000"/>
              </a:spcBef>
              <a:buFont typeface="Wingdings" panose="05000000000000000000" pitchFamily="2" charset="2"/>
              <a:buChar char="Ø"/>
            </a:pP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3628956519"/>
      </p:ext>
    </p:extLst>
  </p:cSld>
  <p:clrMapOvr>
    <a:masterClrMapping/>
  </p:clrMapOvr>
  <p:transition spd="slow">
    <p:cove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F311522-6E18-4E48-A7A8-3A1790D6F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768" y="1308100"/>
            <a:ext cx="10921032" cy="1264444"/>
          </a:xfrm>
        </p:spPr>
        <p:txBody>
          <a:bodyPr/>
          <a:lstStyle/>
          <a:p>
            <a:r>
              <a:rPr lang="cs-CZ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Energetické společenství </a:t>
            </a:r>
            <a:r>
              <a:rPr lang="cs-CZ" sz="2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hl.m</a:t>
            </a:r>
            <a:r>
              <a:rPr lang="cs-CZ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Prahy / v přípravě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E0D6982-17DF-4A7E-8452-128C1CD3CF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0000" y="3292624"/>
            <a:ext cx="10464800" cy="5904656"/>
          </a:xfrm>
        </p:spPr>
        <p:txBody>
          <a:bodyPr/>
          <a:lstStyle/>
          <a:p>
            <a:pPr marL="571500" indent="-571500"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cs-CZ" sz="2800" dirty="0"/>
              <a:t>nové OZE na území města - plocha střech a fasád v Praze: 50 – 100 mil. m</a:t>
            </a:r>
            <a:r>
              <a:rPr lang="cs-CZ" sz="2800" baseline="30000" dirty="0"/>
              <a:t>2</a:t>
            </a:r>
          </a:p>
          <a:p>
            <a:pPr marL="571500" indent="-571500"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cs-CZ" sz="2800" dirty="0"/>
              <a:t>potenciál elektřiny z FVE až jednotky </a:t>
            </a:r>
            <a:r>
              <a:rPr lang="cs-CZ" sz="2800" dirty="0" err="1"/>
              <a:t>TWh</a:t>
            </a:r>
            <a:r>
              <a:rPr lang="cs-CZ" sz="2800" dirty="0"/>
              <a:t>/rok</a:t>
            </a:r>
          </a:p>
          <a:p>
            <a:pPr marL="571500" indent="-571500"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cs-CZ" sz="2800" dirty="0"/>
              <a:t>budovy ve vlastnictví města … dále FO a podnikatelé,</a:t>
            </a:r>
          </a:p>
          <a:p>
            <a:pPr marL="571500" indent="-571500"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cs-CZ" sz="2800" dirty="0"/>
              <a:t>hromadný nákup elektřiny,</a:t>
            </a:r>
          </a:p>
          <a:p>
            <a:pPr marL="571500" indent="-571500"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cs-CZ" sz="2800" dirty="0"/>
              <a:t>prioritní nákup z nových OZE i mimo území HMP (PPA),</a:t>
            </a:r>
          </a:p>
          <a:p>
            <a:pPr marL="571500" indent="-571500"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cs-CZ" sz="2800" dirty="0"/>
              <a:t>využití potenciálu úspor (osvětlení </a:t>
            </a:r>
            <a:r>
              <a:rPr lang="cs-CZ" sz="2800" dirty="0" err="1"/>
              <a:t>etc</a:t>
            </a:r>
            <a:r>
              <a:rPr lang="cs-CZ" sz="2800" dirty="0"/>
              <a:t>.),</a:t>
            </a:r>
          </a:p>
          <a:p>
            <a:pPr marL="571500" indent="-571500"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cs-CZ" sz="2800" dirty="0"/>
              <a:t>nezbytné změny legislativy…</a:t>
            </a:r>
          </a:p>
          <a:p>
            <a:pPr marL="571500" indent="-571500">
              <a:spcAft>
                <a:spcPts val="2400"/>
              </a:spcAft>
              <a:buFont typeface="Arial" panose="020B0604020202020204" pitchFamily="34" charset="0"/>
              <a:buChar char="•"/>
            </a:pPr>
            <a:endParaRPr lang="cs-CZ" sz="2800" dirty="0"/>
          </a:p>
          <a:p>
            <a:pPr marL="571500" indent="-571500">
              <a:spcBef>
                <a:spcPts val="3000"/>
              </a:spcBef>
              <a:spcAft>
                <a:spcPts val="2400"/>
              </a:spcAft>
              <a:buClr>
                <a:schemeClr val="tx1">
                  <a:lumMod val="50000"/>
                  <a:lumOff val="50000"/>
                </a:schemeClr>
              </a:buClr>
              <a:buSzPct val="50000"/>
              <a:buFont typeface="Wingdings" panose="05000000000000000000" pitchFamily="2" charset="2"/>
              <a:buChar char="Ø"/>
            </a:pPr>
            <a:endParaRPr lang="cs-CZ" sz="2800" dirty="0"/>
          </a:p>
          <a:p>
            <a:pPr marL="571500" indent="-571500">
              <a:spcBef>
                <a:spcPts val="3000"/>
              </a:spcBef>
              <a:spcAft>
                <a:spcPts val="2400"/>
              </a:spcAft>
              <a:buFont typeface="Wingdings" panose="05000000000000000000" pitchFamily="2" charset="2"/>
              <a:buChar char="Ø"/>
            </a:pP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168655007"/>
      </p:ext>
    </p:extLst>
  </p:cSld>
  <p:clrMapOvr>
    <a:masterClrMapping/>
  </p:clrMapOvr>
  <p:transition spd="slow">
    <p:cover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13768" y="1564432"/>
            <a:ext cx="11665296" cy="1152128"/>
          </a:xfrm>
        </p:spPr>
        <p:txBody>
          <a:bodyPr/>
          <a:lstStyle/>
          <a:p>
            <a:r>
              <a:rPr lang="cs-CZ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Směrnice 2019/944 o vnitřním trhu s elektřinou: Občanské energetické společenství (OES) / transpozice do 31.12.2020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270000" y="3364632"/>
            <a:ext cx="10705008" cy="6120680"/>
          </a:xfrm>
        </p:spPr>
        <p:txBody>
          <a:bodyPr/>
          <a:lstStyle/>
          <a:p>
            <a:pPr marL="457200" indent="-457200">
              <a:spcAft>
                <a:spcPts val="1800"/>
              </a:spcAft>
              <a:buFontTx/>
              <a:buChar char="-"/>
            </a:pPr>
            <a:r>
              <a:rPr lang="cs-CZ" sz="2800" dirty="0">
                <a:latin typeface="Calibri"/>
                <a:cs typeface="Calibri"/>
              </a:rPr>
              <a:t>OES je komunitní energetická iniciativa, </a:t>
            </a:r>
          </a:p>
          <a:p>
            <a:pPr marL="457200" indent="-457200">
              <a:spcAft>
                <a:spcPts val="1800"/>
              </a:spcAft>
              <a:buFontTx/>
              <a:buChar char="-"/>
            </a:pPr>
            <a:r>
              <a:rPr lang="cs-CZ" sz="2800" dirty="0">
                <a:latin typeface="Calibri"/>
                <a:cs typeface="Calibri"/>
              </a:rPr>
              <a:t>Cíl: poskytování služeb a energií členům a podílníkům</a:t>
            </a:r>
          </a:p>
          <a:p>
            <a:pPr marL="457200" indent="-457200">
              <a:spcAft>
                <a:spcPts val="1800"/>
              </a:spcAft>
              <a:buFontTx/>
              <a:buChar char="-"/>
            </a:pPr>
            <a:r>
              <a:rPr lang="cs-CZ" sz="2800" dirty="0">
                <a:latin typeface="Calibri"/>
                <a:cs typeface="Calibri"/>
              </a:rPr>
              <a:t>Škála aktivit: </a:t>
            </a:r>
          </a:p>
          <a:p>
            <a:pPr marL="1371600" lvl="6" indent="-457200">
              <a:lnSpc>
                <a:spcPts val="4460"/>
              </a:lnSpc>
              <a:spcAft>
                <a:spcPts val="1800"/>
              </a:spcAft>
              <a:buFontTx/>
              <a:buChar char="-"/>
            </a:pPr>
            <a:r>
              <a:rPr lang="cs-CZ" sz="2800" dirty="0">
                <a:latin typeface="Calibri"/>
                <a:cs typeface="Calibri"/>
              </a:rPr>
              <a:t>zřízeno pro účely poskytování a sdílení elektřiny a energie určitého druhu (např. OZE) z vlastních kapacit mezi členy a podílníky, distribuci a dodávky, agregace, ukládání energie, služby energetické účinnosti (obecně a na úrovni domácnosti), služby nabíjení elektrických vozidel a další energetické služby.</a:t>
            </a:r>
            <a:endParaRPr lang="cs-CZ" sz="2800" u="sng" dirty="0">
              <a:latin typeface="Calibri"/>
              <a:cs typeface="Calibri"/>
            </a:endParaRPr>
          </a:p>
          <a:p>
            <a:pPr marL="457200" indent="-457200">
              <a:spcAft>
                <a:spcPts val="1800"/>
              </a:spcAft>
              <a:buFontTx/>
              <a:buChar char="-"/>
            </a:pPr>
            <a:endParaRPr lang="cs-CZ" sz="2800" u="sng" dirty="0">
              <a:latin typeface="Calibri"/>
              <a:cs typeface="Calibri"/>
            </a:endParaRPr>
          </a:p>
          <a:p>
            <a:pPr marL="457200" indent="-457200">
              <a:spcAft>
                <a:spcPts val="1800"/>
              </a:spcAft>
              <a:buFontTx/>
              <a:buChar char="-"/>
            </a:pPr>
            <a:endParaRPr lang="cs-CZ" sz="2800" dirty="0">
              <a:latin typeface="Calibri"/>
              <a:cs typeface="Calibri"/>
            </a:endParaRPr>
          </a:p>
          <a:p>
            <a:pPr algn="r">
              <a:spcAft>
                <a:spcPts val="1200"/>
              </a:spcAft>
            </a:pPr>
            <a:endParaRPr lang="cs-CZ" sz="2800" dirty="0">
              <a:latin typeface="Calibri"/>
              <a:cs typeface="Calibri"/>
            </a:endParaRPr>
          </a:p>
          <a:p>
            <a:pPr marL="571500" indent="-571500">
              <a:spcAft>
                <a:spcPts val="1200"/>
              </a:spcAft>
              <a:buFont typeface="+mj-lt"/>
              <a:buAutoNum type="arabicPeriod"/>
            </a:pPr>
            <a:endParaRPr lang="cs-CZ" sz="28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77604045"/>
      </p:ext>
    </p:extLst>
  </p:cSld>
  <p:clrMapOvr>
    <a:masterClrMapping/>
  </p:clrMapOvr>
  <p:transition spd="slow">
    <p:cover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13768" y="1564432"/>
            <a:ext cx="11665296" cy="1152128"/>
          </a:xfrm>
        </p:spPr>
        <p:txBody>
          <a:bodyPr/>
          <a:lstStyle/>
          <a:p>
            <a:r>
              <a:rPr lang="cs-CZ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Směrnice 2019/944 o vnitřním trhu s elektřinou: Občanské energetické společenství (OES) / transpozice do 31.12.2020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270000" y="3724672"/>
            <a:ext cx="10464800" cy="5760640"/>
          </a:xfrm>
        </p:spPr>
        <p:txBody>
          <a:bodyPr/>
          <a:lstStyle/>
          <a:p>
            <a:pPr marL="457200" indent="-457200">
              <a:spcAft>
                <a:spcPts val="2400"/>
              </a:spcAft>
              <a:buFontTx/>
              <a:buChar char="-"/>
            </a:pPr>
            <a:r>
              <a:rPr lang="cs-CZ" sz="2800" dirty="0">
                <a:latin typeface="Calibri"/>
                <a:cs typeface="Calibri"/>
              </a:rPr>
              <a:t>forma subjektu jakákoli,</a:t>
            </a:r>
          </a:p>
          <a:p>
            <a:pPr marL="457200" indent="-457200">
              <a:spcAft>
                <a:spcPts val="2400"/>
              </a:spcAft>
              <a:buFontTx/>
              <a:buChar char="-"/>
            </a:pPr>
            <a:r>
              <a:rPr lang="cs-CZ" sz="2800" dirty="0">
                <a:latin typeface="Calibri"/>
                <a:cs typeface="Calibri"/>
              </a:rPr>
              <a:t>členy či podílníky jsou fyzické osoby, místní orgány včetně obcí, malé podniky (čl. 2) + střední podniky (ne v čl. 2, ale v preambuli),</a:t>
            </a:r>
          </a:p>
          <a:p>
            <a:pPr marL="457200" indent="-457200">
              <a:spcAft>
                <a:spcPts val="2400"/>
              </a:spcAft>
              <a:buFontTx/>
              <a:buChar char="-"/>
            </a:pPr>
            <a:r>
              <a:rPr lang="cs-CZ" sz="2800" b="1" dirty="0">
                <a:latin typeface="Calibri"/>
                <a:cs typeface="Calibri"/>
              </a:rPr>
              <a:t>rozhodují členové či podílníci, kteří nejsou zapojeni do komerční činnosti velkého rozsahu a energetika pro ně není primární oblastí ekonomické činnosti</a:t>
            </a:r>
            <a:r>
              <a:rPr lang="cs-CZ" sz="2800" dirty="0">
                <a:latin typeface="Calibri"/>
                <a:cs typeface="Calibri"/>
              </a:rPr>
              <a:t>,</a:t>
            </a:r>
          </a:p>
          <a:p>
            <a:pPr marL="457200" indent="-457200">
              <a:spcAft>
                <a:spcPts val="2400"/>
              </a:spcAft>
              <a:buFontTx/>
              <a:buChar char="-"/>
            </a:pPr>
            <a:r>
              <a:rPr lang="cs-CZ" sz="2800" dirty="0">
                <a:latin typeface="Calibri"/>
                <a:cs typeface="Calibri"/>
              </a:rPr>
              <a:t>členský stát může povolit OES stát se provozovatelem distribuční sítě (v oblasti jejich působení).</a:t>
            </a:r>
          </a:p>
        </p:txBody>
      </p:sp>
    </p:spTree>
    <p:extLst>
      <p:ext uri="{BB962C8B-B14F-4D97-AF65-F5344CB8AC3E}">
        <p14:creationId xmlns:p14="http://schemas.microsoft.com/office/powerpoint/2010/main" val="1964326782"/>
      </p:ext>
    </p:extLst>
  </p:cSld>
  <p:clrMapOvr>
    <a:masterClrMapping/>
  </p:clrMapOvr>
  <p:transition spd="slow">
    <p:cover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13768" y="1564432"/>
            <a:ext cx="12191032" cy="1152128"/>
          </a:xfrm>
        </p:spPr>
        <p:txBody>
          <a:bodyPr/>
          <a:lstStyle/>
          <a:p>
            <a:r>
              <a:rPr lang="cs-CZ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Směrnice 2018/2001 RED II:  Společenství pro obnovitelné energie (SOE) /transpozice 30.6.2021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270000" y="2788568"/>
            <a:ext cx="10464800" cy="6696744"/>
          </a:xfrm>
        </p:spPr>
        <p:txBody>
          <a:bodyPr/>
          <a:lstStyle/>
          <a:p>
            <a:pPr marL="457200" indent="-457200">
              <a:spcAft>
                <a:spcPts val="2400"/>
              </a:spcAft>
              <a:buFontTx/>
              <a:buChar char="-"/>
            </a:pPr>
            <a:r>
              <a:rPr lang="cs-CZ" sz="2800" dirty="0">
                <a:latin typeface="Calibri"/>
                <a:cs typeface="Calibri"/>
              </a:rPr>
              <a:t>SOE vlastní a buduje projekty energie z OZE,</a:t>
            </a:r>
          </a:p>
          <a:p>
            <a:pPr marL="457200" indent="-457200">
              <a:spcAft>
                <a:spcPts val="2400"/>
              </a:spcAft>
              <a:buFontTx/>
              <a:buChar char="-"/>
            </a:pPr>
            <a:r>
              <a:rPr lang="cs-CZ" sz="2800" b="1" dirty="0">
                <a:latin typeface="Calibri"/>
                <a:cs typeface="Calibri"/>
              </a:rPr>
              <a:t>vyrábí, spotřebovává, skladuje a prodává energie z obnovitelných zdrojů </a:t>
            </a:r>
            <a:r>
              <a:rPr lang="cs-CZ" sz="2800" dirty="0">
                <a:latin typeface="Calibri"/>
                <a:cs typeface="Calibri"/>
              </a:rPr>
              <a:t>energie,</a:t>
            </a:r>
          </a:p>
          <a:p>
            <a:pPr marL="457200" indent="-457200">
              <a:spcAft>
                <a:spcPts val="2400"/>
              </a:spcAft>
              <a:buFontTx/>
              <a:buChar char="-"/>
            </a:pPr>
            <a:r>
              <a:rPr lang="cs-CZ" sz="2800" dirty="0">
                <a:latin typeface="Calibri"/>
                <a:cs typeface="Calibri"/>
              </a:rPr>
              <a:t>je kontrolován podílníky nebo členy, kteří se nacházejí v blízkosti projektů,</a:t>
            </a:r>
          </a:p>
          <a:p>
            <a:pPr marL="457200" lvl="4" indent="-457200">
              <a:spcAft>
                <a:spcPts val="2400"/>
              </a:spcAft>
              <a:buFontTx/>
              <a:buChar char="-"/>
            </a:pPr>
            <a:r>
              <a:rPr lang="cs-CZ" sz="2800" dirty="0">
                <a:latin typeface="Calibri"/>
                <a:cs typeface="Calibri"/>
              </a:rPr>
              <a:t>členský stát zajistí </a:t>
            </a:r>
            <a:r>
              <a:rPr lang="cs-CZ" sz="2800" b="1" dirty="0">
                <a:latin typeface="Calibri"/>
                <a:cs typeface="Calibri"/>
              </a:rPr>
              <a:t>možnost účasti na dostupných režimech podpory za stejných podmínek jako velcí účastníci</a:t>
            </a:r>
            <a:r>
              <a:rPr lang="cs-CZ" sz="2800" dirty="0">
                <a:latin typeface="Calibri"/>
                <a:cs typeface="Calibri"/>
              </a:rPr>
              <a:t>,</a:t>
            </a:r>
          </a:p>
          <a:p>
            <a:pPr marL="457200" lvl="4" indent="-457200">
              <a:spcAft>
                <a:spcPts val="2400"/>
              </a:spcAft>
              <a:buFontTx/>
              <a:buChar char="-"/>
            </a:pPr>
            <a:r>
              <a:rPr lang="cs-CZ" sz="2800" dirty="0">
                <a:latin typeface="Calibri"/>
                <a:cs typeface="Calibri"/>
              </a:rPr>
              <a:t>stát zajistí </a:t>
            </a:r>
            <a:r>
              <a:rPr lang="cs-CZ" sz="2800" b="1" dirty="0">
                <a:latin typeface="Calibri"/>
                <a:cs typeface="Calibri"/>
              </a:rPr>
              <a:t>přijetí specifických kritérií pro výběrová řízení pro společenství - </a:t>
            </a:r>
            <a:r>
              <a:rPr lang="cs-CZ" sz="2800" dirty="0">
                <a:latin typeface="Calibri"/>
                <a:cs typeface="Calibri"/>
              </a:rPr>
              <a:t>vytvoří </a:t>
            </a:r>
            <a:r>
              <a:rPr lang="cs-CZ" sz="2800" b="1" dirty="0">
                <a:latin typeface="Calibri"/>
                <a:cs typeface="Calibri"/>
              </a:rPr>
              <a:t>individuálně uzpůsobená nabídková okna</a:t>
            </a:r>
            <a:r>
              <a:rPr lang="cs-CZ" sz="2800" dirty="0">
                <a:latin typeface="Calibri"/>
                <a:cs typeface="Calibri"/>
              </a:rPr>
              <a:t>,</a:t>
            </a:r>
          </a:p>
          <a:p>
            <a:pPr marL="457200" lvl="4" indent="-457200">
              <a:spcAft>
                <a:spcPts val="2400"/>
              </a:spcAft>
              <a:buFontTx/>
              <a:buChar char="-"/>
            </a:pPr>
            <a:r>
              <a:rPr lang="cs-CZ" sz="2800" dirty="0"/>
              <a:t>podílníky nebo členy jsou fyzické osoby, malé a střední podniky nebo místní orgány, včetně obcí.</a:t>
            </a:r>
            <a:endParaRPr lang="cs-CZ" sz="2800" dirty="0">
              <a:latin typeface="Calibri"/>
              <a:cs typeface="Calibri"/>
            </a:endParaRPr>
          </a:p>
          <a:p>
            <a:pPr marL="457200" indent="-457200">
              <a:spcAft>
                <a:spcPts val="2400"/>
              </a:spcAft>
              <a:buFontTx/>
              <a:buChar char="-"/>
            </a:pPr>
            <a:endParaRPr lang="cs-CZ" sz="2800" dirty="0">
              <a:latin typeface="Calibri"/>
              <a:cs typeface="Calibri"/>
            </a:endParaRPr>
          </a:p>
          <a:p>
            <a:pPr marL="457200" indent="-457200">
              <a:spcAft>
                <a:spcPts val="2400"/>
              </a:spcAft>
              <a:buFontTx/>
              <a:buChar char="-"/>
            </a:pPr>
            <a:endParaRPr lang="cs-CZ" sz="2800" dirty="0">
              <a:latin typeface="Calibri"/>
              <a:cs typeface="Calibri"/>
            </a:endParaRPr>
          </a:p>
          <a:p>
            <a:pPr algn="r">
              <a:spcAft>
                <a:spcPts val="2400"/>
              </a:spcAft>
            </a:pPr>
            <a:endParaRPr lang="cs-CZ" sz="2800" dirty="0">
              <a:latin typeface="Calibri"/>
              <a:cs typeface="Calibri"/>
            </a:endParaRPr>
          </a:p>
          <a:p>
            <a:pPr marL="571500" indent="-571500">
              <a:spcAft>
                <a:spcPts val="2400"/>
              </a:spcAft>
              <a:buFont typeface="+mj-lt"/>
              <a:buAutoNum type="arabicPeriod"/>
            </a:pPr>
            <a:endParaRPr lang="cs-CZ" sz="28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70426645"/>
      </p:ext>
    </p:extLst>
  </p:cSld>
  <p:clrMapOvr>
    <a:masterClrMapping/>
  </p:clrMapOvr>
  <p:transition spd="slow">
    <p:cover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13768" y="1564432"/>
            <a:ext cx="12025336" cy="864096"/>
          </a:xfrm>
        </p:spPr>
        <p:txBody>
          <a:bodyPr/>
          <a:lstStyle/>
          <a:p>
            <a:r>
              <a:rPr lang="cs-CZ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Primární účel obou typů společenství: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13768" y="2572544"/>
            <a:ext cx="10921032" cy="6912768"/>
          </a:xfrm>
        </p:spPr>
        <p:txBody>
          <a:bodyPr/>
          <a:lstStyle/>
          <a:p>
            <a:pPr marL="571500" indent="-571500">
              <a:spcAft>
                <a:spcPts val="1800"/>
              </a:spcAft>
              <a:buFont typeface="Wingdings" pitchFamily="2" charset="2"/>
              <a:buChar char="ü"/>
            </a:pPr>
            <a:endParaRPr lang="cs-CZ" sz="2800" dirty="0">
              <a:latin typeface="Calibri"/>
              <a:cs typeface="Calibri"/>
            </a:endParaRPr>
          </a:p>
          <a:p>
            <a:pPr marL="571500" indent="-571500">
              <a:spcAft>
                <a:spcPts val="1800"/>
              </a:spcAft>
              <a:buFont typeface="Wingdings" pitchFamily="2" charset="2"/>
              <a:buChar char="ü"/>
            </a:pPr>
            <a:r>
              <a:rPr lang="cs-CZ" sz="2800" dirty="0">
                <a:latin typeface="Calibri"/>
                <a:cs typeface="Calibri"/>
              </a:rPr>
              <a:t>Primárním účelem </a:t>
            </a:r>
            <a:r>
              <a:rPr lang="cs-CZ" sz="2800" u="sng" dirty="0">
                <a:latin typeface="Calibri"/>
                <a:cs typeface="Calibri"/>
              </a:rPr>
              <a:t>občanského energetického společenství</a:t>
            </a:r>
            <a:r>
              <a:rPr lang="cs-CZ" sz="2800" dirty="0">
                <a:latin typeface="Calibri"/>
                <a:cs typeface="Calibri"/>
              </a:rPr>
              <a:t> je </a:t>
            </a:r>
            <a:r>
              <a:rPr lang="cs-CZ" sz="2800" b="1" dirty="0">
                <a:latin typeface="Calibri"/>
                <a:cs typeface="Calibri"/>
              </a:rPr>
              <a:t>sdílet elektřinu z vlastních výrobních kapacit a poskytovat široké škály energetických </a:t>
            </a:r>
            <a:r>
              <a:rPr lang="cs-CZ" sz="2800" dirty="0">
                <a:latin typeface="Calibri"/>
                <a:cs typeface="Calibri"/>
              </a:rPr>
              <a:t>služeb členům a podílníkům,</a:t>
            </a:r>
          </a:p>
          <a:p>
            <a:pPr marL="571500" indent="-571500">
              <a:spcAft>
                <a:spcPts val="1800"/>
              </a:spcAft>
              <a:buFont typeface="Wingdings" pitchFamily="2" charset="2"/>
              <a:buChar char="ü"/>
            </a:pPr>
            <a:endParaRPr lang="cs-CZ" sz="2800" dirty="0">
              <a:latin typeface="Calibri"/>
              <a:cs typeface="Calibri"/>
            </a:endParaRPr>
          </a:p>
          <a:p>
            <a:pPr marL="571500" indent="-571500">
              <a:spcAft>
                <a:spcPts val="1800"/>
              </a:spcAft>
              <a:buFont typeface="Wingdings" pitchFamily="2" charset="2"/>
              <a:buChar char="ü"/>
            </a:pPr>
            <a:r>
              <a:rPr lang="cs-CZ" sz="2800" dirty="0">
                <a:latin typeface="Calibri"/>
                <a:cs typeface="Calibri"/>
              </a:rPr>
              <a:t>Primárním účelem </a:t>
            </a:r>
            <a:r>
              <a:rPr lang="cs-CZ" sz="2800" u="sng" dirty="0">
                <a:latin typeface="Calibri"/>
                <a:cs typeface="Calibri"/>
              </a:rPr>
              <a:t>společenství pro obnovitelné energie</a:t>
            </a:r>
            <a:r>
              <a:rPr lang="cs-CZ" sz="2800" dirty="0">
                <a:latin typeface="Calibri"/>
                <a:cs typeface="Calibri"/>
              </a:rPr>
              <a:t> je </a:t>
            </a:r>
            <a:r>
              <a:rPr lang="cs-CZ" sz="2800" b="1" dirty="0">
                <a:latin typeface="Calibri"/>
                <a:cs typeface="Calibri"/>
              </a:rPr>
              <a:t>vyrábět, spotřebovávat, skladovat a prodávat energii z OZE a účastnit se režimů podpory za stejných podmínek jako velcí účastníci</a:t>
            </a:r>
            <a:r>
              <a:rPr lang="cs-CZ" sz="2800" dirty="0">
                <a:latin typeface="Calibri"/>
                <a:cs typeface="Calibri"/>
              </a:rPr>
              <a:t>,</a:t>
            </a:r>
          </a:p>
          <a:p>
            <a:pPr>
              <a:spcAft>
                <a:spcPts val="1800"/>
              </a:spcAft>
            </a:pPr>
            <a:endParaRPr lang="cs-CZ" sz="2800" dirty="0">
              <a:latin typeface="Calibri"/>
              <a:cs typeface="Calibri"/>
            </a:endParaRPr>
          </a:p>
          <a:p>
            <a:pPr algn="r">
              <a:spcAft>
                <a:spcPts val="1200"/>
              </a:spcAft>
            </a:pPr>
            <a:endParaRPr lang="cs-CZ" sz="2800" dirty="0">
              <a:latin typeface="Calibri"/>
              <a:cs typeface="Calibri"/>
            </a:endParaRPr>
          </a:p>
          <a:p>
            <a:pPr marL="571500" indent="-571500">
              <a:spcAft>
                <a:spcPts val="1200"/>
              </a:spcAft>
              <a:buFont typeface="+mj-lt"/>
              <a:buAutoNum type="arabicPeriod"/>
            </a:pPr>
            <a:endParaRPr lang="cs-CZ" sz="28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32576780"/>
      </p:ext>
    </p:extLst>
  </p:cSld>
  <p:clrMapOvr>
    <a:masterClrMapping/>
  </p:clrMapOvr>
  <p:transition spd="slow">
    <p:cover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F311522-6E18-4E48-A7A8-3A1790D6F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768" y="1308100"/>
            <a:ext cx="10921032" cy="904404"/>
          </a:xfrm>
        </p:spPr>
        <p:txBody>
          <a:bodyPr/>
          <a:lstStyle/>
          <a:p>
            <a:r>
              <a:rPr lang="cs-CZ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Návrh transpozice: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E0D6982-17DF-4A7E-8452-128C1CD3CF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0160" y="2500536"/>
            <a:ext cx="10550832" cy="6840760"/>
          </a:xfrm>
        </p:spPr>
        <p:txBody>
          <a:bodyPr/>
          <a:lstStyle/>
          <a:p>
            <a:pPr marL="571500" indent="-571500">
              <a:spcBef>
                <a:spcPts val="1800"/>
              </a:spcBef>
              <a:buClr>
                <a:schemeClr val="tx1">
                  <a:lumMod val="50000"/>
                  <a:lumOff val="50000"/>
                </a:schemeClr>
              </a:buClr>
              <a:buSzPct val="50000"/>
              <a:buFont typeface="Wingdings" pitchFamily="2" charset="2"/>
              <a:buChar char="ü"/>
            </a:pPr>
            <a:r>
              <a:rPr lang="cs-CZ" sz="2800" b="1" dirty="0"/>
              <a:t>společně do nově definovaného jednoho typu „energetické komunity“ v novele energetického zákona</a:t>
            </a:r>
            <a:r>
              <a:rPr lang="cs-CZ" sz="2800" dirty="0"/>
              <a:t> (přehlednost, nezaměnitelnost),</a:t>
            </a:r>
          </a:p>
          <a:p>
            <a:pPr marL="571500" indent="-571500">
              <a:spcBef>
                <a:spcPts val="1800"/>
              </a:spcBef>
              <a:buClr>
                <a:schemeClr val="tx1">
                  <a:lumMod val="50000"/>
                  <a:lumOff val="50000"/>
                </a:schemeClr>
              </a:buClr>
              <a:buSzPct val="50000"/>
              <a:buFont typeface="Wingdings" pitchFamily="2" charset="2"/>
              <a:buChar char="ü"/>
            </a:pPr>
            <a:r>
              <a:rPr lang="cs-CZ" sz="2800" b="1" dirty="0"/>
              <a:t>definice energetické komunity bude odvozena z definice občanského energetického společenství </a:t>
            </a:r>
            <a:r>
              <a:rPr lang="cs-CZ" sz="2800" dirty="0"/>
              <a:t>dle směrnice o společných pravidlech pro vnitřní trh s elektřinou 2019/944,</a:t>
            </a:r>
          </a:p>
          <a:p>
            <a:pPr marL="571500" indent="-571500">
              <a:spcBef>
                <a:spcPts val="1800"/>
              </a:spcBef>
              <a:buClr>
                <a:schemeClr val="tx1">
                  <a:lumMod val="50000"/>
                  <a:lumOff val="50000"/>
                </a:schemeClr>
              </a:buClr>
              <a:buSzPct val="50000"/>
              <a:buFont typeface="Wingdings" pitchFamily="2" charset="2"/>
              <a:buChar char="ü"/>
            </a:pPr>
            <a:r>
              <a:rPr lang="cs-CZ" sz="2800" dirty="0"/>
              <a:t>bude-li energetická komunita nárokovat podmínky a podporu definovanou pro společenství pro obnovitelné energie, bude muset současně splnit definiční podmínky tohoto společenství dle REDII, </a:t>
            </a:r>
          </a:p>
          <a:p>
            <a:pPr marL="571500" indent="-571500">
              <a:spcBef>
                <a:spcPts val="1800"/>
              </a:spcBef>
              <a:buClr>
                <a:schemeClr val="tx1">
                  <a:lumMod val="50000"/>
                  <a:lumOff val="50000"/>
                </a:schemeClr>
              </a:buClr>
              <a:buSzPct val="50000"/>
              <a:buFont typeface="Wingdings" pitchFamily="2" charset="2"/>
              <a:buChar char="ü"/>
            </a:pPr>
            <a:r>
              <a:rPr lang="cs-CZ" sz="2800" dirty="0"/>
              <a:t>v novele zákona o podporovaných zdrojích energie bude uvedeno, že </a:t>
            </a:r>
            <a:r>
              <a:rPr lang="cs-CZ" sz="2800" b="1" dirty="0"/>
              <a:t>pro účely tohoto zákona se za společenství pro obnovitelné zdroje považuje energetická komunita, která splní podmínky společenství pro obnovitelné </a:t>
            </a:r>
            <a:r>
              <a:rPr lang="cs-CZ" sz="2800" dirty="0"/>
              <a:t>zdroje dle směrnice o podpoře využívání energie z obnovitelných zdrojů 2018/2001.</a:t>
            </a:r>
          </a:p>
          <a:p>
            <a:pPr marL="571500" indent="-571500">
              <a:spcBef>
                <a:spcPts val="1800"/>
              </a:spcBef>
              <a:buClr>
                <a:schemeClr val="tx1">
                  <a:lumMod val="50000"/>
                  <a:lumOff val="50000"/>
                </a:schemeClr>
              </a:buClr>
              <a:buSzPct val="50000"/>
              <a:buFont typeface="Wingdings" panose="05000000000000000000" pitchFamily="2" charset="2"/>
              <a:buChar char="Ø"/>
            </a:pPr>
            <a:endParaRPr lang="cs-CZ" sz="2800" dirty="0"/>
          </a:p>
          <a:p>
            <a:pPr marL="571500" indent="-571500">
              <a:spcBef>
                <a:spcPts val="1800"/>
              </a:spcBef>
              <a:buFont typeface="Wingdings" panose="05000000000000000000" pitchFamily="2" charset="2"/>
              <a:buChar char="Ø"/>
            </a:pPr>
            <a:endParaRPr lang="cs-CZ" sz="2800" dirty="0"/>
          </a:p>
          <a:p>
            <a:pPr marL="571500" indent="-571500">
              <a:spcBef>
                <a:spcPts val="1800"/>
              </a:spcBef>
              <a:buClr>
                <a:schemeClr val="tx1">
                  <a:lumMod val="50000"/>
                  <a:lumOff val="50000"/>
                </a:schemeClr>
              </a:buClr>
              <a:buSzPct val="50000"/>
              <a:buFont typeface="Wingdings" pitchFamily="2" charset="2"/>
              <a:buChar char="ü"/>
            </a:pPr>
            <a:endParaRPr lang="cs-CZ" sz="2800" dirty="0"/>
          </a:p>
          <a:p>
            <a:pPr marL="571500" indent="-571500">
              <a:spcBef>
                <a:spcPts val="1800"/>
              </a:spcBef>
              <a:buFont typeface="Wingdings" panose="05000000000000000000" pitchFamily="2" charset="2"/>
              <a:buChar char="Ø"/>
            </a:pP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11902543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6239f707e8_0_110"/>
          <p:cNvSpPr txBox="1">
            <a:spLocks noGrp="1"/>
          </p:cNvSpPr>
          <p:nvPr>
            <p:ph type="title"/>
          </p:nvPr>
        </p:nvSpPr>
        <p:spPr>
          <a:xfrm>
            <a:off x="1119350" y="2468225"/>
            <a:ext cx="10766100" cy="57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cs-CZ" sz="360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Rozdělení po sektorech </a:t>
            </a:r>
            <a:endParaRPr sz="360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72434512-C2D8-8141-95B2-DBB9FD7369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9350" y="3423920"/>
            <a:ext cx="11193048" cy="3159760"/>
          </a:xfrm>
          <a:prstGeom prst="rect">
            <a:avLst/>
          </a:prstGeom>
        </p:spPr>
      </p:pic>
      <p:sp>
        <p:nvSpPr>
          <p:cNvPr id="6" name="TextovéPole 5">
            <a:extLst>
              <a:ext uri="{FF2B5EF4-FFF2-40B4-BE49-F238E27FC236}">
                <a16:creationId xmlns:a16="http://schemas.microsoft.com/office/drawing/2014/main" id="{537B7787-11D3-2140-960E-F17824A2FDE0}"/>
              </a:ext>
            </a:extLst>
          </p:cNvPr>
          <p:cNvSpPr txBox="1"/>
          <p:nvPr/>
        </p:nvSpPr>
        <p:spPr>
          <a:xfrm>
            <a:off x="9781628" y="9046615"/>
            <a:ext cx="42076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/>
              <a:t>zdroj: Komora OZE, MPO</a:t>
            </a:r>
          </a:p>
        </p:txBody>
      </p:sp>
    </p:spTree>
    <p:extLst>
      <p:ext uri="{BB962C8B-B14F-4D97-AF65-F5344CB8AC3E}">
        <p14:creationId xmlns:p14="http://schemas.microsoft.com/office/powerpoint/2010/main" val="2249031475"/>
      </p:ext>
    </p:extLst>
  </p:cSld>
  <p:clrMapOvr>
    <a:masterClrMapping/>
  </p:clrMapOvr>
  <p:transition spd="slow">
    <p:pu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F311522-6E18-4E48-A7A8-3A1790D6F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768" y="1308100"/>
            <a:ext cx="10921032" cy="904404"/>
          </a:xfrm>
        </p:spPr>
        <p:txBody>
          <a:bodyPr/>
          <a:lstStyle/>
          <a:p>
            <a:endParaRPr lang="cs-CZ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5" name="Zástupný obsah 4" descr="Obsah obrázku snímek obrazovky&#10;&#10;Popis byl vytvořen automaticky">
            <a:extLst>
              <a:ext uri="{FF2B5EF4-FFF2-40B4-BE49-F238E27FC236}">
                <a16:creationId xmlns:a16="http://schemas.microsoft.com/office/drawing/2014/main" id="{3BE5DC69-D723-3242-AE22-1DA4342290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36" y="3148608"/>
            <a:ext cx="12203279" cy="4883222"/>
          </a:xfrm>
        </p:spPr>
      </p:pic>
      <p:sp>
        <p:nvSpPr>
          <p:cNvPr id="6" name="TextovéPole 5">
            <a:extLst>
              <a:ext uri="{FF2B5EF4-FFF2-40B4-BE49-F238E27FC236}">
                <a16:creationId xmlns:a16="http://schemas.microsoft.com/office/drawing/2014/main" id="{874213D1-6258-7842-A444-7FFCE68AA2ED}"/>
              </a:ext>
            </a:extLst>
          </p:cNvPr>
          <p:cNvSpPr txBox="1"/>
          <p:nvPr/>
        </p:nvSpPr>
        <p:spPr>
          <a:xfrm>
            <a:off x="9094688" y="9269288"/>
            <a:ext cx="162140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/>
              <a:t>zdroj: Komora OZE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76367265"/>
      </p:ext>
    </p:extLst>
  </p:cSld>
  <p:clrMapOvr>
    <a:masterClrMapping/>
  </p:clrMapOvr>
  <p:transition spd="slow">
    <p:cover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6239f707e8_0_110"/>
          <p:cNvSpPr txBox="1">
            <a:spLocks noGrp="1"/>
          </p:cNvSpPr>
          <p:nvPr>
            <p:ph type="title"/>
          </p:nvPr>
        </p:nvSpPr>
        <p:spPr>
          <a:xfrm>
            <a:off x="1119350" y="2468225"/>
            <a:ext cx="10766100" cy="57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cs-CZ" sz="360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Větrné elektrárny – instalovaný výkon (MW) </a:t>
            </a:r>
            <a:endParaRPr sz="360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B9B640D5-FA8C-3A44-9517-38FEE3B861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9350" y="3214370"/>
            <a:ext cx="8634250" cy="4782270"/>
          </a:xfrm>
          <a:prstGeom prst="rect">
            <a:avLst/>
          </a:prstGeom>
        </p:spPr>
      </p:pic>
      <p:sp>
        <p:nvSpPr>
          <p:cNvPr id="6" name="TextovéPole 5">
            <a:extLst>
              <a:ext uri="{FF2B5EF4-FFF2-40B4-BE49-F238E27FC236}">
                <a16:creationId xmlns:a16="http://schemas.microsoft.com/office/drawing/2014/main" id="{E157684C-C953-EA4B-BB73-5DCD2AB19AB0}"/>
              </a:ext>
            </a:extLst>
          </p:cNvPr>
          <p:cNvSpPr txBox="1"/>
          <p:nvPr/>
        </p:nvSpPr>
        <p:spPr>
          <a:xfrm>
            <a:off x="9781628" y="9046615"/>
            <a:ext cx="42076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/>
              <a:t>zdroj: Komora OZE</a:t>
            </a:r>
          </a:p>
        </p:txBody>
      </p:sp>
    </p:spTree>
    <p:extLst>
      <p:ext uri="{BB962C8B-B14F-4D97-AF65-F5344CB8AC3E}">
        <p14:creationId xmlns:p14="http://schemas.microsoft.com/office/powerpoint/2010/main" val="1494217015"/>
      </p:ext>
    </p:extLst>
  </p:cSld>
  <p:clrMapOvr>
    <a:masterClrMapping/>
  </p:clrMapOvr>
  <p:transition spd="slow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Obsah obrázku exteriér, osoba, země, muž&#10;&#10;Popis byl vytvořen automaticky">
            <a:extLst>
              <a:ext uri="{FF2B5EF4-FFF2-40B4-BE49-F238E27FC236}">
                <a16:creationId xmlns:a16="http://schemas.microsoft.com/office/drawing/2014/main" id="{C4B79A9D-2944-F34E-8507-63AC312765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71364"/>
            <a:ext cx="13004800" cy="5682237"/>
          </a:xfrm>
          <a:prstGeom prst="rect">
            <a:avLst/>
          </a:prstGeom>
        </p:spPr>
      </p:pic>
      <p:pic>
        <p:nvPicPr>
          <p:cNvPr id="5" name="Obrázek 4" descr="Obsah obrázku snímek obrazovky&#10;&#10;Popis byl vytvořen automaticky">
            <a:extLst>
              <a:ext uri="{FF2B5EF4-FFF2-40B4-BE49-F238E27FC236}">
                <a16:creationId xmlns:a16="http://schemas.microsoft.com/office/drawing/2014/main" id="{7D86989D-EB95-984B-9357-EDD2F7CA72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74402" y="1"/>
            <a:ext cx="2702320" cy="3942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154302"/>
      </p:ext>
    </p:extLst>
  </p:cSld>
  <p:clrMapOvr>
    <a:masterClrMapping/>
  </p:clrMapOvr>
  <p:transition spd="slow">
    <p:cover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6239f707e8_0_110"/>
          <p:cNvSpPr txBox="1">
            <a:spLocks noGrp="1"/>
          </p:cNvSpPr>
          <p:nvPr>
            <p:ph type="title"/>
          </p:nvPr>
        </p:nvSpPr>
        <p:spPr>
          <a:xfrm>
            <a:off x="1119350" y="2468225"/>
            <a:ext cx="10766100" cy="57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cs-CZ" sz="360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Fotovoltaika</a:t>
            </a:r>
            <a:r>
              <a:rPr lang="cs-CZ" sz="360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– instalovaný výkon (MW) </a:t>
            </a:r>
            <a:endParaRPr sz="360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47394E6D-E0CB-8144-8DAA-450E2282AA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9350" y="3041224"/>
            <a:ext cx="8645622" cy="4944535"/>
          </a:xfrm>
          <a:prstGeom prst="rect">
            <a:avLst/>
          </a:prstGeom>
        </p:spPr>
      </p:pic>
      <p:sp>
        <p:nvSpPr>
          <p:cNvPr id="6" name="TextovéPole 5">
            <a:extLst>
              <a:ext uri="{FF2B5EF4-FFF2-40B4-BE49-F238E27FC236}">
                <a16:creationId xmlns:a16="http://schemas.microsoft.com/office/drawing/2014/main" id="{2E24F8F3-78AD-BD40-B7E1-EFBFA5614E68}"/>
              </a:ext>
            </a:extLst>
          </p:cNvPr>
          <p:cNvSpPr txBox="1"/>
          <p:nvPr/>
        </p:nvSpPr>
        <p:spPr>
          <a:xfrm>
            <a:off x="9781628" y="9046615"/>
            <a:ext cx="42076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/>
              <a:t>zdroj: Komora OZE</a:t>
            </a:r>
          </a:p>
        </p:txBody>
      </p:sp>
    </p:spTree>
    <p:extLst>
      <p:ext uri="{BB962C8B-B14F-4D97-AF65-F5344CB8AC3E}">
        <p14:creationId xmlns:p14="http://schemas.microsoft.com/office/powerpoint/2010/main" val="467241528"/>
      </p:ext>
    </p:extLst>
  </p:cSld>
  <p:clrMapOvr>
    <a:masterClrMapping/>
  </p:clrMapOvr>
  <p:transition spd="slow">
    <p:push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6239f707e8_0_110"/>
          <p:cNvSpPr txBox="1">
            <a:spLocks noGrp="1"/>
          </p:cNvSpPr>
          <p:nvPr>
            <p:ph type="title"/>
          </p:nvPr>
        </p:nvSpPr>
        <p:spPr>
          <a:xfrm>
            <a:off x="1119350" y="2468225"/>
            <a:ext cx="10766100" cy="57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cs-CZ" sz="36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2021 – 2030: až 12 mld. ročně (nové projekty)</a:t>
            </a:r>
            <a:endParaRPr sz="360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7DD37FCE-FF0A-E149-8D75-0B90B873B97A}"/>
              </a:ext>
            </a:extLst>
          </p:cNvPr>
          <p:cNvSpPr txBox="1"/>
          <p:nvPr/>
        </p:nvSpPr>
        <p:spPr>
          <a:xfrm>
            <a:off x="9781628" y="9046615"/>
            <a:ext cx="42076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/>
              <a:t>zdroj: Komora OZE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54DC8FF4-F1C6-154A-A466-0A55978861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600" y="3041225"/>
            <a:ext cx="7858234" cy="4935750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2FABFE49-927C-8144-AF35-36F31CA640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9918" y="3074741"/>
            <a:ext cx="3962552" cy="4294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090228"/>
      </p:ext>
    </p:extLst>
  </p:cSld>
  <p:clrMapOvr>
    <a:masterClrMapping/>
  </p:clrMapOvr>
  <p:transition spd="slow">
    <p:push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6239f707e8_0_110"/>
          <p:cNvSpPr txBox="1">
            <a:spLocks noGrp="1"/>
          </p:cNvSpPr>
          <p:nvPr>
            <p:ph type="title"/>
          </p:nvPr>
        </p:nvSpPr>
        <p:spPr>
          <a:xfrm>
            <a:off x="1119350" y="2468225"/>
            <a:ext cx="10766100" cy="57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cs-CZ" sz="36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2021 – 2030: celkem až 112 mld. korun (nové projekty)</a:t>
            </a:r>
            <a:endParaRPr sz="360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7DD37FCE-FF0A-E149-8D75-0B90B873B97A}"/>
              </a:ext>
            </a:extLst>
          </p:cNvPr>
          <p:cNvSpPr txBox="1"/>
          <p:nvPr/>
        </p:nvSpPr>
        <p:spPr>
          <a:xfrm>
            <a:off x="9781628" y="9046615"/>
            <a:ext cx="42076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/>
              <a:t>zdroj: Komora OZE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47079C37-8D98-6C4B-A1F9-9E479112A9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9350" y="3065222"/>
            <a:ext cx="9702631" cy="5957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685584"/>
      </p:ext>
    </p:extLst>
  </p:cSld>
  <p:clrMapOvr>
    <a:masterClrMapping/>
  </p:clrMapOvr>
  <p:transition spd="slow">
    <p:push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>
            <a:extLst>
              <a:ext uri="{FF2B5EF4-FFF2-40B4-BE49-F238E27FC236}">
                <a16:creationId xmlns:a16="http://schemas.microsoft.com/office/drawing/2014/main" id="{7DD37FCE-FF0A-E149-8D75-0B90B873B97A}"/>
              </a:ext>
            </a:extLst>
          </p:cNvPr>
          <p:cNvSpPr txBox="1"/>
          <p:nvPr/>
        </p:nvSpPr>
        <p:spPr>
          <a:xfrm>
            <a:off x="9781628" y="9046615"/>
            <a:ext cx="42076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/>
              <a:t>zdroj: Komora OZE</a:t>
            </a:r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id="{3D2E1344-1F49-4606-BED8-11FB72E194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733" y="1810246"/>
            <a:ext cx="11679334" cy="7006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608732"/>
      </p:ext>
    </p:extLst>
  </p:cSld>
  <p:clrMapOvr>
    <a:masterClrMapping/>
  </p:clrMapOvr>
  <p:transition spd="slow">
    <p:push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Content Placeholder 2"/>
          <p:cNvSpPr>
            <a:spLocks noGrp="1"/>
          </p:cNvSpPr>
          <p:nvPr>
            <p:ph idx="1"/>
          </p:nvPr>
        </p:nvSpPr>
        <p:spPr>
          <a:xfrm>
            <a:off x="1270000" y="1996480"/>
            <a:ext cx="10464800" cy="6588720"/>
          </a:xfrm>
        </p:spPr>
        <p:txBody>
          <a:bodyPr/>
          <a:lstStyle/>
          <a:p>
            <a:pPr algn="r"/>
            <a:endParaRPr lang="cs-CZ" dirty="0"/>
          </a:p>
          <a:p>
            <a:pPr algn="ctr"/>
            <a:endParaRPr lang="cs-CZ" sz="3200" dirty="0"/>
          </a:p>
          <a:p>
            <a:r>
              <a:rPr lang="cs-CZ" sz="3200" dirty="0"/>
              <a:t>Děkuji/-</a:t>
            </a:r>
            <a:r>
              <a:rPr lang="cs-CZ" sz="3200" dirty="0" err="1"/>
              <a:t>eme</a:t>
            </a:r>
            <a:r>
              <a:rPr lang="cs-CZ" sz="3200" dirty="0"/>
              <a:t> Vám za pozornost.</a:t>
            </a:r>
            <a:endParaRPr lang="cs-CZ" sz="1600" b="1" dirty="0"/>
          </a:p>
          <a:p>
            <a:endParaRPr lang="cs-CZ" sz="1600" b="1" dirty="0"/>
          </a:p>
          <a:p>
            <a:endParaRPr lang="cs-CZ" sz="1600" b="1" dirty="0"/>
          </a:p>
          <a:p>
            <a:r>
              <a:rPr lang="cs-CZ" sz="1600" b="1" dirty="0"/>
              <a:t>	</a:t>
            </a:r>
          </a:p>
          <a:p>
            <a:endParaRPr lang="cs-CZ" sz="1600" b="1" dirty="0"/>
          </a:p>
          <a:p>
            <a:endParaRPr lang="cs-CZ" sz="1600" b="1" dirty="0"/>
          </a:p>
          <a:p>
            <a:endParaRPr lang="cs-CZ" sz="1600" b="1" dirty="0"/>
          </a:p>
          <a:p>
            <a:r>
              <a:rPr lang="cs-CZ" sz="1600" b="1" dirty="0"/>
              <a:t>					</a:t>
            </a:r>
          </a:p>
          <a:p>
            <a:endParaRPr lang="cs-CZ" sz="1600" b="1" dirty="0"/>
          </a:p>
          <a:p>
            <a:pPr>
              <a:lnSpc>
                <a:spcPct val="150000"/>
              </a:lnSpc>
            </a:pPr>
            <a:r>
              <a:rPr lang="cs-CZ" sz="1600" b="1" dirty="0"/>
              <a:t>						</a:t>
            </a:r>
            <a:r>
              <a:rPr lang="cs-CZ" sz="1600" b="1" dirty="0">
                <a:hlinkClick r:id="rId2"/>
              </a:rPr>
              <a:t>martin.bursik@komoraoze.cz</a:t>
            </a:r>
            <a:endParaRPr lang="cs-CZ" sz="1600" b="1" dirty="0"/>
          </a:p>
          <a:p>
            <a:pPr>
              <a:lnSpc>
                <a:spcPct val="150000"/>
              </a:lnSpc>
            </a:pPr>
            <a:r>
              <a:rPr lang="cs-CZ" sz="1600" b="1" dirty="0"/>
              <a:t>						</a:t>
            </a:r>
            <a:r>
              <a:rPr lang="cs-CZ" sz="1600" b="1" dirty="0">
                <a:hlinkClick r:id="rId3"/>
              </a:rPr>
              <a:t>stepan.chalupa@komoraoze.cz</a:t>
            </a:r>
            <a:endParaRPr lang="cs-CZ" sz="1600" b="1" dirty="0"/>
          </a:p>
          <a:p>
            <a:pPr>
              <a:lnSpc>
                <a:spcPct val="150000"/>
              </a:lnSpc>
            </a:pPr>
            <a:endParaRPr lang="cs-CZ" sz="1600" b="1" dirty="0"/>
          </a:p>
          <a:p>
            <a:endParaRPr lang="cs-CZ" sz="1600" b="1" dirty="0"/>
          </a:p>
          <a:p>
            <a:endParaRPr lang="cs-CZ" sz="1600" dirty="0"/>
          </a:p>
        </p:txBody>
      </p:sp>
    </p:spTree>
    <p:extLst>
      <p:ext uri="{BB962C8B-B14F-4D97-AF65-F5344CB8AC3E}">
        <p14:creationId xmlns:p14="http://schemas.microsoft.com/office/powerpoint/2010/main" val="2493654306"/>
      </p:ext>
    </p:extLst>
  </p:cSld>
  <p:clrMapOvr>
    <a:masterClrMapping/>
  </p:clrMapOvr>
  <p:transition spd="slow">
    <p:cove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13768" y="1564432"/>
            <a:ext cx="11665296" cy="1224136"/>
          </a:xfrm>
        </p:spPr>
        <p:txBody>
          <a:bodyPr/>
          <a:lstStyle/>
          <a:p>
            <a:pPr algn="l"/>
            <a:r>
              <a:rPr lang="cs-CZ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/>
            </a:r>
            <a:br>
              <a:rPr lang="cs-CZ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cs-CZ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Přechod od doby uhlíkové k obnovitelným zdrojům.</a:t>
            </a:r>
            <a:br>
              <a:rPr lang="cs-CZ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endParaRPr lang="cs-CZ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13768" y="2860576"/>
            <a:ext cx="11665296" cy="6768752"/>
          </a:xfrm>
        </p:spPr>
        <p:txBody>
          <a:bodyPr/>
          <a:lstStyle/>
          <a:p>
            <a:pPr marL="457200" indent="-457200" algn="l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cs-CZ" sz="2800" dirty="0">
                <a:latin typeface="Calibri"/>
                <a:cs typeface="Calibri"/>
              </a:rPr>
              <a:t>Transformace energetického systému – 3 hnací síly,</a:t>
            </a:r>
          </a:p>
          <a:p>
            <a:pPr marL="457200" indent="-457200" algn="l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cs-CZ" sz="2800" dirty="0">
                <a:latin typeface="Calibri"/>
                <a:cs typeface="Calibri"/>
              </a:rPr>
              <a:t>pro 2/3 globální populace jsou FVE a VTE již nyní nejlevnějším novým zdrojem elektřiny,</a:t>
            </a:r>
          </a:p>
          <a:p>
            <a:pPr marL="457200" indent="-457200" algn="l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cs-CZ" sz="2800" dirty="0">
                <a:latin typeface="Calibri"/>
                <a:cs typeface="Calibri"/>
              </a:rPr>
              <a:t>ceny FVE klesly o 85% a od 2010 a do 2030 se očekává pokles o dalších 34%,</a:t>
            </a:r>
          </a:p>
          <a:p>
            <a:pPr marL="457200" indent="-457200" algn="l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cs-CZ" sz="2800" dirty="0">
                <a:latin typeface="Calibri"/>
                <a:cs typeface="Calibri"/>
              </a:rPr>
              <a:t>ceny VTE klesly o 49% a od 2010 a do 2030 se očekává pokles o dalších 36%,</a:t>
            </a:r>
          </a:p>
          <a:p>
            <a:pPr marL="457200" indent="-457200" algn="l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cs-CZ" sz="2800" dirty="0">
                <a:latin typeface="Calibri"/>
                <a:cs typeface="Calibri"/>
              </a:rPr>
              <a:t>v r. 2040 bude 90% elektřiny v EU z OZE / z toho 80% z VTE a FVE</a:t>
            </a:r>
          </a:p>
          <a:p>
            <a:pPr marL="457200" indent="-457200" algn="l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cs-CZ" sz="2800" dirty="0">
                <a:latin typeface="Calibri"/>
                <a:cs typeface="Calibri"/>
              </a:rPr>
              <a:t>55% USA, 62% Čína, 75% Indie,</a:t>
            </a:r>
          </a:p>
          <a:p>
            <a:pPr marL="457200" indent="-457200" algn="l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cs-CZ" sz="2800" dirty="0">
                <a:latin typeface="Calibri"/>
                <a:cs typeface="Calibri"/>
              </a:rPr>
              <a:t>FVE a baterie v domácnostech budou využívány jako virtuální elektrárny poskytující flexibilní kapacitu na vyrovnávání energetického systému – konkurence plynu a velkým bateriovým úložištím,</a:t>
            </a:r>
          </a:p>
          <a:p>
            <a:pPr marL="457200" indent="-457200" algn="l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cs-CZ" sz="2800" dirty="0">
                <a:latin typeface="Calibri"/>
                <a:cs typeface="Calibri"/>
              </a:rPr>
              <a:t>domácnosti investují 1,9 trilionu USD do FVE a baterií </a:t>
            </a:r>
          </a:p>
          <a:p>
            <a:pPr marL="0" indent="0" algn="l">
              <a:spcAft>
                <a:spcPts val="1800"/>
              </a:spcAft>
            </a:pPr>
            <a:r>
              <a:rPr lang="cs-CZ" sz="2800" dirty="0">
                <a:solidFill>
                  <a:schemeClr val="bg2"/>
                </a:solidFill>
                <a:latin typeface="Calibri"/>
                <a:cs typeface="Calibri"/>
              </a:rPr>
              <a:t>								</a:t>
            </a:r>
            <a:r>
              <a:rPr lang="cs-CZ" sz="1600" dirty="0">
                <a:solidFill>
                  <a:schemeClr val="bg2"/>
                </a:solidFill>
                <a:latin typeface="Calibri"/>
                <a:cs typeface="Calibri"/>
              </a:rPr>
              <a:t>Zdroj: </a:t>
            </a:r>
            <a:r>
              <a:rPr lang="cs-CZ" sz="1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Bloomberg</a:t>
            </a:r>
            <a:r>
              <a:rPr lang="cs-CZ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New </a:t>
            </a:r>
            <a:r>
              <a:rPr lang="cs-CZ" sz="1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Energy</a:t>
            </a:r>
            <a:r>
              <a:rPr lang="cs-CZ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Outlook 2019</a:t>
            </a:r>
            <a:br>
              <a:rPr lang="cs-CZ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endParaRPr lang="cs-CZ" sz="16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24785243"/>
      </p:ext>
    </p:extLst>
  </p:cSld>
  <p:clrMapOvr>
    <a:masterClrMapping/>
  </p:clrMapOvr>
  <p:transition spd="slow">
    <p:cov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C96365E2-7AB7-5142-888F-F87D73AA26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790700"/>
            <a:ext cx="12166600" cy="796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906309"/>
      </p:ext>
    </p:extLst>
  </p:cSld>
  <p:clrMapOvr>
    <a:masterClrMapping/>
  </p:clrMapOvr>
  <p:transition spd="slow">
    <p:cov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13768" y="1564432"/>
            <a:ext cx="11665296" cy="1368152"/>
          </a:xfrm>
        </p:spPr>
        <p:txBody>
          <a:bodyPr/>
          <a:lstStyle/>
          <a:p>
            <a:pPr algn="l"/>
            <a:r>
              <a:rPr lang="cs-CZ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Přechod na OZE je nevyhnutelný, ale kdo bude v nové energetice dominovat?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270000" y="3508648"/>
            <a:ext cx="10705008" cy="5976664"/>
          </a:xfrm>
        </p:spPr>
        <p:txBody>
          <a:bodyPr/>
          <a:lstStyle/>
          <a:p>
            <a:pPr marL="457200" indent="-457200" algn="l"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cs-CZ" sz="2800" dirty="0" err="1">
                <a:latin typeface="Calibri"/>
                <a:cs typeface="Calibri"/>
              </a:rPr>
              <a:t>REScoop.eu</a:t>
            </a:r>
            <a:r>
              <a:rPr lang="cs-CZ" sz="2800" dirty="0">
                <a:latin typeface="Calibri"/>
                <a:cs typeface="Calibri"/>
              </a:rPr>
              <a:t> – asociace energetických družstev EU,</a:t>
            </a:r>
          </a:p>
          <a:p>
            <a:pPr marL="457200" indent="-457200" algn="l"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cs-CZ" sz="2800" dirty="0">
                <a:latin typeface="Calibri"/>
                <a:cs typeface="Calibri"/>
              </a:rPr>
              <a:t>3,500 společenství ve 13ti ČS,</a:t>
            </a:r>
          </a:p>
          <a:p>
            <a:pPr marL="457200" indent="-457200" algn="l"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cs-CZ" sz="2800" dirty="0">
                <a:latin typeface="Calibri"/>
                <a:cs typeface="Calibri"/>
              </a:rPr>
              <a:t>reprezentují 1 milion občanů, </a:t>
            </a:r>
          </a:p>
          <a:p>
            <a:pPr marL="457200" indent="-457200" algn="l"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cs-CZ" sz="2800" dirty="0">
                <a:latin typeface="Calibri"/>
                <a:cs typeface="Calibri"/>
              </a:rPr>
              <a:t>Německo, Dánsko, Holandsko, Velká Británie, Švédsko …</a:t>
            </a:r>
          </a:p>
          <a:p>
            <a:pPr marL="457200" indent="-457200" algn="l"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cs-CZ" sz="2800" dirty="0">
                <a:latin typeface="Calibri"/>
                <a:cs typeface="Calibri"/>
              </a:rPr>
              <a:t>v oblasti výroby energie, dodávek, distribuce, energetických služeb, sdílení elektromobilů, financování …,</a:t>
            </a:r>
          </a:p>
          <a:p>
            <a:pPr marL="457200" indent="-457200" algn="l">
              <a:spcAft>
                <a:spcPts val="2400"/>
              </a:spcAft>
              <a:buFont typeface="Arial" panose="020B0604020202020204" pitchFamily="34" charset="0"/>
              <a:buChar char="•"/>
            </a:pPr>
            <a:endParaRPr lang="cs-CZ" sz="2800" dirty="0">
              <a:latin typeface="Calibri"/>
              <a:cs typeface="Calibri"/>
            </a:endParaRPr>
          </a:p>
          <a:p>
            <a:pPr algn="r">
              <a:spcAft>
                <a:spcPts val="2400"/>
              </a:spcAft>
            </a:pPr>
            <a:endParaRPr lang="cs-CZ" sz="2800" dirty="0">
              <a:latin typeface="Calibri"/>
              <a:cs typeface="Calibri"/>
            </a:endParaRPr>
          </a:p>
          <a:p>
            <a:pPr marL="571500" indent="-571500">
              <a:spcAft>
                <a:spcPts val="2400"/>
              </a:spcAft>
              <a:buFont typeface="+mj-lt"/>
              <a:buAutoNum type="arabicPeriod"/>
            </a:pPr>
            <a:endParaRPr lang="cs-CZ" sz="28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07440761"/>
      </p:ext>
    </p:extLst>
  </p:cSld>
  <p:clrMapOvr>
    <a:masterClrMapping/>
  </p:clrMapOvr>
  <p:transition spd="slow">
    <p:cov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13768" y="1564432"/>
            <a:ext cx="11665296" cy="648072"/>
          </a:xfrm>
        </p:spPr>
        <p:txBody>
          <a:bodyPr/>
          <a:lstStyle/>
          <a:p>
            <a:pPr algn="l"/>
            <a:r>
              <a:rPr lang="cs-CZ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Občanská energetická společenství v Evropě</a:t>
            </a:r>
          </a:p>
        </p:txBody>
      </p:sp>
      <p:pic>
        <p:nvPicPr>
          <p:cNvPr id="5" name="Zástupný obsah 4" descr="Obsah obrázku text, mapa&#10;&#10;Popis byl vytvořen automaticky">
            <a:extLst>
              <a:ext uri="{FF2B5EF4-FFF2-40B4-BE49-F238E27FC236}">
                <a16:creationId xmlns:a16="http://schemas.microsoft.com/office/drawing/2014/main" id="{F72EB2AF-8202-E146-BC33-EBEFFE9834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704" y="2205075"/>
            <a:ext cx="12529392" cy="7325337"/>
          </a:xfrm>
        </p:spPr>
      </p:pic>
      <p:sp>
        <p:nvSpPr>
          <p:cNvPr id="6" name="TextovéPole 5">
            <a:extLst>
              <a:ext uri="{FF2B5EF4-FFF2-40B4-BE49-F238E27FC236}">
                <a16:creationId xmlns:a16="http://schemas.microsoft.com/office/drawing/2014/main" id="{F61D8C28-E3FD-0541-8721-852AB76B75A3}"/>
              </a:ext>
            </a:extLst>
          </p:cNvPr>
          <p:cNvSpPr txBox="1"/>
          <p:nvPr/>
        </p:nvSpPr>
        <p:spPr>
          <a:xfrm>
            <a:off x="9742760" y="9341296"/>
            <a:ext cx="36840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>
                <a:solidFill>
                  <a:schemeClr val="tx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https://www.rescoop.eu/community-energy-map</a:t>
            </a:r>
            <a:endParaRPr lang="cs-CZ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8660341"/>
      </p:ext>
    </p:extLst>
  </p:cSld>
  <p:clrMapOvr>
    <a:masterClrMapping/>
  </p:clrMapOvr>
  <p:transition spd="slow">
    <p:cov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13768" y="1564432"/>
            <a:ext cx="11665296" cy="1152128"/>
          </a:xfrm>
        </p:spPr>
        <p:txBody>
          <a:bodyPr/>
          <a:lstStyle/>
          <a:p>
            <a:pPr algn="l"/>
            <a:r>
              <a:rPr lang="cs-CZ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Motivace k založení energetického společenství</a:t>
            </a:r>
            <a:br>
              <a:rPr lang="cs-CZ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endParaRPr lang="cs-CZ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aphicFrame>
        <p:nvGraphicFramePr>
          <p:cNvPr id="7" name="Zástupný obsah 6">
            <a:extLst>
              <a:ext uri="{FF2B5EF4-FFF2-40B4-BE49-F238E27FC236}">
                <a16:creationId xmlns:a16="http://schemas.microsoft.com/office/drawing/2014/main" id="{E19FC0D2-E535-4D4F-B2FC-4A9B3B14239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2000560"/>
              </p:ext>
            </p:extLst>
          </p:nvPr>
        </p:nvGraphicFramePr>
        <p:xfrm>
          <a:off x="1270000" y="5283200"/>
          <a:ext cx="10464800" cy="2705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Obrázek 8" descr="Obsah obrázku snímek obrazovky&#10;&#10;Popis byl vytvořen automaticky">
            <a:extLst>
              <a:ext uri="{FF2B5EF4-FFF2-40B4-BE49-F238E27FC236}">
                <a16:creationId xmlns:a16="http://schemas.microsoft.com/office/drawing/2014/main" id="{DC50BA20-8714-474E-BE38-50A310E08C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800" y="3286968"/>
            <a:ext cx="10414000" cy="4902200"/>
          </a:xfrm>
          <a:prstGeom prst="rect">
            <a:avLst/>
          </a:prstGeom>
        </p:spPr>
      </p:pic>
      <p:sp>
        <p:nvSpPr>
          <p:cNvPr id="10" name="TextovéPole 9">
            <a:extLst>
              <a:ext uri="{FF2B5EF4-FFF2-40B4-BE49-F238E27FC236}">
                <a16:creationId xmlns:a16="http://schemas.microsoft.com/office/drawing/2014/main" id="{3E5EA6B2-7451-CE40-A80D-CDE1ECACEE47}"/>
              </a:ext>
            </a:extLst>
          </p:cNvPr>
          <p:cNvSpPr txBox="1"/>
          <p:nvPr/>
        </p:nvSpPr>
        <p:spPr>
          <a:xfrm>
            <a:off x="5710313" y="9053264"/>
            <a:ext cx="72944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err="1"/>
              <a:t>Energy</a:t>
            </a:r>
            <a:r>
              <a:rPr lang="cs-CZ" sz="1400" dirty="0"/>
              <a:t> </a:t>
            </a:r>
            <a:r>
              <a:rPr lang="cs-CZ" sz="1400" dirty="0" err="1"/>
              <a:t>Communities</a:t>
            </a:r>
            <a:r>
              <a:rPr lang="cs-CZ" sz="1400" dirty="0"/>
              <a:t>: </a:t>
            </a:r>
            <a:r>
              <a:rPr lang="cs-CZ" sz="1400" dirty="0" err="1"/>
              <a:t>an</a:t>
            </a:r>
            <a:r>
              <a:rPr lang="cs-CZ" sz="1400" dirty="0"/>
              <a:t> </a:t>
            </a:r>
            <a:r>
              <a:rPr lang="cs-CZ" sz="1400" dirty="0" err="1"/>
              <a:t>overview</a:t>
            </a:r>
            <a:r>
              <a:rPr lang="cs-CZ" sz="1400" dirty="0"/>
              <a:t> </a:t>
            </a:r>
            <a:r>
              <a:rPr lang="cs-CZ" sz="1400" dirty="0" err="1"/>
              <a:t>of</a:t>
            </a:r>
            <a:r>
              <a:rPr lang="cs-CZ" sz="1400" dirty="0"/>
              <a:t> </a:t>
            </a:r>
            <a:r>
              <a:rPr lang="cs-CZ" sz="1400" dirty="0" err="1"/>
              <a:t>energy</a:t>
            </a:r>
            <a:r>
              <a:rPr lang="cs-CZ" sz="1400" dirty="0"/>
              <a:t> and </a:t>
            </a:r>
            <a:r>
              <a:rPr lang="cs-CZ" sz="1400" dirty="0" err="1"/>
              <a:t>social</a:t>
            </a:r>
            <a:r>
              <a:rPr lang="cs-CZ" sz="1400" dirty="0"/>
              <a:t> </a:t>
            </a:r>
            <a:r>
              <a:rPr lang="cs-CZ" sz="1400" dirty="0" err="1"/>
              <a:t>innovation</a:t>
            </a:r>
            <a:r>
              <a:rPr lang="cs-CZ" sz="1400" dirty="0"/>
              <a:t>, </a:t>
            </a:r>
            <a:r>
              <a:rPr lang="cs-CZ" sz="1400" dirty="0" err="1"/>
              <a:t>European</a:t>
            </a:r>
            <a:r>
              <a:rPr lang="cs-CZ" sz="1400" dirty="0"/>
              <a:t> </a:t>
            </a:r>
            <a:r>
              <a:rPr lang="cs-CZ" sz="1400" dirty="0" err="1"/>
              <a:t>Comission</a:t>
            </a:r>
            <a:r>
              <a:rPr lang="cs-CZ" sz="1400" dirty="0"/>
              <a:t>, 2020</a:t>
            </a:r>
          </a:p>
        </p:txBody>
      </p:sp>
    </p:spTree>
    <p:extLst>
      <p:ext uri="{BB962C8B-B14F-4D97-AF65-F5344CB8AC3E}">
        <p14:creationId xmlns:p14="http://schemas.microsoft.com/office/powerpoint/2010/main" val="2897375671"/>
      </p:ext>
    </p:extLst>
  </p:cSld>
  <p:clrMapOvr>
    <a:masterClrMapping/>
  </p:clrMapOvr>
  <p:transition spd="slow">
    <p:cove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13768" y="1564432"/>
            <a:ext cx="11665296" cy="1368152"/>
          </a:xfrm>
        </p:spPr>
        <p:txBody>
          <a:bodyPr/>
          <a:lstStyle/>
          <a:p>
            <a:pPr algn="l"/>
            <a:r>
              <a:rPr lang="cs-CZ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Klimatická komunita </a:t>
            </a:r>
            <a:r>
              <a:rPr lang="cs-CZ" sz="2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Saerbeck</a:t>
            </a:r>
            <a:r>
              <a:rPr lang="cs-CZ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Německo.</a:t>
            </a:r>
            <a:br>
              <a:rPr lang="cs-CZ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endParaRPr lang="cs-CZ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270000" y="4516760"/>
            <a:ext cx="10705008" cy="4968552"/>
          </a:xfrm>
        </p:spPr>
        <p:txBody>
          <a:bodyPr/>
          <a:lstStyle/>
          <a:p>
            <a:pPr>
              <a:spcAft>
                <a:spcPts val="1800"/>
              </a:spcAft>
            </a:pPr>
            <a:r>
              <a:rPr lang="cs-CZ" sz="2800" dirty="0">
                <a:hlinkClick r:id="rId3"/>
              </a:rPr>
              <a:t>https://www.youtube.com/watch?v=D136A95d0Lo</a:t>
            </a:r>
            <a:endParaRPr lang="cs-CZ" sz="2800" dirty="0">
              <a:latin typeface="Calibri"/>
              <a:cs typeface="Calibri"/>
            </a:endParaRPr>
          </a:p>
          <a:p>
            <a:pPr algn="r">
              <a:spcAft>
                <a:spcPts val="1200"/>
              </a:spcAft>
            </a:pPr>
            <a:endParaRPr lang="cs-CZ" sz="2800" dirty="0">
              <a:latin typeface="Calibri"/>
              <a:cs typeface="Calibri"/>
            </a:endParaRPr>
          </a:p>
          <a:p>
            <a:pPr marL="571500" indent="-571500">
              <a:spcAft>
                <a:spcPts val="1200"/>
              </a:spcAft>
              <a:buFont typeface="+mj-lt"/>
              <a:buAutoNum type="arabicPeriod"/>
            </a:pPr>
            <a:endParaRPr lang="cs-CZ" sz="28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57168715"/>
      </p:ext>
    </p:extLst>
  </p:cSld>
  <p:clrMapOvr>
    <a:masterClrMapping/>
  </p:clrMapOvr>
  <p:transition spd="slow">
    <p:cove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 descr="Obsah obrázku text, snímek obrazovky&#10;&#10;Popis byl vytvořen automaticky">
            <a:extLst>
              <a:ext uri="{FF2B5EF4-FFF2-40B4-BE49-F238E27FC236}">
                <a16:creationId xmlns:a16="http://schemas.microsoft.com/office/drawing/2014/main" id="{E2AFBFFA-8EFF-1544-97B8-2890733044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337" y="0"/>
            <a:ext cx="10224125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59084"/>
      </p:ext>
    </p:extLst>
  </p:cSld>
  <p:clrMapOvr>
    <a:masterClrMapping/>
  </p:clrMapOvr>
  <p:transition spd="slow">
    <p:cover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azev kapitoly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FFFF"/>
      </a:accent1>
      <a:accent2>
        <a:srgbClr val="333399"/>
      </a:accent2>
      <a:accent3>
        <a:srgbClr val="FFFFFF"/>
      </a:accent3>
      <a:accent4>
        <a:srgbClr val="000000"/>
      </a:accent4>
      <a:accent5>
        <a:srgbClr val="FFFFFF"/>
      </a:accent5>
      <a:accent6>
        <a:srgbClr val="2D2D8A"/>
      </a:accent6>
      <a:hlink>
        <a:srgbClr val="009999"/>
      </a:hlink>
      <a:folHlink>
        <a:srgbClr val="99CC00"/>
      </a:folHlink>
    </a:clrScheme>
    <a:fontScheme name="Nazev kapitoly">
      <a:majorFont>
        <a:latin typeface="Myriad Pro Bold"/>
        <a:ea typeface="ヒラギノ角ゴ ProN W6"/>
        <a:cs typeface="ヒラギノ角ゴ ProN W6"/>
      </a:majorFont>
      <a:minorFont>
        <a:latin typeface="Myriad Pro"/>
        <a:ea typeface="ヒラギノ角ゴ ProN W3"/>
        <a:cs typeface="ヒラギノ角ゴ ProN W3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Nazev kapitoly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Text s nadpisem">
  <a:themeElements>
    <a:clrScheme name="Text s nadpise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ext s nadpisem">
      <a:majorFont>
        <a:latin typeface="Myriad Pro Bold"/>
        <a:ea typeface="ヒラギノ角ゴ ProN W6"/>
        <a:cs typeface="ヒラギノ角ゴ ProN W6"/>
      </a:majorFont>
      <a:minorFont>
        <a:latin typeface="Myriad Pro"/>
        <a:ea typeface="ヒラギノ角ゴ ProN W3"/>
        <a:cs typeface="ヒラギノ角ゴ ProN W3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ext s nadpisem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27370</TotalTime>
  <Pages>0</Pages>
  <Words>1015</Words>
  <Characters>0</Characters>
  <Application>Microsoft Office PowerPoint</Application>
  <PresentationFormat>Vlastní</PresentationFormat>
  <Lines>0</Lines>
  <Paragraphs>119</Paragraphs>
  <Slides>24</Slides>
  <Notes>15</Notes>
  <HiddenSlides>0</HiddenSlides>
  <MMClips>0</MMClips>
  <ScaleCrop>false</ScaleCrop>
  <HeadingPairs>
    <vt:vector size="6" baseType="variant">
      <vt:variant>
        <vt:lpstr>Použitá písma</vt:lpstr>
      </vt:variant>
      <vt:variant>
        <vt:i4>10</vt:i4>
      </vt:variant>
      <vt:variant>
        <vt:lpstr>Motiv</vt:lpstr>
      </vt:variant>
      <vt:variant>
        <vt:i4>2</vt:i4>
      </vt:variant>
      <vt:variant>
        <vt:lpstr>Nadpisy snímků</vt:lpstr>
      </vt:variant>
      <vt:variant>
        <vt:i4>24</vt:i4>
      </vt:variant>
    </vt:vector>
  </HeadingPairs>
  <TitlesOfParts>
    <vt:vector size="36" baseType="lpstr">
      <vt:lpstr>ＭＳ Ｐゴシック</vt:lpstr>
      <vt:lpstr>Arial</vt:lpstr>
      <vt:lpstr>Calibri</vt:lpstr>
      <vt:lpstr>Gill Sans</vt:lpstr>
      <vt:lpstr>Myriad Pro</vt:lpstr>
      <vt:lpstr>Myriad Pro Bold</vt:lpstr>
      <vt:lpstr>PT Sans</vt:lpstr>
      <vt:lpstr>Wingdings</vt:lpstr>
      <vt:lpstr>ヒラギノ角ゴ ProN W3</vt:lpstr>
      <vt:lpstr>ヒラギノ角ゴ ProN W6</vt:lpstr>
      <vt:lpstr>Nazev kapitoly</vt:lpstr>
      <vt:lpstr>1_Text s nadpisem</vt:lpstr>
      <vt:lpstr> </vt:lpstr>
      <vt:lpstr>Prezentace aplikace PowerPoint</vt:lpstr>
      <vt:lpstr> Přechod od doby uhlíkové k obnovitelným zdrojům. </vt:lpstr>
      <vt:lpstr>Prezentace aplikace PowerPoint</vt:lpstr>
      <vt:lpstr>Přechod na OZE je nevyhnutelný, ale kdo bude v nové energetice dominovat?</vt:lpstr>
      <vt:lpstr>Občanská energetická společenství v Evropě</vt:lpstr>
      <vt:lpstr>Motivace k založení energetického společenství </vt:lpstr>
      <vt:lpstr>Klimatická komunita Saerbeck, Německo. </vt:lpstr>
      <vt:lpstr>Prezentace aplikace PowerPoint</vt:lpstr>
      <vt:lpstr>Hlavní město Praha - struktura zdrojů CO2</vt:lpstr>
      <vt:lpstr>Energetické společenství hl.m. Prahy / v přípravě</vt:lpstr>
      <vt:lpstr>Směrnice 2019/944 o vnitřním trhu s elektřinou: Občanské energetické společenství (OES) / transpozice do 31.12.2020</vt:lpstr>
      <vt:lpstr>Směrnice 2019/944 o vnitřním trhu s elektřinou: Občanské energetické společenství (OES) / transpozice do 31.12.2020</vt:lpstr>
      <vt:lpstr>Směrnice 2018/2001 RED II:  Společenství pro obnovitelné energie (SOE) /transpozice 30.6.2021</vt:lpstr>
      <vt:lpstr>Primární účel obou typů společenství:</vt:lpstr>
      <vt:lpstr>Návrh transpozice:</vt:lpstr>
      <vt:lpstr>Rozdělení po sektorech </vt:lpstr>
      <vt:lpstr>Prezentace aplikace PowerPoint</vt:lpstr>
      <vt:lpstr>Větrné elektrárny – instalovaný výkon (MW) </vt:lpstr>
      <vt:lpstr>Fotovoltaika – instalovaný výkon (MW) </vt:lpstr>
      <vt:lpstr>2021 – 2030: až 12 mld. ročně (nové projekty)</vt:lpstr>
      <vt:lpstr>2021 – 2030: celkem až 112 mld. korun (nové projekty)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Tomas</dc:creator>
  <cp:lastModifiedBy>Jana Dlouhá</cp:lastModifiedBy>
  <cp:revision>865</cp:revision>
  <cp:lastPrinted>2017-03-22T23:52:57Z</cp:lastPrinted>
  <dcterms:created xsi:type="dcterms:W3CDTF">2013-03-20T15:16:41Z</dcterms:created>
  <dcterms:modified xsi:type="dcterms:W3CDTF">2020-03-13T14:46:17Z</dcterms:modified>
</cp:coreProperties>
</file>