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56" r:id="rId2"/>
    <p:sldId id="276" r:id="rId3"/>
    <p:sldId id="279" r:id="rId4"/>
    <p:sldId id="277" r:id="rId5"/>
    <p:sldId id="268" r:id="rId6"/>
    <p:sldId id="269" r:id="rId7"/>
    <p:sldId id="280" r:id="rId8"/>
    <p:sldId id="281" r:id="rId9"/>
    <p:sldId id="282" r:id="rId10"/>
    <p:sldId id="27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AF3F"/>
    <a:srgbClr val="000099"/>
    <a:srgbClr val="DB7D00"/>
    <a:srgbClr val="F9E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879" autoAdjust="0"/>
    <p:restoredTop sz="94673" autoAdjust="0"/>
  </p:normalViewPr>
  <p:slideViewPr>
    <p:cSldViewPr>
      <p:cViewPr varScale="1">
        <p:scale>
          <a:sx n="100" d="100"/>
          <a:sy n="100" d="100"/>
        </p:scale>
        <p:origin x="96" y="25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-3600" y="-108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DA9FB6-D9ED-404E-AFD2-37E0835FC3D6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4BA257B-425A-4350-8792-7C494188941C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208066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7B48070-1754-4046-9E38-6F5D9D5E9BB1}" type="datetimeFigureOut">
              <a:rPr lang="cs-CZ" smtClean="0"/>
              <a:pPr/>
              <a:t>30.05.2018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477F0F-9C0A-45F8-A7AE-EABCF9118898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2146983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Úvodní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odnadpis 2"/>
          <p:cNvSpPr>
            <a:spLocks noGrp="1"/>
          </p:cNvSpPr>
          <p:nvPr>
            <p:ph type="subTitle" idx="1" hasCustomPrompt="1"/>
          </p:nvPr>
        </p:nvSpPr>
        <p:spPr>
          <a:xfrm>
            <a:off x="1403648" y="4581128"/>
            <a:ext cx="7056784" cy="1800200"/>
          </a:xfrm>
          <a:prstGeom prst="rect">
            <a:avLst/>
          </a:prstGeom>
        </p:spPr>
        <p:txBody>
          <a:bodyPr anchor="b">
            <a:no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None/>
              <a:defRPr sz="20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dirty="0" smtClean="0"/>
              <a:t>autoři projektu</a:t>
            </a:r>
            <a:endParaRPr lang="cs-CZ" dirty="0"/>
          </a:p>
        </p:txBody>
      </p:sp>
      <p:sp>
        <p:nvSpPr>
          <p:cNvPr id="6" name="Nadpis 13"/>
          <p:cNvSpPr>
            <a:spLocks noGrp="1" noChangeAspect="1"/>
          </p:cNvSpPr>
          <p:nvPr>
            <p:ph type="title" hasCustomPrompt="1"/>
          </p:nvPr>
        </p:nvSpPr>
        <p:spPr>
          <a:xfrm>
            <a:off x="1403648" y="1988840"/>
            <a:ext cx="7283152" cy="1872208"/>
          </a:xfrm>
          <a:prstGeom prst="rect">
            <a:avLst/>
          </a:prstGeom>
        </p:spPr>
        <p:txBody>
          <a:bodyPr anchor="b"/>
          <a:lstStyle>
            <a:lvl1pPr algn="l">
              <a:defRPr b="1" baseline="0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NÁZEV PREZENTACE</a:t>
            </a:r>
            <a:endParaRPr lang="cs-CZ" dirty="0"/>
          </a:p>
        </p:txBody>
      </p:sp>
      <p:sp>
        <p:nvSpPr>
          <p:cNvPr id="7" name="Podnadpis 2"/>
          <p:cNvSpPr txBox="1">
            <a:spLocks/>
          </p:cNvSpPr>
          <p:nvPr userDrawn="1"/>
        </p:nvSpPr>
        <p:spPr>
          <a:xfrm>
            <a:off x="1403648" y="3789040"/>
            <a:ext cx="7209184" cy="576064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l">
              <a:buNone/>
              <a:defRPr sz="2600" baseline="0"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kumimoji="0" lang="cs-CZ" sz="26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+mn-ea"/>
                <a:cs typeface="Arial" pitchFamily="34" charset="0"/>
              </a:rPr>
              <a:t>MINISTERSTVO PRO MÍSTNÍ ROZVOJ ČR</a:t>
            </a:r>
          </a:p>
        </p:txBody>
      </p:sp>
      <p:pic>
        <p:nvPicPr>
          <p:cNvPr id="8" name="Obrázek 7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323528" y="692696"/>
            <a:ext cx="2565000" cy="562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na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2060848"/>
            <a:ext cx="8291264" cy="4392488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pic>
        <p:nvPicPr>
          <p:cNvPr id="4" name="Obrázek 3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bez nadpis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2"/>
          <p:cNvSpPr>
            <a:spLocks noGrp="1"/>
          </p:cNvSpPr>
          <p:nvPr>
            <p:ph idx="1" hasCustomPrompt="1"/>
          </p:nvPr>
        </p:nvSpPr>
        <p:spPr>
          <a:xfrm>
            <a:off x="395536" y="1484784"/>
            <a:ext cx="8291264" cy="4968552"/>
          </a:xfrm>
          <a:prstGeom prst="rect">
            <a:avLst/>
          </a:prstGeom>
        </p:spPr>
        <p:txBody>
          <a:bodyPr>
            <a:normAutofit/>
          </a:bodyPr>
          <a:lstStyle>
            <a:lvl1pPr algn="l">
              <a:spcBef>
                <a:spcPts val="1000"/>
              </a:spcBef>
              <a:spcAft>
                <a:spcPts val="1000"/>
              </a:spcAft>
              <a:buFontTx/>
              <a:buNone/>
              <a:defRPr sz="2800">
                <a:latin typeface="Arial" pitchFamily="34" charset="0"/>
                <a:cs typeface="Arial" pitchFamily="34" charset="0"/>
              </a:defRPr>
            </a:lvl1pPr>
            <a:lvl2pPr algn="l">
              <a:buFontTx/>
              <a:buNone/>
              <a:defRPr sz="2400">
                <a:latin typeface="Arial" pitchFamily="34" charset="0"/>
                <a:cs typeface="Arial" pitchFamily="34" charset="0"/>
              </a:defRPr>
            </a:lvl2pPr>
            <a:lvl3pPr algn="l">
              <a:buFontTx/>
              <a:buNone/>
              <a:defRPr sz="2000">
                <a:latin typeface="Arial" pitchFamily="34" charset="0"/>
                <a:cs typeface="Arial" pitchFamily="34" charset="0"/>
              </a:defRPr>
            </a:lvl3pPr>
            <a:lvl4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4pPr>
            <a:lvl5pPr algn="l">
              <a:buFontTx/>
              <a:buNone/>
              <a:defRPr sz="1800">
                <a:latin typeface="Arial" pitchFamily="34" charset="0"/>
                <a:cs typeface="Arial" pitchFamily="34" charset="0"/>
              </a:defRPr>
            </a:lvl5pPr>
            <a:lvl6pPr>
              <a:buNone/>
              <a:defRPr/>
            </a:lvl6pPr>
          </a:lstStyle>
          <a:p>
            <a:pPr lvl="0"/>
            <a:r>
              <a:rPr lang="cs-CZ" dirty="0" smtClean="0"/>
              <a:t>Klepnutím vložíte text</a:t>
            </a:r>
          </a:p>
        </p:txBody>
      </p:sp>
      <p:pic>
        <p:nvPicPr>
          <p:cNvPr id="3" name="Obrázek 2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nitřní list s odrážkam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Nadpis 9"/>
          <p:cNvSpPr>
            <a:spLocks noGrp="1"/>
          </p:cNvSpPr>
          <p:nvPr>
            <p:ph type="title" hasCustomPrompt="1"/>
          </p:nvPr>
        </p:nvSpPr>
        <p:spPr>
          <a:xfrm>
            <a:off x="395536" y="1412776"/>
            <a:ext cx="8291264" cy="504056"/>
          </a:xfrm>
          <a:prstGeom prst="rect">
            <a:avLst/>
          </a:prstGeom>
        </p:spPr>
        <p:txBody>
          <a:bodyPr anchor="t">
            <a:noAutofit/>
          </a:bodyPr>
          <a:lstStyle>
            <a:lvl1pPr algn="l">
              <a:defRPr sz="3200" b="1">
                <a:solidFill>
                  <a:srgbClr val="000099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cs-CZ" dirty="0" smtClean="0"/>
              <a:t>NADPIS</a:t>
            </a:r>
            <a:endParaRPr lang="cs-CZ" dirty="0"/>
          </a:p>
        </p:txBody>
      </p:sp>
      <p:sp>
        <p:nvSpPr>
          <p:cNvPr id="4" name="Zástupný symbol pro obsah 2"/>
          <p:cNvSpPr>
            <a:spLocks noGrp="1"/>
          </p:cNvSpPr>
          <p:nvPr>
            <p:ph idx="10"/>
          </p:nvPr>
        </p:nvSpPr>
        <p:spPr>
          <a:xfrm>
            <a:off x="467544" y="2060849"/>
            <a:ext cx="8229600" cy="4392488"/>
          </a:xfrm>
          <a:prstGeom prst="rect">
            <a:avLst/>
          </a:prstGeom>
        </p:spPr>
        <p:txBody>
          <a:bodyPr/>
          <a:lstStyle>
            <a:lvl1pPr marL="342900" indent="-342900">
              <a:buClr>
                <a:schemeClr val="accent1"/>
              </a:buClr>
              <a:buFont typeface="Wingdings" pitchFamily="2" charset="2"/>
              <a:buChar char="§"/>
              <a:defRPr/>
            </a:lvl1pPr>
            <a:lvl2pPr marL="742950" indent="-285750">
              <a:buClr>
                <a:schemeClr val="accent1"/>
              </a:buClr>
              <a:buFont typeface="Wingdings" pitchFamily="2" charset="2"/>
              <a:buChar char="§"/>
              <a:defRPr/>
            </a:lvl2pPr>
            <a:lvl3pPr marL="1143000" indent="-228600">
              <a:buClr>
                <a:schemeClr val="accent1"/>
              </a:buClr>
              <a:buFont typeface="Wingdings" pitchFamily="2" charset="2"/>
              <a:buChar char="§"/>
              <a:defRPr/>
            </a:lvl3pPr>
            <a:lvl4pPr marL="1600200" indent="-228600">
              <a:buClr>
                <a:schemeClr val="accent1"/>
              </a:buClr>
              <a:buFont typeface="Wingdings" pitchFamily="2" charset="2"/>
              <a:buChar char="§"/>
              <a:defRPr/>
            </a:lvl4pPr>
            <a:lvl5pPr marL="2057400" indent="-228600">
              <a:buClr>
                <a:schemeClr val="accent1"/>
              </a:buClr>
              <a:buFont typeface="Wingdings" pitchFamily="2" charset="2"/>
              <a:buChar char="§"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pic>
        <p:nvPicPr>
          <p:cNvPr id="5" name="Obrázek 4" descr="mmr_cr_rgb.emf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467544" y="620688"/>
            <a:ext cx="2016224" cy="4421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094237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em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 descr="podtisk_modry.emf"/>
          <p:cNvPicPr>
            <a:picLocks noChangeAspect="1"/>
          </p:cNvPicPr>
          <p:nvPr/>
        </p:nvPicPr>
        <p:blipFill>
          <a:blip r:embed="rId6" cstate="print"/>
          <a:srcRect l="17008" b="8622"/>
          <a:stretch>
            <a:fillRect/>
          </a:stretch>
        </p:blipFill>
        <p:spPr>
          <a:xfrm>
            <a:off x="2" y="1988841"/>
            <a:ext cx="7908545" cy="4869160"/>
          </a:xfrm>
          <a:prstGeom prst="rect">
            <a:avLst/>
          </a:prstGeom>
        </p:spPr>
      </p:pic>
      <p:sp>
        <p:nvSpPr>
          <p:cNvPr id="8" name="Obdélník 7"/>
          <p:cNvSpPr>
            <a:spLocks noChangeAspect="1"/>
          </p:cNvSpPr>
          <p:nvPr/>
        </p:nvSpPr>
        <p:spPr>
          <a:xfrm>
            <a:off x="0" y="1"/>
            <a:ext cx="9144000" cy="260648"/>
          </a:xfrm>
          <a:prstGeom prst="rect">
            <a:avLst/>
          </a:prstGeom>
          <a:solidFill>
            <a:srgbClr val="0000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  <p:sp>
        <p:nvSpPr>
          <p:cNvPr id="9" name="Obdélník 8"/>
          <p:cNvSpPr/>
          <p:nvPr/>
        </p:nvSpPr>
        <p:spPr>
          <a:xfrm>
            <a:off x="0" y="260649"/>
            <a:ext cx="9144000" cy="144016"/>
          </a:xfrm>
          <a:prstGeom prst="rect">
            <a:avLst/>
          </a:prstGeom>
          <a:gradFill>
            <a:gsLst>
              <a:gs pos="0">
                <a:srgbClr val="000099"/>
              </a:gs>
              <a:gs pos="100000">
                <a:schemeClr val="bg1">
                  <a:alpha val="0"/>
                </a:schemeClr>
              </a:gs>
            </a:gsLst>
            <a:lin ang="0" scaled="1"/>
          </a:gradFill>
          <a:ln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>
              <a:noFill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odnadpis 1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za odbor regionální politiky Ivana Kašparová</a:t>
            </a:r>
            <a:endParaRPr lang="en-US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1403648" y="1556792"/>
            <a:ext cx="7283152" cy="1872208"/>
          </a:xfrm>
        </p:spPr>
        <p:txBody>
          <a:bodyPr/>
          <a:lstStyle/>
          <a:p>
            <a:r>
              <a:rPr lang="pl-PL" dirty="0"/>
              <a:t>Venkov a jeho podpora </a:t>
            </a:r>
            <a:r>
              <a:rPr lang="pl-PL" dirty="0" smtClean="0"/>
              <a:t>z pohledu MMR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6090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Děkujeme:          </a:t>
            </a:r>
            <a:br>
              <a:rPr lang="cs-CZ" dirty="0" smtClean="0"/>
            </a:br>
            <a:r>
              <a:rPr lang="cs-CZ" dirty="0" smtClean="0"/>
              <a:t>Dotazník k potřebám nastavení podpory venkova</a:t>
            </a:r>
            <a:endParaRPr lang="cs-CZ" dirty="0"/>
          </a:p>
        </p:txBody>
      </p:sp>
      <p:pic>
        <p:nvPicPr>
          <p:cNvPr id="4" name="Zástupný symbol pro obsah 3"/>
          <p:cNvPicPr>
            <a:picLocks noGrp="1" noChangeAspect="1"/>
          </p:cNvPicPr>
          <p:nvPr>
            <p:ph idx="10"/>
          </p:nvPr>
        </p:nvPicPr>
        <p:blipFill>
          <a:blip r:embed="rId2"/>
          <a:stretch>
            <a:fillRect/>
          </a:stretch>
        </p:blipFill>
        <p:spPr>
          <a:xfrm>
            <a:off x="402779" y="2492896"/>
            <a:ext cx="8229600" cy="230425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19872" y="3207643"/>
            <a:ext cx="2201692" cy="3645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9880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844824"/>
            <a:ext cx="8496944" cy="4824536"/>
          </a:xfrm>
        </p:spPr>
        <p:txBody>
          <a:bodyPr>
            <a:noAutofit/>
          </a:bodyPr>
          <a:lstStyle/>
          <a:p>
            <a:r>
              <a:rPr lang="cs-CZ" sz="1800" dirty="0"/>
              <a:t>Venkov – soubor obcí </a:t>
            </a:r>
            <a:endParaRPr lang="cs-CZ" sz="1800" dirty="0" smtClean="0"/>
          </a:p>
          <a:p>
            <a:r>
              <a:rPr lang="cs-CZ" sz="1800" dirty="0" smtClean="0"/>
              <a:t>V rámci současného společenského </a:t>
            </a:r>
            <a:r>
              <a:rPr lang="cs-CZ" sz="1800" dirty="0"/>
              <a:t>diskurzu </a:t>
            </a:r>
            <a:r>
              <a:rPr lang="cs-CZ" sz="1800" dirty="0" smtClean="0"/>
              <a:t>v ČR je </a:t>
            </a:r>
            <a:r>
              <a:rPr lang="cs-CZ" sz="1800" dirty="0"/>
              <a:t>venkov prezentován jako </a:t>
            </a:r>
            <a:r>
              <a:rPr lang="cs-CZ" sz="1800" b="1" dirty="0"/>
              <a:t>něco, co si zasluhuje </a:t>
            </a:r>
            <a:r>
              <a:rPr lang="cs-CZ" sz="1800" b="1" dirty="0" smtClean="0"/>
              <a:t>přidanou podporu</a:t>
            </a:r>
            <a:r>
              <a:rPr lang="cs-CZ" sz="1800" dirty="0"/>
              <a:t>, </a:t>
            </a:r>
            <a:endParaRPr lang="cs-CZ" sz="1800" dirty="0" smtClean="0"/>
          </a:p>
          <a:p>
            <a:r>
              <a:rPr lang="cs-CZ" sz="1800" dirty="0" smtClean="0"/>
              <a:t>Území, </a:t>
            </a:r>
            <a:r>
              <a:rPr lang="cs-CZ" sz="1800" dirty="0"/>
              <a:t>při použití nejběžnějších </a:t>
            </a:r>
            <a:r>
              <a:rPr lang="cs-CZ" sz="1800" dirty="0" smtClean="0"/>
              <a:t>vymezení, pokrývající </a:t>
            </a:r>
            <a:r>
              <a:rPr lang="cs-CZ" sz="1800" b="1" dirty="0"/>
              <a:t>většinu území ČR </a:t>
            </a:r>
            <a:r>
              <a:rPr lang="cs-CZ" sz="1800" dirty="0"/>
              <a:t>a zahrnuje </a:t>
            </a:r>
            <a:r>
              <a:rPr lang="cs-CZ" sz="1800" b="1" dirty="0" smtClean="0"/>
              <a:t>velmi pestrou </a:t>
            </a:r>
            <a:r>
              <a:rPr lang="cs-CZ" sz="1800" b="1" dirty="0"/>
              <a:t>škálu obcí </a:t>
            </a:r>
            <a:endParaRPr lang="cs-CZ" sz="1800" b="1" dirty="0" smtClean="0"/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dirty="0"/>
              <a:t>obce s mimořádně dobrými socioekonomickými podmínkami a kvalitou </a:t>
            </a:r>
            <a:r>
              <a:rPr lang="cs-CZ" sz="1800" dirty="0" smtClean="0"/>
              <a:t>života vs</a:t>
            </a:r>
            <a:r>
              <a:rPr lang="cs-CZ" sz="1800" dirty="0"/>
              <a:t>. obce </a:t>
            </a:r>
            <a:r>
              <a:rPr lang="cs-CZ" sz="1800" dirty="0" smtClean="0"/>
              <a:t>postižené </a:t>
            </a:r>
            <a:r>
              <a:rPr lang="cs-CZ" sz="1800" dirty="0"/>
              <a:t>výraznou sociální deprivací a hospodářskými </a:t>
            </a:r>
            <a:r>
              <a:rPr lang="cs-CZ" sz="1800" dirty="0" smtClean="0"/>
              <a:t>problémy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dirty="0"/>
              <a:t>obce </a:t>
            </a:r>
            <a:r>
              <a:rPr lang="cs-CZ" sz="1800" dirty="0" smtClean="0"/>
              <a:t>postižené </a:t>
            </a:r>
            <a:r>
              <a:rPr lang="cs-CZ" sz="1800" dirty="0"/>
              <a:t>významným poklesem obyvatelstva (nízká porodnost </a:t>
            </a:r>
            <a:r>
              <a:rPr lang="cs-CZ" sz="1800" dirty="0" smtClean="0"/>
              <a:t>a/nebo emigrace) vs. </a:t>
            </a:r>
            <a:r>
              <a:rPr lang="cs-CZ" sz="1800" dirty="0"/>
              <a:t>obce s prudkým růstem </a:t>
            </a:r>
            <a:r>
              <a:rPr lang="cs-CZ" sz="1800" dirty="0" smtClean="0"/>
              <a:t>obyvatelstva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dirty="0"/>
              <a:t>obce vybavené službami vs. obce, kde </a:t>
            </a:r>
            <a:r>
              <a:rPr lang="cs-CZ" sz="1800" dirty="0" smtClean="0"/>
              <a:t>"není </a:t>
            </a:r>
            <a:r>
              <a:rPr lang="cs-CZ" sz="1800" dirty="0"/>
              <a:t>k dispozici </a:t>
            </a:r>
            <a:r>
              <a:rPr lang="cs-CZ" sz="1800" dirty="0" smtClean="0"/>
              <a:t>nic„</a:t>
            </a:r>
          </a:p>
          <a:p>
            <a:pPr marL="342900" indent="-342900">
              <a:buFont typeface="Wingdings" panose="05000000000000000000" pitchFamily="2" charset="2"/>
              <a:buChar char="§"/>
            </a:pPr>
            <a:r>
              <a:rPr lang="cs-CZ" sz="1800" dirty="0"/>
              <a:t>o</a:t>
            </a:r>
            <a:r>
              <a:rPr lang="cs-CZ" sz="1800" dirty="0" smtClean="0"/>
              <a:t>bce, </a:t>
            </a:r>
            <a:r>
              <a:rPr lang="pl-PL" sz="1800" dirty="0"/>
              <a:t>z nichž je na skok do velkého města vs. </a:t>
            </a:r>
            <a:r>
              <a:rPr lang="pl-PL" sz="1800" dirty="0" smtClean="0"/>
              <a:t>prostorově </a:t>
            </a:r>
            <a:r>
              <a:rPr lang="pl-PL" sz="1800" dirty="0"/>
              <a:t>izolované </a:t>
            </a:r>
            <a:r>
              <a:rPr lang="pl-PL" sz="1800" dirty="0" smtClean="0"/>
              <a:t>obce atd.</a:t>
            </a:r>
            <a:endParaRPr lang="cs-CZ" sz="18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dirty="0" smtClean="0"/>
              <a:t>Venkov</a:t>
            </a:r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2908937" y="1832751"/>
            <a:ext cx="2044149" cy="369332"/>
          </a:xfrm>
          <a:prstGeom prst="rect">
            <a:avLst/>
          </a:prstGeom>
          <a:solidFill>
            <a:srgbClr val="92D050"/>
          </a:solidFill>
        </p:spPr>
        <p:txBody>
          <a:bodyPr wrap="none">
            <a:spAutoFit/>
          </a:bodyPr>
          <a:lstStyle/>
          <a:p>
            <a:r>
              <a:rPr lang="cs-CZ" dirty="0"/>
              <a:t>(kterých přesně?) </a:t>
            </a:r>
          </a:p>
        </p:txBody>
      </p:sp>
      <p:sp>
        <p:nvSpPr>
          <p:cNvPr id="5" name="Obdélník 4"/>
          <p:cNvSpPr/>
          <p:nvPr/>
        </p:nvSpPr>
        <p:spPr>
          <a:xfrm>
            <a:off x="4953086" y="2708920"/>
            <a:ext cx="3733714" cy="369332"/>
          </a:xfrm>
          <a:prstGeom prst="rect">
            <a:avLst/>
          </a:prstGeom>
          <a:solidFill>
            <a:srgbClr val="00B0F0"/>
          </a:solidFill>
        </p:spPr>
        <p:txBody>
          <a:bodyPr wrap="none">
            <a:spAutoFit/>
          </a:bodyPr>
          <a:lstStyle/>
          <a:p>
            <a:r>
              <a:rPr lang="cs-CZ" dirty="0"/>
              <a:t>(ergo obce chtějí být "venkovské"),</a:t>
            </a:r>
          </a:p>
        </p:txBody>
      </p:sp>
    </p:spTree>
    <p:extLst>
      <p:ext uri="{BB962C8B-B14F-4D97-AF65-F5344CB8AC3E}">
        <p14:creationId xmlns:p14="http://schemas.microsoft.com/office/powerpoint/2010/main" val="19340269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/>
        <p:txBody>
          <a:bodyPr/>
          <a:lstStyle/>
          <a:p>
            <a:r>
              <a:rPr lang="pl-PL" sz="2400" dirty="0"/>
              <a:t>Je tohle všechno venkov, nebo je venkov jen něco z toho? </a:t>
            </a:r>
            <a:endParaRPr lang="pl-PL" sz="2400" dirty="0" smtClean="0"/>
          </a:p>
          <a:p>
            <a:r>
              <a:rPr lang="pt-BR" sz="2400" dirty="0" smtClean="0"/>
              <a:t>Má </a:t>
            </a:r>
            <a:r>
              <a:rPr lang="cs-CZ" sz="2400" dirty="0"/>
              <a:t>pobírat</a:t>
            </a:r>
            <a:r>
              <a:rPr lang="pt-BR" sz="2400" dirty="0"/>
              <a:t> celé </a:t>
            </a:r>
            <a:r>
              <a:rPr lang="pt-BR" sz="2400" dirty="0" smtClean="0"/>
              <a:t>portfolio </a:t>
            </a:r>
            <a:r>
              <a:rPr lang="pt-BR" sz="2400" dirty="0"/>
              <a:t>obcí</a:t>
            </a:r>
            <a:r>
              <a:rPr lang="cs-CZ" sz="2400" dirty="0"/>
              <a:t> přidanou podporu jako součást "venkova"? </a:t>
            </a:r>
            <a:endParaRPr lang="cs-CZ" sz="2400" dirty="0" smtClean="0"/>
          </a:p>
          <a:p>
            <a:r>
              <a:rPr lang="cs-CZ" sz="2400" dirty="0" smtClean="0"/>
              <a:t>Nebo </a:t>
            </a:r>
            <a:r>
              <a:rPr lang="cs-CZ" sz="2400" dirty="0"/>
              <a:t>je nutné poskytnout přidanou podporu pouze některým </a:t>
            </a:r>
            <a:r>
              <a:rPr lang="cs-CZ" sz="2400" dirty="0" smtClean="0"/>
              <a:t>obcím</a:t>
            </a:r>
            <a:r>
              <a:rPr lang="cs-CZ" sz="2400" dirty="0"/>
              <a:t> </a:t>
            </a:r>
            <a:r>
              <a:rPr lang="cs-CZ" sz="2400" dirty="0" smtClean="0">
                <a:sym typeface="Wingdings" panose="05000000000000000000" pitchFamily="2" charset="2"/>
              </a:rPr>
              <a:t></a:t>
            </a:r>
            <a:r>
              <a:rPr lang="cs-CZ" sz="2400" dirty="0" smtClean="0"/>
              <a:t> </a:t>
            </a:r>
            <a:r>
              <a:rPr lang="cs-CZ" sz="2400" dirty="0"/>
              <a:t>využívání pojmu venkov pak ztrácí v kontextu strategického plánování význam?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074490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1800" dirty="0"/>
              <a:t>MMR říká – </a:t>
            </a:r>
            <a:r>
              <a:rPr lang="pl-PL" sz="1800" b="1" dirty="0" smtClean="0"/>
              <a:t>podporujme </a:t>
            </a:r>
            <a:r>
              <a:rPr lang="pl-PL" sz="1800" b="1" dirty="0"/>
              <a:t>v každé obci to, co je třeba, a v takové míře, </a:t>
            </a:r>
            <a:r>
              <a:rPr lang="pl-PL" sz="1800" b="1" dirty="0" smtClean="0"/>
              <a:t>v jaké </a:t>
            </a:r>
            <a:r>
              <a:rPr lang="pl-PL" sz="1800" b="1" dirty="0"/>
              <a:t>je </a:t>
            </a:r>
            <a:r>
              <a:rPr lang="pl-PL" sz="1800" b="1" dirty="0" smtClean="0"/>
              <a:t>potřeba</a:t>
            </a:r>
            <a:r>
              <a:rPr lang="pl-PL" sz="1800" dirty="0"/>
              <a:t>, nepodporujme celý </a:t>
            </a:r>
            <a:r>
              <a:rPr lang="pl-PL" sz="1800" dirty="0" smtClean="0"/>
              <a:t>"venkov" </a:t>
            </a:r>
            <a:r>
              <a:rPr lang="pl-PL" sz="1800" dirty="0"/>
              <a:t>jako uniformní </a:t>
            </a:r>
            <a:r>
              <a:rPr lang="pl-PL" sz="1800" dirty="0" smtClean="0"/>
              <a:t>prostor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1800" b="1" dirty="0" smtClean="0"/>
              <a:t>Z toho vycházíme i v SRR.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1800" b="1" dirty="0" smtClean="0"/>
              <a:t>Na ďalšiu typologii smeřuje náš projekt: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1800" b="1" dirty="0" smtClean="0"/>
              <a:t>MMR má ambici strategicky řídit podporu venkova, ale v kontextu již řečeného,  podpoře malých obcí.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1800" b="1" dirty="0" smtClean="0"/>
              <a:t>Východiskem SR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pl-PL" sz="1800" b="1" dirty="0" smtClean="0"/>
              <a:t>připravujeme i revizi dotačných titulů pro obce.</a:t>
            </a:r>
            <a:endParaRPr lang="pl-PL" sz="1800" b="1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395536" y="1268760"/>
            <a:ext cx="8291264" cy="504056"/>
          </a:xfrm>
        </p:spPr>
        <p:txBody>
          <a:bodyPr/>
          <a:lstStyle/>
          <a:p>
            <a:r>
              <a:rPr lang="cs-CZ" dirty="0" smtClean="0"/>
              <a:t>Přístup MMR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233908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Venkov v návrhové části SRR </a:t>
            </a: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196945" y="1970648"/>
            <a:ext cx="8695535" cy="4410680"/>
          </a:xfrm>
          <a:prstGeom prst="rect">
            <a:avLst/>
          </a:prstGeom>
        </p:spPr>
        <p:txBody>
          <a:bodyPr>
            <a:normAutofit fontScale="92500" lnSpcReduction="20000"/>
          </a:bodyPr>
          <a:lstStyle>
            <a:lvl1pPr marL="0" indent="0" algn="l" defTabSz="914400" rtl="0" eaLnBrk="1" latinLnBrk="0" hangingPunct="1">
              <a:spcBef>
                <a:spcPts val="1000"/>
              </a:spcBef>
              <a:spcAft>
                <a:spcPts val="1000"/>
              </a:spcAft>
              <a:buFontTx/>
              <a:buNone/>
              <a:defRPr sz="2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Tx/>
              <a:buNone/>
              <a:defRPr sz="20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Tx/>
              <a:buNone/>
              <a:defRPr sz="1800" kern="1200">
                <a:solidFill>
                  <a:schemeClr val="tx1"/>
                </a:solidFill>
                <a:latin typeface="Arial" pitchFamily="34" charset="0"/>
                <a:ea typeface="+mn-ea"/>
                <a:cs typeface="Arial" pitchFamily="34" charset="0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just"/>
            <a:r>
              <a:rPr lang="cs-CZ" sz="2400" b="1" dirty="0" smtClean="0"/>
              <a:t>Venkovský prostor </a:t>
            </a:r>
            <a:r>
              <a:rPr lang="cs-CZ" sz="2400" dirty="0" smtClean="0"/>
              <a:t>je zohledněn ve všech strategických cílech (silná metropolitní území, aglomerace, regionální centra a jejich venkovské zázemí, hospodářsky a sociálně ohrožená území).   </a:t>
            </a:r>
          </a:p>
          <a:p>
            <a:pPr algn="just"/>
            <a:r>
              <a:rPr lang="cs-CZ" sz="2400" dirty="0" smtClean="0"/>
              <a:t>V silných metropolitních územích a aglomeracích je řešeno např.: </a:t>
            </a:r>
          </a:p>
          <a:p>
            <a:pPr lvl="1" algn="just"/>
            <a:r>
              <a:rPr lang="cs-CZ" sz="1800" dirty="0" smtClean="0"/>
              <a:t>Koordinování nové zástavby v </a:t>
            </a:r>
            <a:r>
              <a:rPr lang="cs-CZ" sz="1800" dirty="0" err="1" smtClean="0"/>
              <a:t>suburbiích</a:t>
            </a:r>
            <a:r>
              <a:rPr lang="cs-CZ" sz="1800" dirty="0" smtClean="0"/>
              <a:t>. </a:t>
            </a:r>
          </a:p>
          <a:p>
            <a:pPr lvl="1" algn="just"/>
            <a:r>
              <a:rPr lang="cs-CZ" sz="1800" dirty="0" smtClean="0"/>
              <a:t>Zajištění dostatečného rozsahu a kvality veřejných služeb ve venkovském zázemí metropolí. </a:t>
            </a:r>
          </a:p>
          <a:p>
            <a:pPr lvl="1" algn="just"/>
            <a:r>
              <a:rPr lang="cs-CZ" sz="1800" dirty="0" smtClean="0"/>
              <a:t>Zlepšení dopravního spojení mezi zázemím a jádrem metropole. </a:t>
            </a:r>
          </a:p>
          <a:p>
            <a:pPr algn="just"/>
            <a:r>
              <a:rPr lang="cs-CZ" sz="2400" dirty="0" smtClean="0"/>
              <a:t>V regionálních centrech a jejich venkovském zázemí je řešeno např.: </a:t>
            </a:r>
          </a:p>
          <a:p>
            <a:pPr lvl="1" algn="just"/>
            <a:r>
              <a:rPr lang="cs-CZ" sz="1800" dirty="0" smtClean="0"/>
              <a:t>Koordinování úsilí důležitých aktérů s vlivem na péči o krajinu.</a:t>
            </a:r>
          </a:p>
          <a:p>
            <a:pPr lvl="1" algn="just"/>
            <a:r>
              <a:rPr lang="cs-CZ" sz="1800" dirty="0" smtClean="0"/>
              <a:t>Zlepšení znečištěného ovzduší v obcích způsobeného převážně zastaralými lokálními topeništi na pevná paliva. </a:t>
            </a:r>
          </a:p>
          <a:p>
            <a:pPr lvl="1" algn="just"/>
            <a:r>
              <a:rPr lang="cs-CZ" sz="1800" dirty="0" smtClean="0"/>
              <a:t>Podpora drobného podnikání , a to i ve vazbě na lokální produkty. </a:t>
            </a:r>
          </a:p>
          <a:p>
            <a:pPr lvl="1" algn="just"/>
            <a:endParaRPr lang="cs-CZ" sz="1500" dirty="0" smtClean="0"/>
          </a:p>
          <a:p>
            <a:pPr lvl="1" algn="just"/>
            <a:endParaRPr lang="cs-CZ" sz="1500" dirty="0"/>
          </a:p>
        </p:txBody>
      </p:sp>
      <p:pic>
        <p:nvPicPr>
          <p:cNvPr id="5" name="Picture 2" descr="N:\Oddělení 522\Agendy\SRR\SRR 2021-2030\Logo\SRR21-barevne-jednoduche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89220" y="514519"/>
            <a:ext cx="2768980" cy="9183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7924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cs-CZ" sz="2400" dirty="0" smtClean="0"/>
              <a:t>V </a:t>
            </a:r>
            <a:r>
              <a:rPr lang="cs-CZ" sz="2400" dirty="0"/>
              <a:t>hospodářsky a sociálně ohrožených územích je řešeno např.: </a:t>
            </a:r>
          </a:p>
          <a:p>
            <a:pPr lvl="1" algn="just"/>
            <a:r>
              <a:rPr lang="cs-CZ" sz="1800" dirty="0"/>
              <a:t>Předcházení vzniku sociálních problémů ve venkovském prostoru. </a:t>
            </a:r>
          </a:p>
          <a:p>
            <a:pPr lvl="1" algn="just"/>
            <a:r>
              <a:rPr lang="cs-CZ" sz="1800" dirty="0"/>
              <a:t>Podporování diverzifikace zemědělských a nezemědělských aktivit na venkově. </a:t>
            </a:r>
          </a:p>
          <a:p>
            <a:pPr lvl="1" algn="just"/>
            <a:r>
              <a:rPr lang="cs-CZ" sz="1800" dirty="0"/>
              <a:t>Zajištění adekvátního dopravního spojení z odlehlých oblastí do regionálních center. </a:t>
            </a:r>
          </a:p>
          <a:p>
            <a:pPr lvl="1" algn="just"/>
            <a:r>
              <a:rPr lang="cs-CZ" sz="1800" dirty="0"/>
              <a:t>Zlepšování dostupnosti integrovaného záchranného systému v odlehlých regionech. 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Venkov v návrhové části </a:t>
            </a:r>
            <a:r>
              <a:rPr lang="cs-CZ" dirty="0" smtClean="0"/>
              <a:t>SRR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6432433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Podprogram </a:t>
            </a:r>
            <a:r>
              <a:rPr lang="cs-CZ" dirty="0"/>
              <a:t>Podpora obnovy a rozvoje venkova (obce do 3 000 obyv</a:t>
            </a:r>
            <a:r>
              <a:rPr lang="cs-CZ" dirty="0" smtClean="0"/>
              <a:t>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Podprogram </a:t>
            </a:r>
            <a:r>
              <a:rPr lang="cs-CZ" dirty="0"/>
              <a:t>Podpora obcí (obce 3 001 – 10 000 obyv.)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cs-CZ" dirty="0" smtClean="0"/>
              <a:t>Podprogram </a:t>
            </a:r>
            <a:r>
              <a:rPr lang="cs-CZ" dirty="0"/>
              <a:t>Podpora obcí nad 10 000 obyvatel bez statutárních měst (příp. omezení na území ITI, IPRÚ)</a:t>
            </a:r>
          </a:p>
          <a:p>
            <a:r>
              <a:rPr lang="cs-CZ" dirty="0" smtClean="0"/>
              <a:t>Podpora na komunikace</a:t>
            </a:r>
            <a:r>
              <a:rPr lang="cs-CZ" dirty="0"/>
              <a:t>,  udržování budov v majetku obce, sportoviště a veř. </a:t>
            </a:r>
            <a:r>
              <a:rPr lang="cs-CZ" dirty="0" smtClean="0"/>
              <a:t>prostranství</a:t>
            </a:r>
            <a:r>
              <a:rPr lang="cs-CZ" dirty="0"/>
              <a:t>, KD, </a:t>
            </a:r>
            <a:r>
              <a:rPr lang="cs-CZ" dirty="0" smtClean="0"/>
              <a:t>knihovny, </a:t>
            </a:r>
            <a:r>
              <a:rPr lang="cs-CZ" dirty="0"/>
              <a:t>…</a:t>
            </a:r>
          </a:p>
          <a:p>
            <a:r>
              <a:rPr lang="cs-CZ" dirty="0" smtClean="0"/>
              <a:t>Uvažujeme </a:t>
            </a:r>
            <a:r>
              <a:rPr lang="cs-CZ" dirty="0"/>
              <a:t>podporu prodejen (ve vlastnictví obce) nemovitosti, pojízdné prodejny.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Programu </a:t>
            </a:r>
            <a:r>
              <a:rPr lang="cs-CZ" dirty="0"/>
              <a:t>rozvoje regionů 2019+ 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7551225" y="4941168"/>
            <a:ext cx="1162472" cy="52322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cs-CZ" sz="2800" dirty="0" smtClean="0"/>
              <a:t>NIF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598112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Socioekonomický </a:t>
            </a:r>
            <a:r>
              <a:rPr lang="cs-CZ" dirty="0"/>
              <a:t>vývoj nemetropolitních oblastí ČR se zřetelem na rozvojové potřeby jednotlivých regionů</a:t>
            </a:r>
            <a:br>
              <a:rPr lang="cs-CZ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0"/>
          </p:nvPr>
        </p:nvSpPr>
        <p:spPr>
          <a:xfrm>
            <a:off x="251520" y="3068960"/>
            <a:ext cx="8568952" cy="3672408"/>
          </a:xfrm>
        </p:spPr>
        <p:txBody>
          <a:bodyPr/>
          <a:lstStyle/>
          <a:p>
            <a:r>
              <a:rPr lang="cs-CZ" sz="2000" dirty="0" smtClean="0"/>
              <a:t>Projekt </a:t>
            </a:r>
            <a:r>
              <a:rPr lang="cs-CZ" sz="2000" dirty="0"/>
              <a:t>v řešení (program BETA2 TAČR) </a:t>
            </a:r>
            <a:endParaRPr lang="cs-CZ" sz="2000" dirty="0" smtClean="0"/>
          </a:p>
          <a:p>
            <a:r>
              <a:rPr lang="cs-CZ" sz="2000" dirty="0" smtClean="0"/>
              <a:t>Cílem </a:t>
            </a:r>
            <a:r>
              <a:rPr lang="cs-CZ" sz="2000" dirty="0"/>
              <a:t>je analyzovat současný stav socioekonomického rozvoje nemetropolitních oblastí z hlediska jejich společných rysů a vzájemných odlišností, doporučit jejich typovou klasifikaci a návazně navrhnout stimulační mechanismy a opatření, které povedou k využití endogenního rozvojového potenciálu </a:t>
            </a:r>
            <a:r>
              <a:rPr lang="cs-CZ" sz="2000" dirty="0" err="1"/>
              <a:t>mimojádrových</a:t>
            </a:r>
            <a:r>
              <a:rPr lang="cs-CZ" sz="2000" dirty="0"/>
              <a:t> oblastí a snížení regionálních rozdílů v rámci území státu. </a:t>
            </a:r>
          </a:p>
          <a:p>
            <a:r>
              <a:rPr lang="cs-CZ" sz="2000" i="1" dirty="0" smtClean="0"/>
              <a:t>Geografické </a:t>
            </a:r>
            <a:r>
              <a:rPr lang="cs-CZ" sz="2000" i="1" dirty="0"/>
              <a:t>vymezení nemetropolitních oblastí je stanoveno jako prostorový doplněk k územím obvodům středisek Praha, Brno, Ostrava, Plzeň, Olomouc, České Budějovice, Zlín, Hradec Králové, Ústí nad Labem, Pardubice, Liberec, Karlovy Vary</a:t>
            </a:r>
            <a:r>
              <a:rPr lang="cs-CZ" sz="2000" i="1" dirty="0" smtClean="0"/>
              <a:t>.</a:t>
            </a:r>
            <a:endParaRPr lang="cs-CZ" sz="2000" i="1" dirty="0"/>
          </a:p>
        </p:txBody>
      </p:sp>
    </p:spTree>
    <p:extLst>
      <p:ext uri="{BB962C8B-B14F-4D97-AF65-F5344CB8AC3E}">
        <p14:creationId xmlns:p14="http://schemas.microsoft.com/office/powerpoint/2010/main" val="1514109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81175" y="2636912"/>
            <a:ext cx="8291264" cy="4032448"/>
          </a:xfrm>
        </p:spPr>
        <p:txBody>
          <a:bodyPr>
            <a:normAutofit fontScale="92500" lnSpcReduction="20000"/>
          </a:bodyPr>
          <a:lstStyle/>
          <a:p>
            <a:pPr lvl="1"/>
            <a:r>
              <a:rPr lang="cs-CZ" dirty="0" smtClean="0"/>
              <a:t>program </a:t>
            </a:r>
            <a:r>
              <a:rPr lang="cs-CZ" dirty="0"/>
              <a:t>BETA2 </a:t>
            </a:r>
            <a:r>
              <a:rPr lang="cs-CZ" dirty="0" smtClean="0"/>
              <a:t>TAČR </a:t>
            </a:r>
            <a:r>
              <a:rPr lang="cs-CZ" dirty="0"/>
              <a:t>– </a:t>
            </a:r>
            <a:endParaRPr lang="cs-CZ" dirty="0" smtClean="0"/>
          </a:p>
          <a:p>
            <a:pPr lvl="1"/>
            <a:r>
              <a:rPr lang="cs-CZ" dirty="0" smtClean="0"/>
              <a:t>Cílem </a:t>
            </a:r>
            <a:r>
              <a:rPr lang="cs-CZ" dirty="0"/>
              <a:t>výzkumného projektu je predikce trendů v oblastech, které sídla řeší a budou řešit v blízké budoucnosti, a kterým se budou taková sídla muset nutně odborně věnovat v budoucnosti. Nemělo by to kolidovat s běžnou administrativou a správou obcí, ale naopak přinášet nové výzvy, vize, problémy a z nich navrhovat východiska. </a:t>
            </a:r>
          </a:p>
          <a:p>
            <a:pPr lvl="1"/>
            <a:r>
              <a:rPr lang="cs-CZ" dirty="0"/>
              <a:t>Projekt by měl definovat a rozpracovat nové postupy a metody využitelné pro oblast řízení obcí a regionů, které by umožnily jejich dynamický a udržitelný rozvoj s ohledem na vývoj společnosti v oblasti demografie, užití technologií, udržitelnosti využití dostupných vstupů materiální i nemateriální povahy, životního a podnikatelského prostředí.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Predikce </a:t>
            </a:r>
            <a:r>
              <a:rPr lang="cs-CZ" dirty="0"/>
              <a:t>budoucích výzev sídel do 15 000 obyvatel a </a:t>
            </a:r>
            <a:r>
              <a:rPr lang="cs-CZ" dirty="0" err="1"/>
              <a:t>foresight</a:t>
            </a:r>
            <a:r>
              <a:rPr lang="cs-CZ" dirty="0"/>
              <a:t> souvisejících trendů</a:t>
            </a:r>
            <a:br>
              <a:rPr lang="cs-CZ" dirty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96283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MR_klas">
  <a:themeElements>
    <a:clrScheme name="Barvy MMR">
      <a:dk1>
        <a:sysClr val="windowText" lastClr="000000"/>
      </a:dk1>
      <a:lt1>
        <a:sysClr val="window" lastClr="FFFFFF"/>
      </a:lt1>
      <a:dk2>
        <a:srgbClr val="262626"/>
      </a:dk2>
      <a:lt2>
        <a:srgbClr val="EEECE1"/>
      </a:lt2>
      <a:accent1>
        <a:srgbClr val="000099"/>
      </a:accent1>
      <a:accent2>
        <a:srgbClr val="00AF3F"/>
      </a:accent2>
      <a:accent3>
        <a:srgbClr val="F9E300"/>
      </a:accent3>
      <a:accent4>
        <a:srgbClr val="E21C18"/>
      </a:accent4>
      <a:accent5>
        <a:srgbClr val="24A7AF"/>
      </a:accent5>
      <a:accent6>
        <a:srgbClr val="868686"/>
      </a:accent6>
      <a:hlink>
        <a:srgbClr val="00AF3F"/>
      </a:hlink>
      <a:folHlink>
        <a:srgbClr val="868686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MMR_klas</Template>
  <TotalTime>393</TotalTime>
  <Words>600</Words>
  <Application>Microsoft Office PowerPoint</Application>
  <PresentationFormat>Předvádění na obrazovce (4:3)</PresentationFormat>
  <Paragraphs>55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4" baseType="lpstr">
      <vt:lpstr>Arial</vt:lpstr>
      <vt:lpstr>Calibri</vt:lpstr>
      <vt:lpstr>Wingdings</vt:lpstr>
      <vt:lpstr>MMR_klas</vt:lpstr>
      <vt:lpstr>Venkov a jeho podpora z pohledu MMR</vt:lpstr>
      <vt:lpstr>Venkov</vt:lpstr>
      <vt:lpstr>Vymezení</vt:lpstr>
      <vt:lpstr>Přístup MMR</vt:lpstr>
      <vt:lpstr>Venkov v návrhové části SRR </vt:lpstr>
      <vt:lpstr>Venkov v návrhové části SRR</vt:lpstr>
      <vt:lpstr>Programu rozvoje regionů 2019+ </vt:lpstr>
      <vt:lpstr>Socioekonomický vývoj nemetropolitních oblastí ČR se zřetelem na rozvojové potřeby jednotlivých regionů </vt:lpstr>
      <vt:lpstr>Predikce budoucích výzev sídel do 15 000 obyvatel a foresight souvisejících trendů </vt:lpstr>
      <vt:lpstr>Děkujeme:           Dotazník k potřebám nastavení podpory venkova</vt:lpstr>
    </vt:vector>
  </TitlesOfParts>
  <Company>MMR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Kašparová Ivana</dc:creator>
  <cp:lastModifiedBy>Kašparová Ivana</cp:lastModifiedBy>
  <cp:revision>36</cp:revision>
  <dcterms:created xsi:type="dcterms:W3CDTF">2018-05-21T09:29:49Z</dcterms:created>
  <dcterms:modified xsi:type="dcterms:W3CDTF">2018-05-30T12:43:53Z</dcterms:modified>
</cp:coreProperties>
</file>