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38" r:id="rId1"/>
  </p:sldMasterIdLst>
  <p:sldIdLst>
    <p:sldId id="257" r:id="rId2"/>
    <p:sldId id="258" r:id="rId3"/>
    <p:sldId id="261" r:id="rId4"/>
    <p:sldId id="260" r:id="rId5"/>
    <p:sldId id="259" r:id="rId6"/>
    <p:sldId id="262" r:id="rId7"/>
    <p:sldId id="263" r:id="rId8"/>
    <p:sldId id="270" r:id="rId9"/>
    <p:sldId id="269" r:id="rId10"/>
    <p:sldId id="264" r:id="rId11"/>
    <p:sldId id="265" r:id="rId12"/>
    <p:sldId id="268" r:id="rId13"/>
    <p:sldId id="271" r:id="rId14"/>
    <p:sldId id="266" r:id="rId15"/>
    <p:sldId id="273" r:id="rId16"/>
    <p:sldId id="277" r:id="rId17"/>
    <p:sldId id="272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ana Moravcová" initials="JM" lastIdx="7" clrIdx="0">
    <p:extLst>
      <p:ext uri="{19B8F6BF-5375-455C-9EA6-DF929625EA0E}">
        <p15:presenceInfo xmlns:p15="http://schemas.microsoft.com/office/powerpoint/2012/main" userId="f9d3d0d6a9454ecf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  <a:srgbClr val="CC6600"/>
    <a:srgbClr val="996600"/>
    <a:srgbClr val="C48300"/>
    <a:srgbClr val="CC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492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D:\jirkaa%20temp\p&#345;edn&#225;&#353;ky\brno%2024_9_18\data%20a%20grafy%20uhrny%20srazek%202018\Se&#353;it%20&#250;hrny%20sr&#225;&#382;ek%202018_12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Sráž</a:t>
            </a:r>
            <a:r>
              <a:rPr lang="cs-CZ"/>
              <a:t>ky v ČR za rok 2018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>
        <c:manualLayout>
          <c:layoutTarget val="inner"/>
          <c:xMode val="edge"/>
          <c:yMode val="edge"/>
          <c:x val="0.10822836691005355"/>
          <c:y val="0.10069070805291105"/>
          <c:w val="0.85142830880145293"/>
          <c:h val="0.78931996608594934"/>
        </c:manualLayout>
      </c:layout>
      <c:lineChart>
        <c:grouping val="standard"/>
        <c:varyColors val="0"/>
        <c:ser>
          <c:idx val="1"/>
          <c:order val="0"/>
          <c:tx>
            <c:strRef>
              <c:f>List1!$A$2</c:f>
              <c:strCache>
                <c:ptCount val="1"/>
                <c:pt idx="0">
                  <c:v>S 2018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val>
            <c:numRef>
              <c:f>List1!$B$2:$M$2</c:f>
              <c:numCache>
                <c:formatCode>General</c:formatCode>
                <c:ptCount val="12"/>
                <c:pt idx="0">
                  <c:v>48</c:v>
                </c:pt>
                <c:pt idx="1">
                  <c:v>14</c:v>
                </c:pt>
                <c:pt idx="2">
                  <c:v>32</c:v>
                </c:pt>
                <c:pt idx="3">
                  <c:v>20</c:v>
                </c:pt>
                <c:pt idx="4">
                  <c:v>62</c:v>
                </c:pt>
                <c:pt idx="5">
                  <c:v>76</c:v>
                </c:pt>
                <c:pt idx="6">
                  <c:v>41</c:v>
                </c:pt>
                <c:pt idx="7">
                  <c:v>36</c:v>
                </c:pt>
                <c:pt idx="8">
                  <c:v>65</c:v>
                </c:pt>
                <c:pt idx="9">
                  <c:v>35</c:v>
                </c:pt>
                <c:pt idx="10">
                  <c:v>18</c:v>
                </c:pt>
                <c:pt idx="11">
                  <c:v>72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973-46BB-8BD8-66F8E5E37183}"/>
            </c:ext>
          </c:extLst>
        </c:ser>
        <c:ser>
          <c:idx val="2"/>
          <c:order val="1"/>
          <c:tx>
            <c:strRef>
              <c:f>List1!$A$3</c:f>
              <c:strCache>
                <c:ptCount val="1"/>
                <c:pt idx="0">
                  <c:v>N 1961-1990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val>
            <c:numRef>
              <c:f>List1!$B$3:$M$3</c:f>
              <c:numCache>
                <c:formatCode>General</c:formatCode>
                <c:ptCount val="12"/>
                <c:pt idx="0">
                  <c:v>42</c:v>
                </c:pt>
                <c:pt idx="1">
                  <c:v>38</c:v>
                </c:pt>
                <c:pt idx="2">
                  <c:v>40</c:v>
                </c:pt>
                <c:pt idx="3">
                  <c:v>47</c:v>
                </c:pt>
                <c:pt idx="4">
                  <c:v>74</c:v>
                </c:pt>
                <c:pt idx="5">
                  <c:v>84</c:v>
                </c:pt>
                <c:pt idx="6">
                  <c:v>79</c:v>
                </c:pt>
                <c:pt idx="7">
                  <c:v>78</c:v>
                </c:pt>
                <c:pt idx="8">
                  <c:v>52</c:v>
                </c:pt>
                <c:pt idx="9">
                  <c:v>42</c:v>
                </c:pt>
                <c:pt idx="10">
                  <c:v>49</c:v>
                </c:pt>
                <c:pt idx="11">
                  <c:v>48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973-46BB-8BD8-66F8E5E37183}"/>
            </c:ext>
          </c:extLst>
        </c:ser>
        <c:ser>
          <c:idx val="4"/>
          <c:order val="3"/>
          <c:tx>
            <c:strRef>
              <c:f>List1!$A$5</c:f>
              <c:strCache>
                <c:ptCount val="1"/>
                <c:pt idx="0">
                  <c:v>N 1981-2010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val>
            <c:numRef>
              <c:f>List1!$B$5:$M$5</c:f>
              <c:numCache>
                <c:formatCode>General</c:formatCode>
                <c:ptCount val="12"/>
                <c:pt idx="0">
                  <c:v>44</c:v>
                </c:pt>
                <c:pt idx="1">
                  <c:v>38</c:v>
                </c:pt>
                <c:pt idx="2">
                  <c:v>48</c:v>
                </c:pt>
                <c:pt idx="3">
                  <c:v>42</c:v>
                </c:pt>
                <c:pt idx="4">
                  <c:v>69</c:v>
                </c:pt>
                <c:pt idx="5">
                  <c:v>79</c:v>
                </c:pt>
                <c:pt idx="6">
                  <c:v>88</c:v>
                </c:pt>
                <c:pt idx="7">
                  <c:v>80</c:v>
                </c:pt>
                <c:pt idx="8">
                  <c:v>58</c:v>
                </c:pt>
                <c:pt idx="9">
                  <c:v>43</c:v>
                </c:pt>
                <c:pt idx="10">
                  <c:v>49</c:v>
                </c:pt>
                <c:pt idx="11">
                  <c:v>50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F973-46BB-8BD8-66F8E5E3718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61096944"/>
        <c:axId val="561097584"/>
      </c:lineChart>
      <c:lineChart>
        <c:grouping val="standard"/>
        <c:varyColors val="0"/>
        <c:ser>
          <c:idx val="3"/>
          <c:order val="2"/>
          <c:tx>
            <c:strRef>
              <c:f>List1!$A$4</c:f>
              <c:strCache>
                <c:ptCount val="1"/>
                <c:pt idx="0">
                  <c:v>% 1961-1990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val>
            <c:numRef>
              <c:f>List1!$B$4:$M$4</c:f>
              <c:numCache>
                <c:formatCode>General</c:formatCode>
                <c:ptCount val="12"/>
                <c:pt idx="0">
                  <c:v>114</c:v>
                </c:pt>
                <c:pt idx="1">
                  <c:v>37</c:v>
                </c:pt>
                <c:pt idx="2">
                  <c:v>80</c:v>
                </c:pt>
                <c:pt idx="3">
                  <c:v>43</c:v>
                </c:pt>
                <c:pt idx="4">
                  <c:v>84</c:v>
                </c:pt>
                <c:pt idx="5">
                  <c:v>90</c:v>
                </c:pt>
                <c:pt idx="6">
                  <c:v>52</c:v>
                </c:pt>
                <c:pt idx="7">
                  <c:v>46</c:v>
                </c:pt>
                <c:pt idx="8">
                  <c:v>125</c:v>
                </c:pt>
                <c:pt idx="9">
                  <c:v>83</c:v>
                </c:pt>
                <c:pt idx="10">
                  <c:v>37</c:v>
                </c:pt>
                <c:pt idx="11">
                  <c:v>150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F973-46BB-8BD8-66F8E5E37183}"/>
            </c:ext>
          </c:extLst>
        </c:ser>
        <c:ser>
          <c:idx val="5"/>
          <c:order val="4"/>
          <c:tx>
            <c:strRef>
              <c:f>List1!$A$6</c:f>
              <c:strCache>
                <c:ptCount val="1"/>
                <c:pt idx="0">
                  <c:v>% 1981-2010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val>
            <c:numRef>
              <c:f>List1!$B$6:$M$6</c:f>
              <c:numCache>
                <c:formatCode>General</c:formatCode>
                <c:ptCount val="12"/>
                <c:pt idx="0">
                  <c:v>109</c:v>
                </c:pt>
                <c:pt idx="1">
                  <c:v>37</c:v>
                </c:pt>
                <c:pt idx="2">
                  <c:v>67</c:v>
                </c:pt>
                <c:pt idx="3">
                  <c:v>48</c:v>
                </c:pt>
                <c:pt idx="4">
                  <c:v>90</c:v>
                </c:pt>
                <c:pt idx="5">
                  <c:v>96</c:v>
                </c:pt>
                <c:pt idx="6">
                  <c:v>47</c:v>
                </c:pt>
                <c:pt idx="7">
                  <c:v>45</c:v>
                </c:pt>
                <c:pt idx="8">
                  <c:v>112</c:v>
                </c:pt>
                <c:pt idx="9">
                  <c:v>81</c:v>
                </c:pt>
                <c:pt idx="10">
                  <c:v>37</c:v>
                </c:pt>
                <c:pt idx="11">
                  <c:v>144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F973-46BB-8BD8-66F8E5E3718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44133872"/>
        <c:axId val="644136432"/>
      </c:lineChart>
      <c:catAx>
        <c:axId val="56109694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/>
                  <a:t>Měsíc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561097584"/>
        <c:crosses val="autoZero"/>
        <c:auto val="1"/>
        <c:lblAlgn val="ctr"/>
        <c:lblOffset val="100"/>
        <c:noMultiLvlLbl val="0"/>
      </c:catAx>
      <c:valAx>
        <c:axId val="5610975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/>
                  <a:t>Srážky </a:t>
                </a:r>
                <a:r>
                  <a:rPr lang="en-US"/>
                  <a:t>[mm]</a:t>
                </a:r>
                <a:endParaRPr lang="cs-CZ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561096944"/>
        <c:crosses val="autoZero"/>
        <c:crossBetween val="between"/>
      </c:valAx>
      <c:valAx>
        <c:axId val="644136432"/>
        <c:scaling>
          <c:orientation val="minMax"/>
        </c:scaling>
        <c:delete val="0"/>
        <c:axPos val="r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 sz="1000" b="0" i="0" u="none" strike="noStrike" baseline="0">
                    <a:effectLst/>
                  </a:rPr>
                  <a:t>% normálu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644133872"/>
        <c:crosses val="max"/>
        <c:crossBetween val="between"/>
      </c:valAx>
      <c:catAx>
        <c:axId val="64413387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644136432"/>
        <c:crosses val="autoZero"/>
        <c:auto val="1"/>
        <c:lblAlgn val="ctr"/>
        <c:lblOffset val="100"/>
        <c:noMultiLvlLbl val="0"/>
      </c:catAx>
      <c:spPr>
        <a:noFill/>
        <a:ln w="25400">
          <a:noFill/>
        </a:ln>
        <a:effectLst/>
      </c:spPr>
    </c:plotArea>
    <c:legend>
      <c:legendPos val="b"/>
      <c:layout>
        <c:manualLayout>
          <c:xMode val="edge"/>
          <c:yMode val="edge"/>
          <c:x val="0.25153543231469661"/>
          <c:y val="0.82578120829091461"/>
          <c:w val="0.55693211600480397"/>
          <c:h val="4.855075598723851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9F5B5-458D-4AA7-A999-E14F4268BD99}" type="datetimeFigureOut">
              <a:rPr lang="cs-CZ" smtClean="0"/>
              <a:t>25.09.2019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8E4FB-30DF-498B-9B3C-634F540FCF6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742812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9F5B5-458D-4AA7-A999-E14F4268BD99}" type="datetimeFigureOut">
              <a:rPr lang="cs-CZ" smtClean="0"/>
              <a:t>25.09.2019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8E4FB-30DF-498B-9B3C-634F540FCF6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564630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9F5B5-458D-4AA7-A999-E14F4268BD99}" type="datetimeFigureOut">
              <a:rPr lang="cs-CZ" smtClean="0"/>
              <a:t>25.09.2019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8E4FB-30DF-498B-9B3C-634F540FCF65}" type="slidenum">
              <a:rPr lang="cs-CZ" smtClean="0"/>
              <a:t>‹#›</a:t>
            </a:fld>
            <a:endParaRPr lang="cs-CZ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926015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9F5B5-458D-4AA7-A999-E14F4268BD99}" type="datetimeFigureOut">
              <a:rPr lang="cs-CZ" smtClean="0"/>
              <a:t>25.09.2019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8E4FB-30DF-498B-9B3C-634F540FCF6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473025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 s cit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9F5B5-458D-4AA7-A999-E14F4268BD99}" type="datetimeFigureOut">
              <a:rPr lang="cs-CZ" smtClean="0"/>
              <a:t>25.09.2019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8E4FB-30DF-498B-9B3C-634F540FCF65}" type="slidenum">
              <a:rPr lang="cs-CZ" smtClean="0"/>
              <a:t>‹#›</a:t>
            </a:fld>
            <a:endParaRPr lang="cs-CZ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661165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vda nebo neprav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9F5B5-458D-4AA7-A999-E14F4268BD99}" type="datetimeFigureOut">
              <a:rPr lang="cs-CZ" smtClean="0"/>
              <a:t>25.09.2019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8E4FB-30DF-498B-9B3C-634F540FCF6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501962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9F5B5-458D-4AA7-A999-E14F4268BD99}" type="datetimeFigureOut">
              <a:rPr lang="cs-CZ" smtClean="0"/>
              <a:t>25.09.2019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8E4FB-30DF-498B-9B3C-634F540FCF6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142032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9F5B5-458D-4AA7-A999-E14F4268BD99}" type="datetimeFigureOut">
              <a:rPr lang="cs-CZ" smtClean="0"/>
              <a:t>25.09.2019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8E4FB-30DF-498B-9B3C-634F540FCF6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613227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9F5B5-458D-4AA7-A999-E14F4268BD99}" type="datetimeFigureOut">
              <a:rPr lang="cs-CZ" smtClean="0"/>
              <a:t>25.09.2019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8E4FB-30DF-498B-9B3C-634F540FCF6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663660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9F5B5-458D-4AA7-A999-E14F4268BD99}" type="datetimeFigureOut">
              <a:rPr lang="cs-CZ" smtClean="0"/>
              <a:t>25.09.2019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8E4FB-30DF-498B-9B3C-634F540FCF6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82599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9F5B5-458D-4AA7-A999-E14F4268BD99}" type="datetimeFigureOut">
              <a:rPr lang="cs-CZ" smtClean="0"/>
              <a:t>25.09.2019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8E4FB-30DF-498B-9B3C-634F540FCF6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315066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9F5B5-458D-4AA7-A999-E14F4268BD99}" type="datetimeFigureOut">
              <a:rPr lang="cs-CZ" smtClean="0"/>
              <a:t>25.09.2019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8E4FB-30DF-498B-9B3C-634F540FCF6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795396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9F5B5-458D-4AA7-A999-E14F4268BD99}" type="datetimeFigureOut">
              <a:rPr lang="cs-CZ" smtClean="0"/>
              <a:t>25.09.2019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8E4FB-30DF-498B-9B3C-634F540FCF6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229680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9F5B5-458D-4AA7-A999-E14F4268BD99}" type="datetimeFigureOut">
              <a:rPr lang="cs-CZ" smtClean="0"/>
              <a:t>25.09.2019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8E4FB-30DF-498B-9B3C-634F540FCF6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198480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9F5B5-458D-4AA7-A999-E14F4268BD99}" type="datetimeFigureOut">
              <a:rPr lang="cs-CZ" smtClean="0"/>
              <a:t>25.09.2019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8E4FB-30DF-498B-9B3C-634F540FCF6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12120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8E4FB-30DF-498B-9B3C-634F540FCF65}" type="slidenum">
              <a:rPr lang="cs-CZ" smtClean="0"/>
              <a:t>‹#›</a:t>
            </a:fld>
            <a:endParaRPr lang="cs-CZ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9F5B5-458D-4AA7-A999-E14F4268BD99}" type="datetimeFigureOut">
              <a:rPr lang="cs-CZ" smtClean="0"/>
              <a:t>25.09.2019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583851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59F5B5-458D-4AA7-A999-E14F4268BD99}" type="datetimeFigureOut">
              <a:rPr lang="cs-CZ" smtClean="0"/>
              <a:t>25.09.2019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E908E4FB-30DF-498B-9B3C-634F540FCF6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774578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9" r:id="rId1"/>
    <p:sldLayoutId id="2147483840" r:id="rId2"/>
    <p:sldLayoutId id="2147483841" r:id="rId3"/>
    <p:sldLayoutId id="2147483842" r:id="rId4"/>
    <p:sldLayoutId id="2147483843" r:id="rId5"/>
    <p:sldLayoutId id="2147483844" r:id="rId6"/>
    <p:sldLayoutId id="2147483845" r:id="rId7"/>
    <p:sldLayoutId id="2147483846" r:id="rId8"/>
    <p:sldLayoutId id="2147483847" r:id="rId9"/>
    <p:sldLayoutId id="2147483848" r:id="rId10"/>
    <p:sldLayoutId id="2147483849" r:id="rId11"/>
    <p:sldLayoutId id="2147483850" r:id="rId12"/>
    <p:sldLayoutId id="2147483851" r:id="rId13"/>
    <p:sldLayoutId id="2147483852" r:id="rId14"/>
    <p:sldLayoutId id="2147483853" r:id="rId15"/>
    <p:sldLayoutId id="2147483854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openxmlformats.org/officeDocument/2006/relationships/image" Target="../media/image15.png"/><Relationship Id="rId7" Type="http://schemas.openxmlformats.org/officeDocument/2006/relationships/image" Target="../media/image19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3C54807-39F4-4899-9EAD-856B7332E4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8862" y="968565"/>
            <a:ext cx="7374294" cy="3342132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 dirty="0"/>
              <a:t>PROLOMIT SUCHO</a:t>
            </a:r>
            <a:br>
              <a:rPr lang="cs-CZ" b="1" dirty="0"/>
            </a:br>
            <a:br>
              <a:rPr lang="cs-CZ" b="1" dirty="0"/>
            </a:br>
            <a:r>
              <a:rPr lang="cs-CZ" b="1" dirty="0"/>
              <a:t>Adaptace ČR na klima</a:t>
            </a:r>
            <a:br>
              <a:rPr lang="cs-CZ" b="1" dirty="0"/>
            </a:br>
            <a:r>
              <a:rPr lang="cs-CZ" b="1" dirty="0"/>
              <a:t>- národní zájem č. 1</a:t>
            </a:r>
          </a:p>
        </p:txBody>
      </p:sp>
      <p:pic>
        <p:nvPicPr>
          <p:cNvPr id="4" name="Obrázek 3" descr="Obsah obrázku objekt&#10;&#10;Popis byl vytvořen automaticky">
            <a:extLst>
              <a:ext uri="{FF2B5EF4-FFF2-40B4-BE49-F238E27FC236}">
                <a16:creationId xmlns:a16="http://schemas.microsoft.com/office/drawing/2014/main" id="{2FE527CE-AB1C-4F8F-94F9-6B125C1B8CE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4858" y="5329637"/>
            <a:ext cx="2967886" cy="105614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3990" y="5078562"/>
            <a:ext cx="1666492" cy="1558289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7383" y="4902718"/>
            <a:ext cx="2760617" cy="1734133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9F2BEE68-2092-4DC8-8AA3-390DE207F0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1205" y="5078562"/>
            <a:ext cx="1290013" cy="1558290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58450876-FE96-45B4-A51E-B29A33137F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3920" y="574766"/>
            <a:ext cx="3097298" cy="4129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6815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413147B-1816-4761-9CC8-50EEB18D1E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380" y="43024"/>
            <a:ext cx="9391407" cy="1320800"/>
          </a:xfrm>
        </p:spPr>
        <p:txBody>
          <a:bodyPr>
            <a:normAutofit fontScale="90000"/>
          </a:bodyPr>
          <a:lstStyle/>
          <a:p>
            <a:r>
              <a:rPr lang="cs-CZ" sz="2800" b="1" dirty="0"/>
              <a:t>Pilotní Model Křinice (studie proveditelnosti) – komplexní renovace krajiny a celoplošná zádrž vody na 18 km</a:t>
            </a:r>
            <a:r>
              <a:rPr lang="cs-CZ" sz="2800" b="1" baseline="30000" dirty="0"/>
              <a:t>2 </a:t>
            </a:r>
            <a:br>
              <a:rPr lang="cs-CZ" sz="2800" b="1" baseline="30000" dirty="0"/>
            </a:br>
            <a:r>
              <a:rPr lang="cs-CZ" sz="2800" b="1" dirty="0"/>
              <a:t>-</a:t>
            </a:r>
            <a:r>
              <a:rPr lang="cs-CZ" sz="2800" b="1" baseline="30000" dirty="0"/>
              <a:t> </a:t>
            </a:r>
            <a:r>
              <a:rPr lang="cs-CZ" sz="2800" b="1" dirty="0"/>
              <a:t>celkové řešení</a:t>
            </a:r>
            <a:endParaRPr lang="cs-CZ" sz="2800" b="1" baseline="30000" dirty="0"/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36292AFB-02C4-435E-B6CD-53101426B768}"/>
              </a:ext>
            </a:extLst>
          </p:cNvPr>
          <p:cNvSpPr/>
          <p:nvPr/>
        </p:nvSpPr>
        <p:spPr>
          <a:xfrm>
            <a:off x="9576787" y="1973316"/>
            <a:ext cx="1588921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600" b="1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ea typeface="+mj-ea"/>
                <a:cs typeface="+mj-cs"/>
              </a:rPr>
              <a:t>Jak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600" b="1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ea typeface="+mj-ea"/>
                <a:cs typeface="+mj-cs"/>
              </a:rPr>
              <a:t>z toho ven?</a:t>
            </a:r>
            <a:br>
              <a:rPr kumimoji="0" lang="cs-CZ" sz="3600" b="1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ea typeface="+mj-ea"/>
                <a:cs typeface="+mj-cs"/>
              </a:rPr>
            </a:br>
            <a:endParaRPr kumimoji="0" lang="cs-CZ" sz="1800" b="0" i="0" u="none" strike="noStrike" kern="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</a:endParaRPr>
          </a:p>
        </p:txBody>
      </p:sp>
      <p:pic>
        <p:nvPicPr>
          <p:cNvPr id="6" name="Obrázek 5" descr="Obsah obrázku text, mapa, stůl&#10;&#10;Popis byl vytvořen automaticky">
            <a:extLst>
              <a:ext uri="{FF2B5EF4-FFF2-40B4-BE49-F238E27FC236}">
                <a16:creationId xmlns:a16="http://schemas.microsoft.com/office/drawing/2014/main" id="{B60BBC73-9194-4CDE-A6FE-0820843AA9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54" y="1424787"/>
            <a:ext cx="8629680" cy="5148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2468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C9ABA84-9982-4A23-B1B0-6CF2927B1A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369" y="139336"/>
            <a:ext cx="8596668" cy="1323703"/>
          </a:xfrm>
        </p:spPr>
        <p:txBody>
          <a:bodyPr>
            <a:normAutofit/>
          </a:bodyPr>
          <a:lstStyle/>
          <a:p>
            <a:r>
              <a:rPr lang="cs-CZ" b="1" dirty="0"/>
              <a:t>Replikace modelů = Krajinný plán ČR</a:t>
            </a:r>
            <a:br>
              <a:rPr lang="cs-CZ" b="1" dirty="0"/>
            </a:br>
            <a:r>
              <a:rPr lang="cs-CZ" sz="2400" b="1" dirty="0"/>
              <a:t>státem řízená on-line adaptace na klima</a:t>
            </a:r>
          </a:p>
        </p:txBody>
      </p:sp>
      <p:sp>
        <p:nvSpPr>
          <p:cNvPr id="6" name="Zástupný symbol pro obsah 2">
            <a:extLst>
              <a:ext uri="{FF2B5EF4-FFF2-40B4-BE49-F238E27FC236}">
                <a16:creationId xmlns:a16="http://schemas.microsoft.com/office/drawing/2014/main" id="{DDC954EC-3CD4-47D3-AA21-E1465D25C9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5745" y="1463039"/>
            <a:ext cx="8596668" cy="3309258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cs-CZ" sz="2000" b="1" dirty="0">
                <a:solidFill>
                  <a:srgbClr val="FF0000"/>
                </a:solidFill>
              </a:rPr>
              <a:t>Replikace modelů</a:t>
            </a:r>
            <a:r>
              <a:rPr lang="cs-CZ" sz="2000" b="1" dirty="0"/>
              <a:t> </a:t>
            </a:r>
            <a:r>
              <a:rPr lang="cs-CZ" sz="2000" dirty="0"/>
              <a:t>spočívá v administrativně softwarovém know-how, které umožňuje zdarma komukoli (tedy i veřejnosti či zastupitelstvům) sdílet již zhotovený projekt v programu </a:t>
            </a:r>
            <a:r>
              <a:rPr lang="cs-CZ" sz="2000" b="1" dirty="0">
                <a:solidFill>
                  <a:srgbClr val="FF0000"/>
                </a:solidFill>
              </a:rPr>
              <a:t>QGIS </a:t>
            </a:r>
            <a:r>
              <a:rPr lang="cs-CZ" sz="2000" dirty="0"/>
              <a:t>(zdarma včetně upgrade) kdekoli a podle něj si zmapovat a navrhnout klimaticky odolnější krajinu.</a:t>
            </a:r>
          </a:p>
          <a:p>
            <a:pPr marL="0" indent="0" algn="just">
              <a:buNone/>
            </a:pPr>
            <a:r>
              <a:rPr lang="cs-CZ" sz="2000" dirty="0"/>
              <a:t>Krajinný plán by pomáhala do studie proveditelnosti připravit jak proškolená veřejnost (lokální koordinátoři a jejich tým), tak i veřejnost laická v případě sběru triviálních dat z krajiny. Tím by došlo k obrovské rychlosti v přípravě plánu s využitím chytrých telefonů s aplikacemi, které komunikují s QGIS a ušetřením obrovských částek za mapování a práci s daty a času projekčních firem, které by se mohly soustředit zejména na projektovou činnost v krajině.</a:t>
            </a:r>
          </a:p>
          <a:p>
            <a:pPr marL="0" indent="0" algn="just">
              <a:buNone/>
            </a:pPr>
            <a:endParaRPr lang="cs-CZ" sz="2000" dirty="0"/>
          </a:p>
          <a:p>
            <a:pPr marL="0" indent="0" algn="just">
              <a:buNone/>
            </a:pPr>
            <a:endParaRPr lang="cs-CZ" sz="2000" dirty="0"/>
          </a:p>
          <a:p>
            <a:pPr marL="0" indent="0" algn="just">
              <a:buNone/>
            </a:pPr>
            <a:endParaRPr lang="cs-CZ" sz="2000" dirty="0"/>
          </a:p>
          <a:p>
            <a:pPr marL="0" indent="0" algn="just">
              <a:buNone/>
            </a:pPr>
            <a:endParaRPr lang="cs-CZ" sz="2000" dirty="0"/>
          </a:p>
        </p:txBody>
      </p:sp>
      <p:pic>
        <p:nvPicPr>
          <p:cNvPr id="4" name="Obrázek 3" descr="Obsah obrázku text, mapa&#10;&#10;Popis byl vytvořen automaticky">
            <a:extLst>
              <a:ext uri="{FF2B5EF4-FFF2-40B4-BE49-F238E27FC236}">
                <a16:creationId xmlns:a16="http://schemas.microsoft.com/office/drawing/2014/main" id="{2314D07E-83B9-42CD-A61A-F232D265A8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750" y="4881471"/>
            <a:ext cx="5517776" cy="1760993"/>
          </a:xfrm>
          <a:prstGeom prst="rect">
            <a:avLst/>
          </a:prstGeom>
        </p:spPr>
      </p:pic>
      <p:sp>
        <p:nvSpPr>
          <p:cNvPr id="9" name="Obdélník 8">
            <a:extLst>
              <a:ext uri="{FF2B5EF4-FFF2-40B4-BE49-F238E27FC236}">
                <a16:creationId xmlns:a16="http://schemas.microsoft.com/office/drawing/2014/main" id="{EAEA9014-A980-490B-9324-F1E547EAF30C}"/>
              </a:ext>
            </a:extLst>
          </p:cNvPr>
          <p:cNvSpPr/>
          <p:nvPr/>
        </p:nvSpPr>
        <p:spPr>
          <a:xfrm>
            <a:off x="9528308" y="2057305"/>
            <a:ext cx="1588921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600" b="1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ea typeface="+mj-ea"/>
                <a:cs typeface="+mj-cs"/>
              </a:rPr>
              <a:t>Jak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600" b="1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ea typeface="+mj-ea"/>
                <a:cs typeface="+mj-cs"/>
              </a:rPr>
              <a:t>z toho ven?</a:t>
            </a:r>
            <a:br>
              <a:rPr kumimoji="0" lang="cs-CZ" sz="3600" b="1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ea typeface="+mj-ea"/>
                <a:cs typeface="+mj-cs"/>
              </a:rPr>
            </a:br>
            <a:endParaRPr kumimoji="0" lang="cs-CZ" sz="1800" b="0" i="0" u="none" strike="noStrike" kern="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6604334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C9ABA84-9982-4A23-B1B0-6CF2927B1A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369" y="139337"/>
            <a:ext cx="8596668" cy="766354"/>
          </a:xfrm>
        </p:spPr>
        <p:txBody>
          <a:bodyPr>
            <a:normAutofit fontScale="90000"/>
          </a:bodyPr>
          <a:lstStyle/>
          <a:p>
            <a:r>
              <a:rPr lang="cs-CZ" b="1" dirty="0"/>
              <a:t>Replikace modelů = Krajinný plán ČR</a:t>
            </a:r>
            <a:br>
              <a:rPr lang="cs-CZ" b="1" dirty="0"/>
            </a:br>
            <a:r>
              <a:rPr lang="cs-CZ" sz="2700" b="1" dirty="0"/>
              <a:t>územní semafor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C862C3CD-3E9C-4DFC-9269-ACD2784E27C5}"/>
              </a:ext>
            </a:extLst>
          </p:cNvPr>
          <p:cNvSpPr txBox="1"/>
          <p:nvPr/>
        </p:nvSpPr>
        <p:spPr>
          <a:xfrm>
            <a:off x="731520" y="1489166"/>
            <a:ext cx="7489371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AutoNum type="arabicPeriod"/>
            </a:pPr>
            <a:r>
              <a:rPr lang="cs-CZ" dirty="0"/>
              <a:t>Přijetí grafické části MZ jako pracovního nástroje pro všechny typy práce v území v prostředí QGIS (zdarma).</a:t>
            </a:r>
          </a:p>
          <a:p>
            <a:pPr algn="just"/>
            <a:endParaRPr lang="cs-CZ" dirty="0"/>
          </a:p>
          <a:p>
            <a:pPr marL="342900" indent="-342900" algn="just">
              <a:buAutoNum type="arabicPeriod" startAt="2"/>
            </a:pPr>
            <a:r>
              <a:rPr lang="cs-CZ" dirty="0"/>
              <a:t>Užití „územního semaforu“: </a:t>
            </a:r>
          </a:p>
          <a:p>
            <a:pPr algn="just"/>
            <a:endParaRPr lang="cs-CZ" dirty="0"/>
          </a:p>
          <a:p>
            <a:pPr marL="342900" indent="-342900" algn="just">
              <a:buAutoNum type="alphaLcParenR"/>
            </a:pPr>
            <a:r>
              <a:rPr lang="cs-CZ" dirty="0">
                <a:solidFill>
                  <a:srgbClr val="FF0000"/>
                </a:solidFill>
              </a:rPr>
              <a:t>červená</a:t>
            </a:r>
            <a:r>
              <a:rPr lang="cs-CZ" dirty="0"/>
              <a:t> – LK zanese plochu návrhu budoucího území k replikaci MZ červenou barvou do vrstvy shp a nasdílí ji spolku Živá voda pro veřejné publikování.</a:t>
            </a:r>
          </a:p>
          <a:p>
            <a:pPr algn="just"/>
            <a:endParaRPr lang="cs-CZ" dirty="0"/>
          </a:p>
          <a:p>
            <a:pPr marL="342900" indent="-342900" algn="just">
              <a:buAutoNum type="alphaLcParenR" startAt="2"/>
            </a:pPr>
            <a:r>
              <a:rPr lang="cs-CZ" dirty="0">
                <a:solidFill>
                  <a:srgbClr val="FF9900"/>
                </a:solidFill>
              </a:rPr>
              <a:t>oranžová</a:t>
            </a:r>
            <a:r>
              <a:rPr lang="cs-CZ" dirty="0"/>
              <a:t> – LK změní barvu plochy v dané shp replikovaného území na oranžovou, čímž signalizuje ukončení prací na studii proveditelnosti, její administraci a projednání s většinou potřebných vlastníků, oranžová bude zároveň signál pro firmy k soutěžení vyhotovení </a:t>
            </a:r>
            <a:r>
              <a:rPr lang="cs-CZ"/>
              <a:t>projektové dokumentace.</a:t>
            </a:r>
            <a:endParaRPr lang="cs-CZ" dirty="0"/>
          </a:p>
          <a:p>
            <a:pPr algn="just"/>
            <a:endParaRPr lang="cs-CZ" dirty="0"/>
          </a:p>
          <a:p>
            <a:pPr marL="357188" indent="-357188" algn="just"/>
            <a:r>
              <a:rPr lang="cs-CZ" dirty="0"/>
              <a:t>c) </a:t>
            </a:r>
            <a:r>
              <a:rPr lang="cs-CZ" dirty="0">
                <a:solidFill>
                  <a:srgbClr val="00B050"/>
                </a:solidFill>
              </a:rPr>
              <a:t>zelená</a:t>
            </a:r>
            <a:r>
              <a:rPr lang="cs-CZ" dirty="0"/>
              <a:t> – LK změní v dané shp ta území na zelenou, která jsou fyzicky hotova.</a:t>
            </a:r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39B7196F-939E-44C3-9B82-64EF83CD638A}"/>
              </a:ext>
            </a:extLst>
          </p:cNvPr>
          <p:cNvSpPr/>
          <p:nvPr/>
        </p:nvSpPr>
        <p:spPr>
          <a:xfrm>
            <a:off x="9528308" y="2057305"/>
            <a:ext cx="1588921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600" b="1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ea typeface="+mj-ea"/>
                <a:cs typeface="+mj-cs"/>
              </a:rPr>
              <a:t>Jak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600" b="1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ea typeface="+mj-ea"/>
                <a:cs typeface="+mj-cs"/>
              </a:rPr>
              <a:t>z toho ven?</a:t>
            </a:r>
            <a:br>
              <a:rPr kumimoji="0" lang="cs-CZ" sz="3600" b="1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ea typeface="+mj-ea"/>
                <a:cs typeface="+mj-cs"/>
              </a:rPr>
            </a:br>
            <a:endParaRPr kumimoji="0" lang="cs-CZ" sz="1800" b="0" i="0" u="none" strike="noStrike" kern="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4597976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B1290253-CEE2-447A-B6CD-AB533204222D}"/>
              </a:ext>
            </a:extLst>
          </p:cNvPr>
          <p:cNvSpPr txBox="1">
            <a:spLocks/>
          </p:cNvSpPr>
          <p:nvPr/>
        </p:nvSpPr>
        <p:spPr>
          <a:xfrm>
            <a:off x="113476" y="365760"/>
            <a:ext cx="11475721" cy="13789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cs-CZ" sz="3200" b="1" dirty="0"/>
              <a:t>Jak z toho ven?</a:t>
            </a:r>
            <a:br>
              <a:rPr lang="cs-CZ" sz="3200" b="1" dirty="0"/>
            </a:br>
            <a:r>
              <a:rPr lang="cs-CZ" sz="3200" b="1" dirty="0"/>
              <a:t>Př. revitalizace nad Navrátilovým lesem, Zdoňov</a:t>
            </a:r>
          </a:p>
        </p:txBody>
      </p:sp>
      <p:pic>
        <p:nvPicPr>
          <p:cNvPr id="5" name="Picture 2" descr="https://lh6.googleusercontent.com/FcPh-CPvh3XEusYhozUm9LL8yTnt48zhsZum3FUoJOFSoXAGLqcDCkUoAZ5iKgs0lIeiofAsG-GfVYkNCeUXaXp7SDBaxAft6LnmiUAZJYXn-MYb37pjherK0Q2-mAcKZdFc5xMaeNydon87KQ">
            <a:extLst>
              <a:ext uri="{FF2B5EF4-FFF2-40B4-BE49-F238E27FC236}">
                <a16:creationId xmlns:a16="http://schemas.microsoft.com/office/drawing/2014/main" id="{1930B215-EC02-4DF7-8205-BF51046EF4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76" y="2023256"/>
            <a:ext cx="5713069" cy="4296663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https://lh3.googleusercontent.com/Ia4aCIpn59YG0gvFJjV-r0RAT9P8tGWD-rnZkARXKUfwqT_R4ipW4KSA5CmTRYTIvKcb1uuRa6nqtYO7CnOIl_3KcgrZt61vgOc_OSTZrtIl8oRqF6yyLOpkrQtA8qC1GszzQ1iEJbZpza2YKg">
            <a:extLst>
              <a:ext uri="{FF2B5EF4-FFF2-40B4-BE49-F238E27FC236}">
                <a16:creationId xmlns:a16="http://schemas.microsoft.com/office/drawing/2014/main" id="{9DECB72D-3A76-45B4-8FDF-4CB5964C79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5702" y="2023258"/>
            <a:ext cx="5819589" cy="4296662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CFDAE62A-02ED-4DA5-AF4C-687535E4B867}"/>
              </a:ext>
            </a:extLst>
          </p:cNvPr>
          <p:cNvSpPr txBox="1"/>
          <p:nvPr/>
        </p:nvSpPr>
        <p:spPr>
          <a:xfrm>
            <a:off x="1038225" y="6413811"/>
            <a:ext cx="29738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Před – většinu roku vyschlé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346E2E1E-CA8C-4E9F-8F60-8ED8A9639ECD}"/>
              </a:ext>
            </a:extLst>
          </p:cNvPr>
          <p:cNvSpPr txBox="1"/>
          <p:nvPr/>
        </p:nvSpPr>
        <p:spPr>
          <a:xfrm>
            <a:off x="7058025" y="6413811"/>
            <a:ext cx="4403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Tři roky poté – celoročně voda i v r. 2018</a:t>
            </a:r>
          </a:p>
        </p:txBody>
      </p:sp>
    </p:spTree>
    <p:extLst>
      <p:ext uri="{BB962C8B-B14F-4D97-AF65-F5344CB8AC3E}">
        <p14:creationId xmlns:p14="http://schemas.microsoft.com/office/powerpoint/2010/main" val="2248677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C9ABA84-9982-4A23-B1B0-6CF2927B1A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369" y="139337"/>
            <a:ext cx="8596668" cy="766354"/>
          </a:xfrm>
        </p:spPr>
        <p:txBody>
          <a:bodyPr/>
          <a:lstStyle/>
          <a:p>
            <a:r>
              <a:rPr lang="cs-CZ" b="1" dirty="0"/>
              <a:t>Replikace modelů = Krajinný plán ČR</a:t>
            </a:r>
          </a:p>
        </p:txBody>
      </p:sp>
      <p:pic>
        <p:nvPicPr>
          <p:cNvPr id="4" name="Obrázek 3" descr="Obsah obrázku interiér, dort&#10;&#10;Popis byl vytvořen automaticky">
            <a:extLst>
              <a:ext uri="{FF2B5EF4-FFF2-40B4-BE49-F238E27FC236}">
                <a16:creationId xmlns:a16="http://schemas.microsoft.com/office/drawing/2014/main" id="{24CC71F6-872C-4C7B-AE8B-0010330003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" y="988741"/>
            <a:ext cx="8854594" cy="5398995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CFB10532-CA01-41A6-82A3-9E7E116BD25B}"/>
              </a:ext>
            </a:extLst>
          </p:cNvPr>
          <p:cNvSpPr txBox="1"/>
          <p:nvPr/>
        </p:nvSpPr>
        <p:spPr>
          <a:xfrm>
            <a:off x="5185151" y="779735"/>
            <a:ext cx="48433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V současné době máme připraveno 40 lokálních koordinátorů na vyznačených plochách o celkové rozloze cca 2400 km</a:t>
            </a:r>
            <a:r>
              <a:rPr lang="cs-CZ" baseline="30000" dirty="0"/>
              <a:t>2</a:t>
            </a: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EC0EF8A5-D0A8-4363-8ACB-9E6DE2D96509}"/>
              </a:ext>
            </a:extLst>
          </p:cNvPr>
          <p:cNvSpPr/>
          <p:nvPr/>
        </p:nvSpPr>
        <p:spPr>
          <a:xfrm>
            <a:off x="9528308" y="2057305"/>
            <a:ext cx="1588921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600" b="1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ea typeface="+mj-ea"/>
                <a:cs typeface="+mj-cs"/>
              </a:rPr>
              <a:t>Jak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600" b="1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ea typeface="+mj-ea"/>
                <a:cs typeface="+mj-cs"/>
              </a:rPr>
              <a:t>z toho ven?</a:t>
            </a:r>
            <a:br>
              <a:rPr kumimoji="0" lang="cs-CZ" sz="3600" b="1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ea typeface="+mj-ea"/>
                <a:cs typeface="+mj-cs"/>
              </a:rPr>
            </a:br>
            <a:endParaRPr kumimoji="0" lang="cs-CZ" sz="1800" b="0" i="0" u="none" strike="noStrike" kern="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2200553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0FDC194-0494-4417-9DEE-79E66D7BB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156753"/>
            <a:ext cx="1808691" cy="657225"/>
          </a:xfrm>
        </p:spPr>
        <p:txBody>
          <a:bodyPr/>
          <a:lstStyle/>
          <a:p>
            <a:r>
              <a:rPr lang="cs-CZ" dirty="0"/>
              <a:t>Shrnutí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8ECABEB-E95F-4C3E-9013-69304B4360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988745"/>
            <a:ext cx="10666941" cy="1763711"/>
          </a:xfrm>
        </p:spPr>
        <p:txBody>
          <a:bodyPr/>
          <a:lstStyle/>
          <a:p>
            <a:r>
              <a:rPr lang="cs-CZ" dirty="0"/>
              <a:t>Zádrž vody podle Modelu Zdoňov v celé ČR: objem 10 Orlíků.</a:t>
            </a:r>
          </a:p>
          <a:p>
            <a:r>
              <a:rPr lang="cs-CZ" dirty="0"/>
              <a:t>Obnova plné retence zemědělské půdy: objem 10 Orlíků.</a:t>
            </a:r>
          </a:p>
          <a:p>
            <a:r>
              <a:rPr lang="cs-CZ" dirty="0"/>
              <a:t>Fyzická realizace MZ podle grantových schémat (bez zeleně): 80 mil Kč.</a:t>
            </a:r>
          </a:p>
          <a:p>
            <a:r>
              <a:rPr lang="cs-CZ" dirty="0"/>
              <a:t>Realizace nápravy krajiny ČR dle MZ: 800 miliard Kč, spíše však cca 1,5 bilionu Kč. </a:t>
            </a:r>
          </a:p>
          <a:p>
            <a:endParaRPr lang="cs-CZ" dirty="0"/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B0F5D049-06CB-4A7F-AE91-20D2F2486DEA}"/>
              </a:ext>
            </a:extLst>
          </p:cNvPr>
          <p:cNvSpPr txBox="1">
            <a:spLocks/>
          </p:cNvSpPr>
          <p:nvPr/>
        </p:nvSpPr>
        <p:spPr>
          <a:xfrm>
            <a:off x="677332" y="2767141"/>
            <a:ext cx="6454988" cy="724996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cs-CZ" dirty="0"/>
              <a:t>Výzva pro senát, sněmovnu a vládu</a:t>
            </a:r>
          </a:p>
        </p:txBody>
      </p:sp>
      <p:sp>
        <p:nvSpPr>
          <p:cNvPr id="5" name="Zástupný obsah 2">
            <a:extLst>
              <a:ext uri="{FF2B5EF4-FFF2-40B4-BE49-F238E27FC236}">
                <a16:creationId xmlns:a16="http://schemas.microsoft.com/office/drawing/2014/main" id="{714D5FDB-B504-4BD9-AFC9-7875C34A063E}"/>
              </a:ext>
            </a:extLst>
          </p:cNvPr>
          <p:cNvSpPr txBox="1">
            <a:spLocks/>
          </p:cNvSpPr>
          <p:nvPr/>
        </p:nvSpPr>
        <p:spPr>
          <a:xfrm>
            <a:off x="677332" y="3569697"/>
            <a:ext cx="10971743" cy="23717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/>
              <a:t>Vyzýváme senátní komisi Voda – Sucho, aby oslovila senát, sněmovnu a vládu ČR k urychlenému řešení adaptace ČR na klimatické ohrožení a boj se suchem pomocí zhotovení Krajinného plánu ČR dle know-how pilotního Modelu Zdoňov, Modelu Křinice a dalších obdobných aktivit a převzetí záštity nad tímto řešením.</a:t>
            </a:r>
          </a:p>
          <a:p>
            <a:r>
              <a:rPr lang="cs-CZ" dirty="0"/>
              <a:t>Prosíme senát touto cestou, aby podpořil všechny legislativní snahy vedoucí k co největší </a:t>
            </a:r>
            <a:r>
              <a:rPr lang="cs-CZ" dirty="0" err="1"/>
              <a:t>mitigaci</a:t>
            </a:r>
            <a:r>
              <a:rPr lang="cs-CZ" dirty="0"/>
              <a:t> a co nejrychlejší adaptaci ČR na klima pomocí zlepšení stavu krajiny, lesů a odchodu od průmyslového zemědělství, které vysušuje krajinu a vodní zdroje ČR.</a:t>
            </a:r>
          </a:p>
        </p:txBody>
      </p:sp>
    </p:spTree>
    <p:extLst>
      <p:ext uri="{BB962C8B-B14F-4D97-AF65-F5344CB8AC3E}">
        <p14:creationId xmlns:p14="http://schemas.microsoft.com/office/powerpoint/2010/main" val="37768302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FDBB581E-CA01-4F14-903B-632197CE6F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8361" y="3179183"/>
            <a:ext cx="3484271" cy="2322846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46FF3CA0-8FEC-4A43-AB50-7D6C40CDDC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547" y="0"/>
            <a:ext cx="5289453" cy="6858000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D0521264-B934-4A8B-B6D7-ADE5B2D39F4B}"/>
              </a:ext>
            </a:extLst>
          </p:cNvPr>
          <p:cNvSpPr txBox="1"/>
          <p:nvPr/>
        </p:nvSpPr>
        <p:spPr>
          <a:xfrm>
            <a:off x="5610224" y="247975"/>
            <a:ext cx="3128321" cy="2215991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pPr algn="ctr"/>
            <a:r>
              <a:rPr lang="cs-CZ" sz="2400" dirty="0"/>
              <a:t>Model Zdoňov vyhrál </a:t>
            </a:r>
          </a:p>
          <a:p>
            <a:pPr algn="ctr"/>
            <a:r>
              <a:rPr lang="cs-CZ" sz="2400" dirty="0"/>
              <a:t>pro r. 2019 </a:t>
            </a:r>
          </a:p>
          <a:p>
            <a:pPr algn="ctr"/>
            <a:r>
              <a:rPr lang="cs-CZ" sz="2400" dirty="0"/>
              <a:t>11. ročník soutěže </a:t>
            </a:r>
          </a:p>
          <a:p>
            <a:pPr algn="ctr"/>
            <a:r>
              <a:rPr lang="cs-CZ" sz="2400" b="1" dirty="0">
                <a:solidFill>
                  <a:srgbClr val="FF9900"/>
                </a:solidFill>
              </a:rPr>
              <a:t>E.ON </a:t>
            </a:r>
            <a:r>
              <a:rPr lang="cs-CZ" sz="2400" b="1" dirty="0" err="1">
                <a:solidFill>
                  <a:srgbClr val="FF9900"/>
                </a:solidFill>
              </a:rPr>
              <a:t>Energy</a:t>
            </a:r>
            <a:r>
              <a:rPr lang="cs-CZ" sz="2400" b="1" dirty="0">
                <a:solidFill>
                  <a:srgbClr val="FF9900"/>
                </a:solidFill>
              </a:rPr>
              <a:t> Globe </a:t>
            </a:r>
          </a:p>
          <a:p>
            <a:pPr algn="ctr"/>
            <a:r>
              <a:rPr lang="cs-CZ" sz="2400" dirty="0"/>
              <a:t>v kategorii </a:t>
            </a:r>
            <a:r>
              <a:rPr lang="cs-CZ" sz="2400" b="1" dirty="0">
                <a:solidFill>
                  <a:srgbClr val="FF9900"/>
                </a:solidFill>
              </a:rPr>
              <a:t>Nápad</a:t>
            </a:r>
          </a:p>
          <a:p>
            <a:pPr algn="ctr"/>
            <a:endParaRPr lang="cs-CZ" dirty="0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54488500-2FB8-4859-A2CE-995D6709B876}"/>
              </a:ext>
            </a:extLst>
          </p:cNvPr>
          <p:cNvSpPr txBox="1"/>
          <p:nvPr/>
        </p:nvSpPr>
        <p:spPr>
          <a:xfrm>
            <a:off x="1436915" y="6131457"/>
            <a:ext cx="4601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chemeClr val="bg1"/>
                </a:solidFill>
              </a:rPr>
              <a:t>Foto: Tomáš </a:t>
            </a:r>
            <a:r>
              <a:rPr lang="cs-CZ" b="1" dirty="0" err="1">
                <a:solidFill>
                  <a:schemeClr val="bg1"/>
                </a:solidFill>
              </a:rPr>
              <a:t>Binter</a:t>
            </a:r>
            <a:r>
              <a:rPr lang="cs-CZ" b="1" dirty="0">
                <a:solidFill>
                  <a:schemeClr val="bg1"/>
                </a:solidFill>
              </a:rPr>
              <a:t> pro Reportér Magazín</a:t>
            </a:r>
          </a:p>
        </p:txBody>
      </p:sp>
    </p:spTree>
    <p:extLst>
      <p:ext uri="{BB962C8B-B14F-4D97-AF65-F5344CB8AC3E}">
        <p14:creationId xmlns:p14="http://schemas.microsoft.com/office/powerpoint/2010/main" val="3088678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2">
            <a:extLst>
              <a:ext uri="{FF2B5EF4-FFF2-40B4-BE49-F238E27FC236}">
                <a16:creationId xmlns:a16="http://schemas.microsoft.com/office/drawing/2014/main" id="{97BB441D-A335-446E-8C56-D0670464DE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24797" y="857251"/>
            <a:ext cx="6857999" cy="5143498"/>
          </a:xfr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44149AC6-64D6-4AFD-8FCF-D0D81B61B469}"/>
              </a:ext>
            </a:extLst>
          </p:cNvPr>
          <p:cNvSpPr txBox="1"/>
          <p:nvPr/>
        </p:nvSpPr>
        <p:spPr>
          <a:xfrm>
            <a:off x="5939796" y="3738207"/>
            <a:ext cx="562927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Děkuji za pozornost</a:t>
            </a:r>
          </a:p>
          <a:p>
            <a:endParaRPr lang="cs-CZ" dirty="0"/>
          </a:p>
          <a:p>
            <a:endParaRPr lang="cs-CZ" dirty="0"/>
          </a:p>
          <a:p>
            <a:r>
              <a:rPr lang="cs-CZ" dirty="0"/>
              <a:t>Jiří Malík</a:t>
            </a:r>
          </a:p>
          <a:p>
            <a:r>
              <a:rPr lang="cs-CZ" dirty="0"/>
              <a:t>Předseda spolku Živá voda, z.s.</a:t>
            </a:r>
          </a:p>
          <a:p>
            <a:endParaRPr lang="cs-CZ" dirty="0"/>
          </a:p>
          <a:p>
            <a:r>
              <a:rPr lang="cs-CZ" dirty="0"/>
              <a:t>Člen Výboru pro krajinu vodu a biodiverzitu </a:t>
            </a:r>
          </a:p>
          <a:p>
            <a:r>
              <a:rPr lang="cs-CZ" dirty="0"/>
              <a:t>Rady vlády pro trvale udržitelný rozvoj</a:t>
            </a:r>
          </a:p>
          <a:p>
            <a:endParaRPr lang="cs-CZ" dirty="0"/>
          </a:p>
          <a:p>
            <a:r>
              <a:rPr lang="cs-CZ" dirty="0"/>
              <a:t>720 552 887, jirimaliko3@gmail.com</a:t>
            </a:r>
          </a:p>
          <a:p>
            <a:endParaRPr lang="cs-CZ" dirty="0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B07FD483-F45B-41D3-8A18-E1C3AF6902A2}"/>
              </a:ext>
            </a:extLst>
          </p:cNvPr>
          <p:cNvSpPr txBox="1"/>
          <p:nvPr/>
        </p:nvSpPr>
        <p:spPr>
          <a:xfrm>
            <a:off x="5930272" y="2750462"/>
            <a:ext cx="5178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Model Zdoňov popsán zde: zivavoda.biz/</a:t>
            </a:r>
            <a:r>
              <a:rPr lang="cs-CZ" dirty="0" err="1"/>
              <a:t>brozura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419137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>
            <a:extLst>
              <a:ext uri="{FF2B5EF4-FFF2-40B4-BE49-F238E27FC236}">
                <a16:creationId xmlns:a16="http://schemas.microsoft.com/office/drawing/2014/main" id="{FBC42573-B39C-4526-A13F-7B84789BE6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6791" y="1709706"/>
            <a:ext cx="3764397" cy="2776243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E8765D15-1523-47B7-8ADB-DFC2843F7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367002"/>
            <a:ext cx="8596668" cy="659365"/>
          </a:xfrm>
        </p:spPr>
        <p:txBody>
          <a:bodyPr/>
          <a:lstStyle/>
          <a:p>
            <a:r>
              <a:rPr lang="cs-CZ" dirty="0"/>
              <a:t>Co se děje s klimatem?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E62C56C-8B0F-4571-BF0A-04B253B0DD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123406"/>
            <a:ext cx="10648472" cy="564501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cs-CZ" sz="2400" dirty="0"/>
              <a:t>Počasí r. 2018 bylo v ČR klimatickými modely očekáváno kolem r. 2100!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68CED4A2-EBFC-4785-A88D-7A7EA9ADE2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6194" y="1709707"/>
            <a:ext cx="3322630" cy="4032378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F72C6DE8-E481-42DC-B395-667B0AB610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212" y="1695398"/>
            <a:ext cx="8078391" cy="4039196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2D3EC6F5-3460-46EE-89AE-149BA4ADD4E4}"/>
              </a:ext>
            </a:extLst>
          </p:cNvPr>
          <p:cNvSpPr txBox="1"/>
          <p:nvPr/>
        </p:nvSpPr>
        <p:spPr>
          <a:xfrm>
            <a:off x="9013463" y="1709706"/>
            <a:ext cx="2896738" cy="45397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sz="1700" dirty="0"/>
              <a:t>Jet stream – </a:t>
            </a:r>
            <a:r>
              <a:rPr lang="cs-CZ" sz="1700" b="1" dirty="0">
                <a:solidFill>
                  <a:srgbClr val="FF0000"/>
                </a:solidFill>
              </a:rPr>
              <a:t>tryskové proudění</a:t>
            </a:r>
            <a:r>
              <a:rPr lang="cs-CZ" sz="1700" dirty="0">
                <a:solidFill>
                  <a:srgbClr val="FFC000"/>
                </a:solidFill>
              </a:rPr>
              <a:t> </a:t>
            </a:r>
            <a:r>
              <a:rPr lang="cs-CZ" sz="1700" dirty="0"/>
              <a:t>je zcela zásadním faktorem, který ovlivňuje podnebí i počasí. Stejně tak stabilita </a:t>
            </a:r>
            <a:r>
              <a:rPr lang="cs-CZ" sz="1700" b="1" dirty="0">
                <a:solidFill>
                  <a:srgbClr val="FF0000"/>
                </a:solidFill>
              </a:rPr>
              <a:t>polárního </a:t>
            </a:r>
            <a:r>
              <a:rPr lang="cs-CZ" sz="1700" b="1" dirty="0" err="1">
                <a:solidFill>
                  <a:srgbClr val="FF0000"/>
                </a:solidFill>
              </a:rPr>
              <a:t>vortexu</a:t>
            </a:r>
            <a:r>
              <a:rPr lang="cs-CZ" sz="1700" b="1" dirty="0">
                <a:solidFill>
                  <a:srgbClr val="FF0000"/>
                </a:solidFill>
              </a:rPr>
              <a:t> </a:t>
            </a:r>
            <a:r>
              <a:rPr lang="cs-CZ" sz="1700" dirty="0"/>
              <a:t>– víru chladného vzduchu nad Arktidou a </a:t>
            </a:r>
            <a:r>
              <a:rPr lang="cs-CZ" sz="1700" b="1" dirty="0">
                <a:solidFill>
                  <a:srgbClr val="FF0000"/>
                </a:solidFill>
              </a:rPr>
              <a:t>Golfského proudu</a:t>
            </a:r>
            <a:r>
              <a:rPr lang="cs-CZ" sz="1700" dirty="0"/>
              <a:t>.</a:t>
            </a:r>
          </a:p>
          <a:p>
            <a:pPr algn="just"/>
            <a:endParaRPr lang="cs-CZ" sz="1700" dirty="0"/>
          </a:p>
          <a:p>
            <a:pPr algn="just"/>
            <a:r>
              <a:rPr lang="cs-CZ" sz="1700" dirty="0"/>
              <a:t>V posledních letech došlo k jejich bezprecedentnímu narušení vlivem klimatické změny.</a:t>
            </a:r>
          </a:p>
          <a:p>
            <a:pPr algn="just"/>
            <a:endParaRPr lang="cs-CZ" sz="1700" dirty="0"/>
          </a:p>
          <a:p>
            <a:pPr algn="just"/>
            <a:r>
              <a:rPr lang="cs-CZ" sz="1700" b="1" dirty="0">
                <a:solidFill>
                  <a:srgbClr val="FF0000"/>
                </a:solidFill>
              </a:rPr>
              <a:t>Pro kontinentální Evropu to může být začátek velkého vysychání.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68B0E219-32D8-4836-99AC-24723F2C86EB}"/>
              </a:ext>
            </a:extLst>
          </p:cNvPr>
          <p:cNvSpPr txBox="1"/>
          <p:nvPr/>
        </p:nvSpPr>
        <p:spPr>
          <a:xfrm>
            <a:off x="677333" y="6287155"/>
            <a:ext cx="830068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/>
              <a:t>https://insideclimatenews.org/news/02022018/cold-weather-polar-vortex-jet-stream-explained-global-warming-arctic-ice-climate-change</a:t>
            </a:r>
          </a:p>
        </p:txBody>
      </p:sp>
      <p:grpSp>
        <p:nvGrpSpPr>
          <p:cNvPr id="6" name="Skupina 5">
            <a:extLst>
              <a:ext uri="{FF2B5EF4-FFF2-40B4-BE49-F238E27FC236}">
                <a16:creationId xmlns:a16="http://schemas.microsoft.com/office/drawing/2014/main" id="{C7889CEE-4AD2-4340-BD8C-A1D36B2C089C}"/>
              </a:ext>
            </a:extLst>
          </p:cNvPr>
          <p:cNvGrpSpPr/>
          <p:nvPr/>
        </p:nvGrpSpPr>
        <p:grpSpPr>
          <a:xfrm>
            <a:off x="5112340" y="3849343"/>
            <a:ext cx="1623551" cy="1273211"/>
            <a:chOff x="7220070" y="4674637"/>
            <a:chExt cx="1324946" cy="1129004"/>
          </a:xfrm>
        </p:grpSpPr>
        <p:cxnSp>
          <p:nvCxnSpPr>
            <p:cNvPr id="7" name="Přímá spojnice 6">
              <a:extLst>
                <a:ext uri="{FF2B5EF4-FFF2-40B4-BE49-F238E27FC236}">
                  <a16:creationId xmlns:a16="http://schemas.microsoft.com/office/drawing/2014/main" id="{E2D9C010-6E3B-47E6-B5EC-01BC2736CDA8}"/>
                </a:ext>
              </a:extLst>
            </p:cNvPr>
            <p:cNvCxnSpPr/>
            <p:nvPr/>
          </p:nvCxnSpPr>
          <p:spPr>
            <a:xfrm flipV="1">
              <a:off x="7324530" y="4711958"/>
              <a:ext cx="1073020" cy="1091682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Přímá spojnice 7">
              <a:extLst>
                <a:ext uri="{FF2B5EF4-FFF2-40B4-BE49-F238E27FC236}">
                  <a16:creationId xmlns:a16="http://schemas.microsoft.com/office/drawing/2014/main" id="{91734586-289C-4538-8E2F-2A8430719E1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220070" y="4674637"/>
              <a:ext cx="1324946" cy="1129004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33961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D9A840F-A02B-4BE0-AD6F-7809ADAA92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" y="19050"/>
            <a:ext cx="9554036" cy="714375"/>
          </a:xfrm>
        </p:spPr>
        <p:txBody>
          <a:bodyPr/>
          <a:lstStyle/>
          <a:p>
            <a:r>
              <a:rPr lang="cs-CZ" dirty="0"/>
              <a:t>Ukázka jet streamů a jejich vliv na počasí</a:t>
            </a:r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C343480F-E246-4128-A183-BEBACB341813}"/>
              </a:ext>
            </a:extLst>
          </p:cNvPr>
          <p:cNvSpPr/>
          <p:nvPr/>
        </p:nvSpPr>
        <p:spPr>
          <a:xfrm>
            <a:off x="6392090" y="629726"/>
            <a:ext cx="54952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/>
              <a:t>Narušené jet streamy: VENTUSKY, výška 9 km, 300 hPa – 30. 1. 2019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E940DEE2-5FD7-4D6C-BB61-993ABDD6FD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802" y="1218133"/>
            <a:ext cx="5315193" cy="5620817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8ADB0F2C-6AC5-461A-8DE6-7B976868F2E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033" r="3082"/>
          <a:stretch/>
        </p:blipFill>
        <p:spPr>
          <a:xfrm>
            <a:off x="6474005" y="1264691"/>
            <a:ext cx="5222695" cy="5164462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743084BF-EA36-454F-835E-BF894BADD942}"/>
              </a:ext>
            </a:extLst>
          </p:cNvPr>
          <p:cNvSpPr txBox="1"/>
          <p:nvPr/>
        </p:nvSpPr>
        <p:spPr>
          <a:xfrm>
            <a:off x="182880" y="715985"/>
            <a:ext cx="5913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/>
              <a:t> Na průměrného občana ČR připadá téměř 10 tun emisí oxidu uhličitého ročně. </a:t>
            </a:r>
          </a:p>
        </p:txBody>
      </p:sp>
    </p:spTree>
    <p:extLst>
      <p:ext uri="{BB962C8B-B14F-4D97-AF65-F5344CB8AC3E}">
        <p14:creationId xmlns:p14="http://schemas.microsoft.com/office/powerpoint/2010/main" val="27331473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Graf 9">
            <a:extLst>
              <a:ext uri="{FF2B5EF4-FFF2-40B4-BE49-F238E27FC236}">
                <a16:creationId xmlns:a16="http://schemas.microsoft.com/office/drawing/2014/main" id="{C6BD06DB-0C03-4E2F-BDDC-30B9408EFB2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2361198"/>
              </p:ext>
            </p:extLst>
          </p:nvPr>
        </p:nvGraphicFramePr>
        <p:xfrm>
          <a:off x="5750074" y="2325188"/>
          <a:ext cx="6029024" cy="27606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Nadpis 1">
            <a:extLst>
              <a:ext uri="{FF2B5EF4-FFF2-40B4-BE49-F238E27FC236}">
                <a16:creationId xmlns:a16="http://schemas.microsoft.com/office/drawing/2014/main" id="{E8765D15-1523-47B7-8ADB-DFC2843F7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800" y="177567"/>
            <a:ext cx="6229487" cy="911823"/>
          </a:xfrm>
        </p:spPr>
        <p:txBody>
          <a:bodyPr>
            <a:normAutofit fontScale="90000"/>
          </a:bodyPr>
          <a:lstStyle/>
          <a:p>
            <a:pPr marL="1611313" indent="-1611313">
              <a:tabLst>
                <a:tab pos="2603500" algn="l"/>
                <a:tab pos="2960688" algn="l"/>
              </a:tabLst>
            </a:pPr>
            <a:r>
              <a:rPr lang="cs-CZ" dirty="0"/>
              <a:t>Proč je sucho?</a:t>
            </a:r>
            <a:br>
              <a:rPr lang="cs-CZ" dirty="0"/>
            </a:br>
            <a:r>
              <a:rPr lang="cs-CZ" sz="2000" dirty="0"/>
              <a:t>Souběh klimatu a poškození krajiny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E62C56C-8B0F-4571-BF0A-04B253B0DD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7637" y="1039237"/>
            <a:ext cx="5296132" cy="757635"/>
          </a:xfrm>
        </p:spPr>
        <p:txBody>
          <a:bodyPr>
            <a:normAutofit fontScale="70000" lnSpcReduction="20000"/>
          </a:bodyPr>
          <a:lstStyle/>
          <a:p>
            <a:pPr marL="0" indent="0" algn="just">
              <a:buNone/>
            </a:pPr>
            <a:r>
              <a:rPr lang="cs-CZ" sz="2400" dirty="0"/>
              <a:t>Poškození vodního režimu – </a:t>
            </a:r>
            <a:r>
              <a:rPr lang="cs-CZ" sz="2400" dirty="0">
                <a:solidFill>
                  <a:srgbClr val="FF0000"/>
                </a:solidFill>
              </a:rPr>
              <a:t>utužení zemědělské půdy, splachy ornice, vodní eroze, zahloubené a narovnané toky, odvodnění</a:t>
            </a:r>
          </a:p>
        </p:txBody>
      </p:sp>
      <p:sp>
        <p:nvSpPr>
          <p:cNvPr id="13" name="Zástupný obsah 2">
            <a:extLst>
              <a:ext uri="{FF2B5EF4-FFF2-40B4-BE49-F238E27FC236}">
                <a16:creationId xmlns:a16="http://schemas.microsoft.com/office/drawing/2014/main" id="{3E769C43-3AEE-4624-A8E9-4579FC56FCD7}"/>
              </a:ext>
            </a:extLst>
          </p:cNvPr>
          <p:cNvSpPr txBox="1">
            <a:spLocks/>
          </p:cNvSpPr>
          <p:nvPr/>
        </p:nvSpPr>
        <p:spPr>
          <a:xfrm>
            <a:off x="6720131" y="112248"/>
            <a:ext cx="5213717" cy="4745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cs-CZ" sz="1400" dirty="0"/>
              <a:t>Průměrné srážky za rok 2018: </a:t>
            </a:r>
            <a:r>
              <a:rPr lang="cs-CZ" sz="1400" dirty="0">
                <a:solidFill>
                  <a:srgbClr val="FF0000"/>
                </a:solidFill>
              </a:rPr>
              <a:t>- 34 % pod normál! </a:t>
            </a:r>
            <a:r>
              <a:rPr lang="cs-CZ" sz="1400" dirty="0">
                <a:solidFill>
                  <a:schemeClr val="tx1"/>
                </a:solidFill>
              </a:rPr>
              <a:t>(1981 – 2010)</a:t>
            </a:r>
          </a:p>
          <a:p>
            <a:pPr marL="0" indent="0">
              <a:spcBef>
                <a:spcPts val="0"/>
              </a:spcBef>
              <a:buNone/>
            </a:pPr>
            <a:r>
              <a:rPr lang="cs-CZ" sz="1400" dirty="0">
                <a:solidFill>
                  <a:schemeClr val="tx1"/>
                </a:solidFill>
              </a:rPr>
              <a:t>Rok 2019 je zatím  </a:t>
            </a:r>
            <a:r>
              <a:rPr lang="cs-CZ" sz="1400" dirty="0">
                <a:solidFill>
                  <a:srgbClr val="FF0000"/>
                </a:solidFill>
              </a:rPr>
              <a:t>- 6,9 %</a:t>
            </a:r>
          </a:p>
        </p:txBody>
      </p:sp>
      <p:pic>
        <p:nvPicPr>
          <p:cNvPr id="14" name="Zástupný symbol pro obsah 3">
            <a:extLst>
              <a:ext uri="{FF2B5EF4-FFF2-40B4-BE49-F238E27FC236}">
                <a16:creationId xmlns:a16="http://schemas.microsoft.com/office/drawing/2014/main" id="{8E71E0E6-D9A2-4AEC-9ED2-2FCABB3F17D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719" y="1796873"/>
            <a:ext cx="5296132" cy="3971737"/>
          </a:xfrm>
          <a:prstGeom prst="rect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</p:pic>
      <p:pic>
        <p:nvPicPr>
          <p:cNvPr id="5" name="Obrázek 4" descr="Obsah obrázku snímek obrazovky&#10;&#10;Popis byl vytvořen automaticky">
            <a:extLst>
              <a:ext uri="{FF2B5EF4-FFF2-40B4-BE49-F238E27FC236}">
                <a16:creationId xmlns:a16="http://schemas.microsoft.com/office/drawing/2014/main" id="{FDA34215-CFA1-4706-AFDA-5C0950769E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8793" y="806300"/>
            <a:ext cx="4204417" cy="5867408"/>
          </a:xfrm>
          <a:prstGeom prst="rect">
            <a:avLst/>
          </a:prstGeom>
        </p:spPr>
      </p:pic>
      <p:pic>
        <p:nvPicPr>
          <p:cNvPr id="9" name="Obrázek 8" descr="Obsah obrázku tráva, exteriér, strom&#10;&#10;Popis vygenerován s velmi vysokou mírou spolehlivosti">
            <a:extLst>
              <a:ext uri="{FF2B5EF4-FFF2-40B4-BE49-F238E27FC236}">
                <a16:creationId xmlns:a16="http://schemas.microsoft.com/office/drawing/2014/main" id="{BAC5A654-ADD8-40A1-B8A0-F0A8723825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3800" y="1784002"/>
            <a:ext cx="5329969" cy="3997477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01346A64-00BF-4F4A-8AED-2989A8F3F312}"/>
              </a:ext>
            </a:extLst>
          </p:cNvPr>
          <p:cNvSpPr txBox="1"/>
          <p:nvPr/>
        </p:nvSpPr>
        <p:spPr>
          <a:xfrm>
            <a:off x="6899074" y="2812865"/>
            <a:ext cx="39004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chemeClr val="bg1"/>
                </a:solidFill>
              </a:rPr>
              <a:t>Nejhorší sucho za poslední 100 let</a:t>
            </a:r>
          </a:p>
        </p:txBody>
      </p:sp>
    </p:spTree>
    <p:extLst>
      <p:ext uri="{BB962C8B-B14F-4D97-AF65-F5344CB8AC3E}">
        <p14:creationId xmlns:p14="http://schemas.microsoft.com/office/powerpoint/2010/main" val="642125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>
        <p:bldAsOne/>
      </p:bldGraphic>
      <p:bldP spid="2" grpId="0"/>
      <p:bldP spid="3" grpId="0" uiExpand="1" build="p"/>
      <p:bldP spid="13" grpId="0" uiExpand="1" build="p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8765D15-1523-47B7-8ADB-DFC2843F7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648" y="122463"/>
            <a:ext cx="8596668" cy="659365"/>
          </a:xfrm>
        </p:spPr>
        <p:txBody>
          <a:bodyPr>
            <a:normAutofit/>
          </a:bodyPr>
          <a:lstStyle/>
          <a:p>
            <a:r>
              <a:rPr lang="cs-CZ" dirty="0"/>
              <a:t>ČR vysychá i bez klima změny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E62C56C-8B0F-4571-BF0A-04B253B0DD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4313" y="724038"/>
            <a:ext cx="6531337" cy="474575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cs-CZ" sz="2400" dirty="0"/>
              <a:t>Poškození vodního režimu</a:t>
            </a:r>
          </a:p>
        </p:txBody>
      </p:sp>
      <p:sp>
        <p:nvSpPr>
          <p:cNvPr id="17" name="Obdélník 16">
            <a:extLst>
              <a:ext uri="{FF2B5EF4-FFF2-40B4-BE49-F238E27FC236}">
                <a16:creationId xmlns:a16="http://schemas.microsoft.com/office/drawing/2014/main" id="{5CF61E05-EF3A-4FE1-BC0A-3B6B65461943}"/>
              </a:ext>
            </a:extLst>
          </p:cNvPr>
          <p:cNvSpPr/>
          <p:nvPr/>
        </p:nvSpPr>
        <p:spPr>
          <a:xfrm>
            <a:off x="5640117" y="781828"/>
            <a:ext cx="35147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FF0000"/>
                </a:solidFill>
              </a:rPr>
              <a:t>systematické odvodnění</a:t>
            </a:r>
          </a:p>
        </p:txBody>
      </p:sp>
      <p:pic>
        <p:nvPicPr>
          <p:cNvPr id="19" name="Obrázek 18" descr="Obsah obrázku strom&#10;&#10;Popis byl vytvořen automaticky">
            <a:extLst>
              <a:ext uri="{FF2B5EF4-FFF2-40B4-BE49-F238E27FC236}">
                <a16:creationId xmlns:a16="http://schemas.microsoft.com/office/drawing/2014/main" id="{D399E56B-D7A0-43AD-8406-1B2DEDA9AE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156" y="1615399"/>
            <a:ext cx="8345160" cy="4999328"/>
          </a:xfrm>
          <a:prstGeom prst="rect">
            <a:avLst/>
          </a:prstGeom>
        </p:spPr>
      </p:pic>
      <p:pic>
        <p:nvPicPr>
          <p:cNvPr id="21" name="Obrázek 20" descr="Obsah obrázku mapa, text&#10;&#10;Popis byl vytvořen automaticky">
            <a:extLst>
              <a:ext uri="{FF2B5EF4-FFF2-40B4-BE49-F238E27FC236}">
                <a16:creationId xmlns:a16="http://schemas.microsoft.com/office/drawing/2014/main" id="{14DF2869-4A5E-4D9C-B247-7C52AE5171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284" y="1615399"/>
            <a:ext cx="8379076" cy="4999328"/>
          </a:xfrm>
          <a:prstGeom prst="rect">
            <a:avLst/>
          </a:prstGeom>
        </p:spPr>
      </p:pic>
      <p:pic>
        <p:nvPicPr>
          <p:cNvPr id="25" name="Obrázek 24" descr="Obsah obrázku exteriér, země, obloha, tráva&#10;&#10;Popis byl vytvořen automaticky">
            <a:extLst>
              <a:ext uri="{FF2B5EF4-FFF2-40B4-BE49-F238E27FC236}">
                <a16:creationId xmlns:a16="http://schemas.microsoft.com/office/drawing/2014/main" id="{8C2BF737-0345-4A06-888F-52AB4A371D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9602" y="89180"/>
            <a:ext cx="2837141" cy="2064202"/>
          </a:xfrm>
          <a:prstGeom prst="rect">
            <a:avLst/>
          </a:prstGeom>
        </p:spPr>
      </p:pic>
      <p:pic>
        <p:nvPicPr>
          <p:cNvPr id="46" name="Obrázek 45" descr="Obsah obrázku mapa, text, interiér&#10;&#10;Popis byl vytvořen automaticky">
            <a:extLst>
              <a:ext uri="{FF2B5EF4-FFF2-40B4-BE49-F238E27FC236}">
                <a16:creationId xmlns:a16="http://schemas.microsoft.com/office/drawing/2014/main" id="{395AB94C-84BC-4462-BAA3-91EB30B4AF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156" y="1615400"/>
            <a:ext cx="8379075" cy="4999327"/>
          </a:xfrm>
          <a:prstGeom prst="rect">
            <a:avLst/>
          </a:prstGeom>
        </p:spPr>
      </p:pic>
      <p:pic>
        <p:nvPicPr>
          <p:cNvPr id="48" name="Obrázek 47" descr="Obsah obrázku mapa, text&#10;&#10;Popis byl vytvořen automaticky">
            <a:extLst>
              <a:ext uri="{FF2B5EF4-FFF2-40B4-BE49-F238E27FC236}">
                <a16:creationId xmlns:a16="http://schemas.microsoft.com/office/drawing/2014/main" id="{EC7D2DD8-E74C-4EA5-B54A-11775C6BB1C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155" y="1615399"/>
            <a:ext cx="8379076" cy="4999328"/>
          </a:xfrm>
          <a:prstGeom prst="rect">
            <a:avLst/>
          </a:prstGeom>
        </p:spPr>
      </p:pic>
      <p:pic>
        <p:nvPicPr>
          <p:cNvPr id="50" name="Obrázek 49" descr="Obsah obrázku země, obloha, strom, exteriér&#10;&#10;Popis byl vytvořen automaticky">
            <a:extLst>
              <a:ext uri="{FF2B5EF4-FFF2-40B4-BE49-F238E27FC236}">
                <a16:creationId xmlns:a16="http://schemas.microsoft.com/office/drawing/2014/main" id="{AA354A22-2636-4CA7-80E4-DE1D51C841B2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9600" y="2631940"/>
            <a:ext cx="2837141" cy="1594119"/>
          </a:xfrm>
          <a:prstGeom prst="rect">
            <a:avLst/>
          </a:prstGeom>
        </p:spPr>
      </p:pic>
      <p:pic>
        <p:nvPicPr>
          <p:cNvPr id="52" name="Obrázek 51" descr="Obsah obrázku země, obloha, exteriér, tráva&#10;&#10;Popis byl vytvořen automaticky">
            <a:extLst>
              <a:ext uri="{FF2B5EF4-FFF2-40B4-BE49-F238E27FC236}">
                <a16:creationId xmlns:a16="http://schemas.microsoft.com/office/drawing/2014/main" id="{84213CD9-5728-4C18-9F7F-623EBFA4E4D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9600" y="4704617"/>
            <a:ext cx="2837141" cy="1540569"/>
          </a:xfrm>
          <a:prstGeom prst="rect">
            <a:avLst/>
          </a:prstGeom>
        </p:spPr>
      </p:pic>
      <p:pic>
        <p:nvPicPr>
          <p:cNvPr id="54" name="Obrázek 53" descr="Obsah obrázku text, mapa&#10;&#10;Popis byl vytvořen automaticky">
            <a:extLst>
              <a:ext uri="{FF2B5EF4-FFF2-40B4-BE49-F238E27FC236}">
                <a16:creationId xmlns:a16="http://schemas.microsoft.com/office/drawing/2014/main" id="{F270CA88-9C2E-457C-9ACF-56C1398FAF6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155" y="1615399"/>
            <a:ext cx="8435050" cy="5020490"/>
          </a:xfrm>
          <a:prstGeom prst="rect">
            <a:avLst/>
          </a:prstGeom>
        </p:spPr>
      </p:pic>
      <p:pic>
        <p:nvPicPr>
          <p:cNvPr id="55" name="Zástupný obsah 4" descr="Obsah obrázku snímek obrazovky&#10;&#10;Popis byl vytvořen automaticky">
            <a:extLst>
              <a:ext uri="{FF2B5EF4-FFF2-40B4-BE49-F238E27FC236}">
                <a16:creationId xmlns:a16="http://schemas.microsoft.com/office/drawing/2014/main" id="{6DE3B3AA-9CB9-45FC-AEBA-A7C5EB306E9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300" y="1198613"/>
            <a:ext cx="7523088" cy="5616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530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875F049F-53BE-45AD-9116-B05B6CD5C984}"/>
              </a:ext>
            </a:extLst>
          </p:cNvPr>
          <p:cNvSpPr/>
          <p:nvPr/>
        </p:nvSpPr>
        <p:spPr>
          <a:xfrm>
            <a:off x="265612" y="127906"/>
            <a:ext cx="917257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800" b="1" dirty="0">
                <a:solidFill>
                  <a:srgbClr val="00B0F0"/>
                </a:solidFill>
              </a:rPr>
              <a:t>Poškození vodního režimu v krajině</a:t>
            </a:r>
          </a:p>
          <a:p>
            <a:pPr marL="1433513"/>
            <a:r>
              <a:rPr lang="cs-CZ" sz="28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kumulativní vlivy změn podporujících sucho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23988E0B-8381-4143-82A3-9093E85E02EE}"/>
              </a:ext>
            </a:extLst>
          </p:cNvPr>
          <p:cNvSpPr txBox="1"/>
          <p:nvPr/>
        </p:nvSpPr>
        <p:spPr>
          <a:xfrm>
            <a:off x="457200" y="1082013"/>
            <a:ext cx="9888415" cy="60324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cs-CZ" sz="1600" b="1" dirty="0"/>
              <a:t>Utužená půda</a:t>
            </a:r>
          </a:p>
          <a:p>
            <a:pPr marL="342900" indent="-342900">
              <a:buFont typeface="+mj-lt"/>
              <a:buAutoNum type="arabicPeriod"/>
            </a:pPr>
            <a:r>
              <a:rPr lang="cs-CZ" sz="1600" b="1" dirty="0"/>
              <a:t>Příliš velké lány, monokultury smrku a holosečná těžba dřeva </a:t>
            </a:r>
          </a:p>
          <a:p>
            <a:pPr marL="342900" indent="-342900">
              <a:buFont typeface="+mj-lt"/>
              <a:buAutoNum type="arabicPeriod"/>
            </a:pPr>
            <a:r>
              <a:rPr lang="cs-CZ" sz="1600" b="1" dirty="0"/>
              <a:t>Použití biocidní chemie</a:t>
            </a:r>
          </a:p>
          <a:p>
            <a:pPr marL="342900" indent="-342900">
              <a:buFont typeface="+mj-lt"/>
              <a:buAutoNum type="arabicPeriod"/>
            </a:pPr>
            <a:r>
              <a:rPr lang="cs-CZ" sz="1600" b="1" dirty="0"/>
              <a:t>Příliš těžké stroje, častý pojezd krajinou nejen traktory a </a:t>
            </a:r>
            <a:r>
              <a:rPr lang="cs-CZ" sz="1600" b="1" dirty="0" err="1"/>
              <a:t>harvestory</a:t>
            </a:r>
            <a:r>
              <a:rPr lang="cs-CZ" sz="1600" b="1" dirty="0"/>
              <a:t>, vyjeté koleje</a:t>
            </a:r>
          </a:p>
          <a:p>
            <a:pPr marL="342900" indent="-342900">
              <a:buFont typeface="+mj-lt"/>
              <a:buAutoNum type="arabicPeriod"/>
            </a:pPr>
            <a:r>
              <a:rPr lang="cs-CZ" sz="1600" b="1" dirty="0"/>
              <a:t>Špatné agrotechnické postupy (osev, orba, </a:t>
            </a:r>
            <a:r>
              <a:rPr lang="cs-CZ" sz="1600" b="1" dirty="0" err="1"/>
              <a:t>diskování</a:t>
            </a:r>
            <a:r>
              <a:rPr lang="cs-CZ" sz="1600" b="1" dirty="0"/>
              <a:t>)</a:t>
            </a:r>
          </a:p>
          <a:p>
            <a:pPr marL="342900" indent="-342900">
              <a:buFont typeface="+mj-lt"/>
              <a:buAutoNum type="arabicPeriod"/>
            </a:pPr>
            <a:r>
              <a:rPr lang="cs-CZ" sz="1600" b="1" dirty="0"/>
              <a:t>Odvodnění pozemků (meliorace)</a:t>
            </a:r>
          </a:p>
          <a:p>
            <a:pPr marL="1343025" indent="-712788"/>
            <a:r>
              <a:rPr lang="cs-CZ" sz="1600" b="1" dirty="0">
                <a:solidFill>
                  <a:schemeClr val="accent1">
                    <a:lumMod val="75000"/>
                  </a:schemeClr>
                </a:solidFill>
              </a:rPr>
              <a:t>1 – 6 = </a:t>
            </a:r>
            <a:r>
              <a:rPr lang="cs-CZ" sz="1600" b="1" dirty="0" err="1">
                <a:solidFill>
                  <a:schemeClr val="accent1">
                    <a:lumMod val="75000"/>
                  </a:schemeClr>
                </a:solidFill>
              </a:rPr>
              <a:t>alarmické</a:t>
            </a:r>
            <a:r>
              <a:rPr lang="cs-CZ" sz="1600" b="1" dirty="0">
                <a:solidFill>
                  <a:schemeClr val="accent1">
                    <a:lumMod val="75000"/>
                  </a:schemeClr>
                </a:solidFill>
              </a:rPr>
              <a:t> poškození edafonu a vysušení i lesní půdy, vysoká eroze, povodně, vyšší teplota povrchu (albedo), zničení mokřadů, menší zasakování do podzemních vod, ničení hmyzu, který mj. pomáhá udržet humus v půdě</a:t>
            </a:r>
          </a:p>
          <a:p>
            <a:r>
              <a:rPr lang="cs-CZ" sz="1600" b="1" dirty="0"/>
              <a:t>7. Přílišná zastavěnost a urbanizace, vodu urychlující povrchy</a:t>
            </a:r>
          </a:p>
          <a:p>
            <a:pPr indent="809625"/>
            <a:r>
              <a:rPr lang="cs-CZ" sz="1600" b="1" dirty="0">
                <a:solidFill>
                  <a:schemeClr val="accent1">
                    <a:lumMod val="75000"/>
                  </a:schemeClr>
                </a:solidFill>
              </a:rPr>
              <a:t>+ 7 = vyšší energie povodní, vyšší povrchové teploty nad městy (albedo)</a:t>
            </a:r>
          </a:p>
          <a:p>
            <a:r>
              <a:rPr lang="cs-CZ" sz="1600" b="1" dirty="0"/>
              <a:t>8. Málo zeleně, příliš kosení (angl. trávníky) a ve stejný čas </a:t>
            </a:r>
          </a:p>
          <a:p>
            <a:pPr marL="1343025" indent="-533400"/>
            <a:r>
              <a:rPr lang="cs-CZ" sz="1600" b="1" dirty="0">
                <a:solidFill>
                  <a:schemeClr val="accent1">
                    <a:lumMod val="75000"/>
                  </a:schemeClr>
                </a:solidFill>
              </a:rPr>
              <a:t>+ 8 = vyšší teplota povrchu, minimální zachycení horizontálních srážek, razantní snížení biodiverzity (hmyz a na nich závislí ptáci), snížení opylování</a:t>
            </a:r>
          </a:p>
          <a:p>
            <a:r>
              <a:rPr lang="cs-CZ" sz="1600" b="1" dirty="0"/>
              <a:t>9. Narovnání, zahloubení, opevnění toků a nepřirozeně zvětšený profil toku</a:t>
            </a:r>
          </a:p>
          <a:p>
            <a:pPr marL="1343025" indent="-533400"/>
            <a:r>
              <a:rPr lang="cs-CZ" sz="1600" b="1" dirty="0">
                <a:solidFill>
                  <a:schemeClr val="accent1">
                    <a:lumMod val="75000"/>
                  </a:schemeClr>
                </a:solidFill>
              </a:rPr>
              <a:t>+ 9 = vysušení toků a niv, drastické urychlení a zvýšení energie povodní, snížení biodiverzity vod, systematická „kanalizace“ a vysušení krajiny, zvýšení omezení vsaku do podzemí, výrazné snížení samočistící funkce toku</a:t>
            </a:r>
          </a:p>
          <a:p>
            <a:r>
              <a:rPr lang="cs-CZ" sz="1600" b="1" dirty="0"/>
              <a:t>10. Protipovodňové hráze a velké přehrady</a:t>
            </a:r>
          </a:p>
          <a:p>
            <a:pPr marL="1344613" indent="-720725"/>
            <a:r>
              <a:rPr lang="cs-CZ" sz="1600" b="1" dirty="0">
                <a:solidFill>
                  <a:schemeClr val="accent1">
                    <a:lumMod val="75000"/>
                  </a:schemeClr>
                </a:solidFill>
              </a:rPr>
              <a:t>+ 10 = vysušování obrovských území pod profilem hráze, protipovodňové hráze urychlují povodně, přehrady podporují oteplování (metanové kvašení) a ničí biotu řek</a:t>
            </a:r>
          </a:p>
          <a:p>
            <a:r>
              <a:rPr lang="cs-CZ" sz="1600" b="1" dirty="0"/>
              <a:t>11. Vysoká dopravní intenzita</a:t>
            </a:r>
          </a:p>
          <a:p>
            <a:pPr marL="630238"/>
            <a:r>
              <a:rPr lang="cs-CZ" sz="1600" b="1" dirty="0">
                <a:solidFill>
                  <a:schemeClr val="accent1">
                    <a:lumMod val="75000"/>
                  </a:schemeClr>
                </a:solidFill>
              </a:rPr>
              <a:t>+ 11 = tvorba fotochemického smogu (oteplování klimatu i mikroklimatu)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317219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413147B-1816-4761-9CC8-50EEB18D1E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3484" y="191073"/>
            <a:ext cx="8093831" cy="906207"/>
          </a:xfrm>
        </p:spPr>
        <p:txBody>
          <a:bodyPr>
            <a:normAutofit fontScale="90000"/>
          </a:bodyPr>
          <a:lstStyle/>
          <a:p>
            <a:pPr lvl="0" defTabSz="914400">
              <a:spcBef>
                <a:spcPts val="0"/>
              </a:spcBef>
              <a:defRPr/>
            </a:pPr>
            <a:r>
              <a:rPr lang="cs-CZ" sz="2800" b="1" kern="0" dirty="0">
                <a:solidFill>
                  <a:schemeClr val="accent2">
                    <a:lumMod val="75000"/>
                  </a:schemeClr>
                </a:solidFill>
              </a:rPr>
              <a:t>Jak z toho ven? </a:t>
            </a:r>
            <a:br>
              <a:rPr lang="cs-CZ" sz="2800" b="1" kern="0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cs-CZ" sz="2800" b="1" dirty="0"/>
              <a:t>5 kroků pro krajinu a obnovu retence</a:t>
            </a:r>
          </a:p>
        </p:txBody>
      </p:sp>
      <p:sp>
        <p:nvSpPr>
          <p:cNvPr id="21" name="Obdélník 20">
            <a:extLst>
              <a:ext uri="{FF2B5EF4-FFF2-40B4-BE49-F238E27FC236}">
                <a16:creationId xmlns:a16="http://schemas.microsoft.com/office/drawing/2014/main" id="{C2B84A52-E63D-46C4-87DF-C4D0E97D60A2}"/>
              </a:ext>
            </a:extLst>
          </p:cNvPr>
          <p:cNvSpPr/>
          <p:nvPr/>
        </p:nvSpPr>
        <p:spPr>
          <a:xfrm>
            <a:off x="748937" y="1242707"/>
            <a:ext cx="8168639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dirty="0"/>
              <a:t>Krok 1: </a:t>
            </a:r>
          </a:p>
          <a:p>
            <a:pPr algn="just"/>
            <a:r>
              <a:rPr lang="cs-CZ" b="1" dirty="0"/>
              <a:t>Vrátit vodě, co jsme jí sebrali </a:t>
            </a:r>
            <a:r>
              <a:rPr lang="cs-CZ" dirty="0"/>
              <a:t>– tedy bývalé </a:t>
            </a:r>
            <a:r>
              <a:rPr lang="cs-CZ" dirty="0" err="1"/>
              <a:t>podmáčenky</a:t>
            </a:r>
            <a:r>
              <a:rPr lang="cs-CZ" dirty="0"/>
              <a:t> a délku toků včetně údolnic v orné půdě.</a:t>
            </a:r>
          </a:p>
          <a:p>
            <a:pPr algn="just"/>
            <a:endParaRPr lang="cs-CZ" dirty="0"/>
          </a:p>
          <a:p>
            <a:pPr algn="just"/>
            <a:r>
              <a:rPr lang="cs-CZ" dirty="0"/>
              <a:t>Krok 2: </a:t>
            </a:r>
          </a:p>
          <a:p>
            <a:pPr algn="just"/>
            <a:r>
              <a:rPr lang="cs-CZ" b="1" dirty="0"/>
              <a:t>Zvětšit</a:t>
            </a:r>
            <a:r>
              <a:rPr lang="cs-CZ" dirty="0"/>
              <a:t> co nejvíce </a:t>
            </a:r>
            <a:r>
              <a:rPr lang="cs-CZ" b="1" dirty="0"/>
              <a:t>objem</a:t>
            </a:r>
            <a:r>
              <a:rPr lang="cs-CZ" dirty="0"/>
              <a:t> zádrže vody v krajině – naplnit nivy a toky, zhotovit nové tůně a rybníky, rozlivy beze škod pomocí revitalizace.</a:t>
            </a:r>
          </a:p>
          <a:p>
            <a:pPr algn="just"/>
            <a:endParaRPr lang="cs-CZ" dirty="0"/>
          </a:p>
          <a:p>
            <a:pPr algn="just"/>
            <a:r>
              <a:rPr lang="cs-CZ" dirty="0"/>
              <a:t>Krok 3: </a:t>
            </a:r>
          </a:p>
          <a:p>
            <a:pPr algn="just"/>
            <a:r>
              <a:rPr lang="cs-CZ" b="1" dirty="0"/>
              <a:t>Snížení (rychlosti) odtoku vody</a:t>
            </a:r>
            <a:r>
              <a:rPr lang="cs-CZ" dirty="0"/>
              <a:t> z krajiny (i max. znefunkčněním meliorací) - využití meliorací k obnově a zřízení mokřadů, tůní, rybníků.</a:t>
            </a:r>
          </a:p>
          <a:p>
            <a:pPr algn="just"/>
            <a:endParaRPr lang="cs-CZ" dirty="0"/>
          </a:p>
          <a:p>
            <a:pPr algn="just"/>
            <a:r>
              <a:rPr lang="cs-CZ" dirty="0"/>
              <a:t>Krok 4: </a:t>
            </a:r>
          </a:p>
          <a:p>
            <a:pPr algn="just"/>
            <a:r>
              <a:rPr lang="cs-CZ" b="1" dirty="0">
                <a:solidFill>
                  <a:srgbClr val="00B050"/>
                </a:solidFill>
              </a:rPr>
              <a:t>Zvýšení podílu zeleně</a:t>
            </a:r>
            <a:r>
              <a:rPr lang="cs-CZ" dirty="0">
                <a:solidFill>
                  <a:srgbClr val="00B050"/>
                </a:solidFill>
              </a:rPr>
              <a:t> v krajině, správná skladba lesa a hospodaření v něm.</a:t>
            </a:r>
          </a:p>
          <a:p>
            <a:pPr algn="just"/>
            <a:endParaRPr lang="cs-CZ" dirty="0"/>
          </a:p>
          <a:p>
            <a:pPr algn="just"/>
            <a:r>
              <a:rPr lang="cs-CZ" dirty="0"/>
              <a:t>Krok 5: </a:t>
            </a:r>
          </a:p>
          <a:p>
            <a:pPr algn="just"/>
            <a:r>
              <a:rPr lang="cs-CZ" b="1" dirty="0">
                <a:solidFill>
                  <a:srgbClr val="FF9900"/>
                </a:solidFill>
              </a:rPr>
              <a:t>Transformace zemědělství</a:t>
            </a:r>
            <a:r>
              <a:rPr lang="cs-CZ" dirty="0">
                <a:solidFill>
                  <a:srgbClr val="FF9900"/>
                </a:solidFill>
              </a:rPr>
              <a:t> – návrat půdního života (edafonu) a porozity půdy (2 t žížal na ha): bez biocidní chemie, lehčí stroje, bez orby, bez </a:t>
            </a:r>
            <a:r>
              <a:rPr lang="cs-CZ" dirty="0" err="1">
                <a:solidFill>
                  <a:srgbClr val="FF9900"/>
                </a:solidFill>
              </a:rPr>
              <a:t>diskování</a:t>
            </a:r>
            <a:r>
              <a:rPr lang="cs-CZ" dirty="0">
                <a:solidFill>
                  <a:srgbClr val="FF9900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0816376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413147B-1816-4761-9CC8-50EEB18D1E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3484" y="191073"/>
            <a:ext cx="8912436" cy="906207"/>
          </a:xfrm>
        </p:spPr>
        <p:txBody>
          <a:bodyPr>
            <a:normAutofit fontScale="90000"/>
          </a:bodyPr>
          <a:lstStyle/>
          <a:p>
            <a:pPr lvl="0" defTabSz="914400">
              <a:spcBef>
                <a:spcPts val="0"/>
              </a:spcBef>
              <a:defRPr/>
            </a:pPr>
            <a:r>
              <a:rPr lang="cs-CZ" sz="2800" b="1" kern="0" dirty="0">
                <a:solidFill>
                  <a:schemeClr val="accent2">
                    <a:lumMod val="75000"/>
                  </a:schemeClr>
                </a:solidFill>
              </a:rPr>
              <a:t>Jak z toho ven? </a:t>
            </a:r>
            <a:br>
              <a:rPr lang="cs-CZ" sz="2800" b="1" kern="0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cs-CZ" sz="2800" b="1" dirty="0"/>
              <a:t>Krajinný plán ČR – adaptace na klima, národní zájem č. 1 </a:t>
            </a:r>
            <a:endParaRPr lang="cs-CZ" sz="2800" b="1" baseline="30000" dirty="0"/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EE670B15-0F72-410C-8AD4-385F2529A0BC}"/>
              </a:ext>
            </a:extLst>
          </p:cNvPr>
          <p:cNvSpPr/>
          <p:nvPr/>
        </p:nvSpPr>
        <p:spPr>
          <a:xfrm>
            <a:off x="353484" y="1163521"/>
            <a:ext cx="8912436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dirty="0"/>
              <a:t>Návrat vody a zeleně do krajiny (renovace krajiny) obnovením </a:t>
            </a:r>
            <a:r>
              <a:rPr lang="cs-CZ" b="1" dirty="0"/>
              <a:t>hydrologického</a:t>
            </a:r>
            <a:r>
              <a:rPr lang="cs-CZ" dirty="0"/>
              <a:t> </a:t>
            </a:r>
            <a:r>
              <a:rPr lang="cs-CZ" b="1" dirty="0"/>
              <a:t>režimu</a:t>
            </a:r>
            <a:r>
              <a:rPr lang="cs-CZ" dirty="0"/>
              <a:t> ČR/EU neboli - dosažení dobrého stavu povrchových i podzemních vod dle Rámcové směrnice o vodách EU pomocí jednotného know-how (Modelu Zdoňov, Modelu Křince a dalších pilotních modelů typových území) s cílem návratu malého oběhu vody do ČR/EU jako adaptaci na klima.</a:t>
            </a:r>
          </a:p>
          <a:p>
            <a:endParaRPr lang="cs-CZ" dirty="0"/>
          </a:p>
          <a:p>
            <a:pPr marL="342900" indent="-342900" algn="just">
              <a:buAutoNum type="arabicPeriod"/>
            </a:pPr>
            <a:r>
              <a:rPr lang="cs-CZ" dirty="0">
                <a:solidFill>
                  <a:srgbClr val="FF0000"/>
                </a:solidFill>
              </a:rPr>
              <a:t>Změna grantových schémat ČR </a:t>
            </a:r>
            <a:r>
              <a:rPr lang="cs-CZ" dirty="0"/>
              <a:t>ze strany MŽP a MZe.</a:t>
            </a:r>
          </a:p>
          <a:p>
            <a:pPr marL="342900" indent="-342900" algn="just">
              <a:buAutoNum type="arabicPeriod"/>
            </a:pPr>
            <a:r>
              <a:rPr lang="cs-CZ" dirty="0">
                <a:solidFill>
                  <a:srgbClr val="FF0000"/>
                </a:solidFill>
              </a:rPr>
              <a:t>Transformace zemědělství: </a:t>
            </a:r>
            <a:r>
              <a:rPr lang="cs-CZ" dirty="0"/>
              <a:t>dotace MZe a MŽP změnit tak, aby podporovaly šetrné a </a:t>
            </a:r>
            <a:r>
              <a:rPr lang="cs-CZ" dirty="0" err="1"/>
              <a:t>voduzadržující</a:t>
            </a:r>
            <a:r>
              <a:rPr lang="cs-CZ" dirty="0"/>
              <a:t> zemědělství, ukončit dotování subjektů poškozujících půdu a nedodržujících správnou praxi. </a:t>
            </a:r>
            <a:r>
              <a:rPr lang="cs-CZ" dirty="0">
                <a:solidFill>
                  <a:srgbClr val="FF0000"/>
                </a:solidFill>
              </a:rPr>
              <a:t>Cíl: plná retence půd</a:t>
            </a:r>
          </a:p>
          <a:p>
            <a:pPr marL="342900" indent="-342900" algn="just">
              <a:buAutoNum type="arabicPeriod"/>
            </a:pPr>
            <a:r>
              <a:rPr lang="cs-CZ" dirty="0">
                <a:solidFill>
                  <a:srgbClr val="FF0000"/>
                </a:solidFill>
              </a:rPr>
              <a:t>Ocenit mimoprodukční funkci lesní a zemědělské půdy - primárně retenci vody</a:t>
            </a:r>
            <a:r>
              <a:rPr lang="cs-CZ" dirty="0"/>
              <a:t>.</a:t>
            </a:r>
          </a:p>
          <a:p>
            <a:pPr marL="342900" indent="-342900" algn="just">
              <a:buAutoNum type="arabicPeriod"/>
            </a:pPr>
            <a:r>
              <a:rPr lang="cs-CZ" dirty="0">
                <a:solidFill>
                  <a:srgbClr val="FF0000"/>
                </a:solidFill>
              </a:rPr>
              <a:t>Administrace grantu bude přenesena z žadatele na stát</a:t>
            </a:r>
            <a:r>
              <a:rPr lang="cs-CZ" dirty="0"/>
              <a:t> - odpovídající posílení MŽP a MZe, konkrétně AOPK a SZIF.</a:t>
            </a:r>
          </a:p>
          <a:p>
            <a:pPr marL="342900" indent="-342900" algn="just">
              <a:buAutoNum type="arabicPeriod"/>
            </a:pPr>
            <a:r>
              <a:rPr lang="cs-CZ" dirty="0">
                <a:solidFill>
                  <a:srgbClr val="FF0000"/>
                </a:solidFill>
              </a:rPr>
              <a:t>Změny legislativy </a:t>
            </a:r>
            <a:r>
              <a:rPr lang="cs-CZ" dirty="0"/>
              <a:t>vstupujících do </a:t>
            </a:r>
            <a:r>
              <a:rPr lang="cs-CZ" dirty="0" err="1"/>
              <a:t>krajinotvorby</a:t>
            </a:r>
            <a:r>
              <a:rPr lang="cs-CZ" dirty="0"/>
              <a:t> tak, </a:t>
            </a:r>
            <a:r>
              <a:rPr lang="cs-CZ" dirty="0">
                <a:solidFill>
                  <a:srgbClr val="FF0000"/>
                </a:solidFill>
              </a:rPr>
              <a:t>aby nepodporovaly sucho</a:t>
            </a:r>
            <a:r>
              <a:rPr lang="cs-CZ" dirty="0"/>
              <a:t>, ale celoplošnou zádrž vody. </a:t>
            </a:r>
          </a:p>
          <a:p>
            <a:pPr marL="342900" indent="-342900" algn="just">
              <a:buAutoNum type="arabicPeriod"/>
            </a:pPr>
            <a:r>
              <a:rPr lang="cs-CZ" dirty="0">
                <a:solidFill>
                  <a:srgbClr val="FF0000"/>
                </a:solidFill>
              </a:rPr>
              <a:t>Zanesení pojmu „krajinný plán”, </a:t>
            </a:r>
            <a:r>
              <a:rPr lang="cs-CZ" dirty="0"/>
              <a:t>jeho definice a realizace do novely zákona č. 114/1992 Sb., o ochraně přírody a krajiny ve znění pozdějších předpisů jako závazného podkladu pro: komplexní pozemkové úpravy, územní plánování a plány oblasti povodí.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995143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413147B-1816-4761-9CC8-50EEB18D1E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728" y="22888"/>
            <a:ext cx="9652665" cy="1320800"/>
          </a:xfrm>
        </p:spPr>
        <p:txBody>
          <a:bodyPr>
            <a:normAutofit fontScale="90000"/>
          </a:bodyPr>
          <a:lstStyle/>
          <a:p>
            <a:r>
              <a:rPr lang="cs-CZ" sz="2800" b="1" dirty="0"/>
              <a:t>Pilotní Model Zdoňov (studie proveditelnosti) – komplexní renovace krajiny a celoplošná zádrž vody na 20 km</a:t>
            </a:r>
            <a:r>
              <a:rPr lang="cs-CZ" sz="2800" b="1" baseline="30000" dirty="0"/>
              <a:t>2  </a:t>
            </a:r>
            <a:br>
              <a:rPr lang="cs-CZ" sz="2800" b="1" baseline="30000" dirty="0"/>
            </a:br>
            <a:r>
              <a:rPr lang="cs-CZ" sz="2800" b="1" dirty="0"/>
              <a:t>- detaily řešení</a:t>
            </a:r>
            <a:endParaRPr lang="cs-CZ" sz="2800" b="1" baseline="30000" dirty="0"/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36292AFB-02C4-435E-B6CD-53101426B768}"/>
              </a:ext>
            </a:extLst>
          </p:cNvPr>
          <p:cNvSpPr/>
          <p:nvPr/>
        </p:nvSpPr>
        <p:spPr>
          <a:xfrm>
            <a:off x="9528308" y="2057305"/>
            <a:ext cx="1588921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600" b="1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ea typeface="+mj-ea"/>
                <a:cs typeface="+mj-cs"/>
              </a:rPr>
              <a:t>Jak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600" b="1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ea typeface="+mj-ea"/>
                <a:cs typeface="+mj-cs"/>
              </a:rPr>
              <a:t>z toho ven?</a:t>
            </a:r>
            <a:br>
              <a:rPr kumimoji="0" lang="cs-CZ" sz="3600" b="1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ea typeface="+mj-ea"/>
                <a:cs typeface="+mj-cs"/>
              </a:rPr>
            </a:br>
            <a:endParaRPr kumimoji="0" lang="cs-CZ" sz="1800" b="0" i="0" u="none" strike="noStrike" kern="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</a:endParaRPr>
          </a:p>
        </p:txBody>
      </p:sp>
      <p:pic>
        <p:nvPicPr>
          <p:cNvPr id="13" name="Obrázek 12" descr="Obsah obrázku země, příroda&#10;&#10;Popis byl vytvořen automaticky">
            <a:extLst>
              <a:ext uri="{FF2B5EF4-FFF2-40B4-BE49-F238E27FC236}">
                <a16:creationId xmlns:a16="http://schemas.microsoft.com/office/drawing/2014/main" id="{16817C28-1291-4157-84B2-09938A18C2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538" y="1343688"/>
            <a:ext cx="8364240" cy="4990476"/>
          </a:xfrm>
          <a:prstGeom prst="rect">
            <a:avLst/>
          </a:prstGeom>
        </p:spPr>
      </p:pic>
      <p:pic>
        <p:nvPicPr>
          <p:cNvPr id="15" name="Obrázek 14" descr="Obsah obrázku mapa, dort, text&#10;&#10;Popis byl vytvořen automaticky">
            <a:extLst>
              <a:ext uri="{FF2B5EF4-FFF2-40B4-BE49-F238E27FC236}">
                <a16:creationId xmlns:a16="http://schemas.microsoft.com/office/drawing/2014/main" id="{818718A1-2564-43D4-853C-B1F1C20269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538" y="1343688"/>
            <a:ext cx="8364240" cy="4990476"/>
          </a:xfrm>
          <a:prstGeom prst="rect">
            <a:avLst/>
          </a:prstGeom>
        </p:spPr>
      </p:pic>
      <p:pic>
        <p:nvPicPr>
          <p:cNvPr id="9" name="Zástupný obsah 8" descr="Obsah obrázku text, mapa&#10;&#10;Popis byl vytvořen automaticky">
            <a:extLst>
              <a:ext uri="{FF2B5EF4-FFF2-40B4-BE49-F238E27FC236}">
                <a16:creationId xmlns:a16="http://schemas.microsoft.com/office/drawing/2014/main" id="{F8AB276A-F515-40FA-B2C8-2182947AA5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15" y="1343688"/>
            <a:ext cx="8218286" cy="4990476"/>
          </a:xfrm>
        </p:spPr>
      </p:pic>
    </p:spTree>
    <p:extLst>
      <p:ext uri="{BB962C8B-B14F-4D97-AF65-F5344CB8AC3E}">
        <p14:creationId xmlns:p14="http://schemas.microsoft.com/office/powerpoint/2010/main" val="3861827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Fazeta">
  <a:themeElements>
    <a:clrScheme name="Faz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z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z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0</TotalTime>
  <Words>1374</Words>
  <Application>Microsoft Office PowerPoint</Application>
  <PresentationFormat>Širokoúhlá obrazovka</PresentationFormat>
  <Paragraphs>124</Paragraphs>
  <Slides>17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17</vt:i4>
      </vt:variant>
    </vt:vector>
  </HeadingPairs>
  <TitlesOfParts>
    <vt:vector size="21" baseType="lpstr">
      <vt:lpstr>Arial</vt:lpstr>
      <vt:lpstr>Trebuchet MS</vt:lpstr>
      <vt:lpstr>Wingdings 3</vt:lpstr>
      <vt:lpstr>Fazeta</vt:lpstr>
      <vt:lpstr>PROLOMIT SUCHO  Adaptace ČR na klima - národní zájem č. 1</vt:lpstr>
      <vt:lpstr>Co se děje s klimatem?</vt:lpstr>
      <vt:lpstr>Ukázka jet streamů a jejich vliv na počasí</vt:lpstr>
      <vt:lpstr>Proč je sucho? Souběh klimatu a poškození krajiny</vt:lpstr>
      <vt:lpstr>ČR vysychá i bez klima změny</vt:lpstr>
      <vt:lpstr>Prezentace aplikace PowerPoint</vt:lpstr>
      <vt:lpstr>Jak z toho ven?  5 kroků pro krajinu a obnovu retence</vt:lpstr>
      <vt:lpstr>Jak z toho ven?  Krajinný plán ČR – adaptace na klima, národní zájem č. 1 </vt:lpstr>
      <vt:lpstr>Pilotní Model Zdoňov (studie proveditelnosti) – komplexní renovace krajiny a celoplošná zádrž vody na 20 km2   - detaily řešení</vt:lpstr>
      <vt:lpstr>Pilotní Model Křinice (studie proveditelnosti) – komplexní renovace krajiny a celoplošná zádrž vody na 18 km2  - celkové řešení</vt:lpstr>
      <vt:lpstr>Replikace modelů = Krajinný plán ČR státem řízená on-line adaptace na klima</vt:lpstr>
      <vt:lpstr>Replikace modelů = Krajinný plán ČR územní semafor</vt:lpstr>
      <vt:lpstr>Prezentace aplikace PowerPoint</vt:lpstr>
      <vt:lpstr>Replikace modelů = Krajinný plán ČR</vt:lpstr>
      <vt:lpstr>Shrnutí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Replikace Modelu Zdoňov</dc:title>
  <dc:creator>Jiri Malik</dc:creator>
  <cp:lastModifiedBy>Jiri Malik</cp:lastModifiedBy>
  <cp:revision>88</cp:revision>
  <dcterms:created xsi:type="dcterms:W3CDTF">2019-09-15T21:33:01Z</dcterms:created>
  <dcterms:modified xsi:type="dcterms:W3CDTF">2019-09-24T22:10:46Z</dcterms:modified>
</cp:coreProperties>
</file>