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8" r:id="rId3"/>
    <p:sldId id="257" r:id="rId4"/>
    <p:sldId id="259" r:id="rId5"/>
    <p:sldId id="272" r:id="rId6"/>
    <p:sldId id="301" r:id="rId7"/>
    <p:sldId id="302" r:id="rId8"/>
    <p:sldId id="273" r:id="rId9"/>
    <p:sldId id="274" r:id="rId10"/>
    <p:sldId id="289" r:id="rId11"/>
    <p:sldId id="294" r:id="rId12"/>
    <p:sldId id="295" r:id="rId13"/>
    <p:sldId id="288" r:id="rId14"/>
    <p:sldId id="285" r:id="rId15"/>
    <p:sldId id="296" r:id="rId16"/>
    <p:sldId id="297" r:id="rId17"/>
    <p:sldId id="298" r:id="rId18"/>
    <p:sldId id="299" r:id="rId19"/>
    <p:sldId id="300" r:id="rId20"/>
    <p:sldId id="284" r:id="rId21"/>
    <p:sldId id="258" r:id="rId22"/>
    <p:sldId id="275" r:id="rId23"/>
    <p:sldId id="287" r:id="rId24"/>
    <p:sldId id="286" r:id="rId25"/>
    <p:sldId id="305" r:id="rId26"/>
    <p:sldId id="271" r:id="rId27"/>
    <p:sldId id="261" r:id="rId28"/>
    <p:sldId id="280" r:id="rId29"/>
    <p:sldId id="281" r:id="rId30"/>
    <p:sldId id="260" r:id="rId31"/>
    <p:sldId id="262" r:id="rId32"/>
    <p:sldId id="276" r:id="rId33"/>
    <p:sldId id="304" r:id="rId34"/>
    <p:sldId id="282" r:id="rId35"/>
    <p:sldId id="306" r:id="rId36"/>
    <p:sldId id="266" r:id="rId37"/>
    <p:sldId id="277" r:id="rId38"/>
    <p:sldId id="307" r:id="rId39"/>
    <p:sldId id="303" r:id="rId40"/>
    <p:sldId id="264" r:id="rId41"/>
    <p:sldId id="279" r:id="rId42"/>
    <p:sldId id="268" r:id="rId43"/>
    <p:sldId id="263" r:id="rId44"/>
    <p:sldId id="290" r:id="rId45"/>
    <p:sldId id="291" r:id="rId46"/>
    <p:sldId id="292" r:id="rId47"/>
    <p:sldId id="293" r:id="rId48"/>
    <p:sldId id="278" r:id="rId49"/>
    <p:sldId id="267" r:id="rId50"/>
    <p:sldId id="269" r:id="rId51"/>
    <p:sldId id="283" r:id="rId52"/>
    <p:sldId id="309" r:id="rId53"/>
    <p:sldId id="270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ri Malik" initials="JM" lastIdx="1" clrIdx="0">
    <p:extLst>
      <p:ext uri="{19B8F6BF-5375-455C-9EA6-DF929625EA0E}">
        <p15:presenceInfo xmlns:p15="http://schemas.microsoft.com/office/powerpoint/2012/main" userId="e2404570afbd5a4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irkaa%20temp\p&#345;edn&#225;&#353;ky\brno%2024_9_18\data%20a%20grafy%20uhrny%20srazek%202018\Se&#353;it%20&#250;hrny%20sr&#225;&#382;ek%202018_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Sráž</a:t>
            </a:r>
            <a:r>
              <a:rPr lang="cs-CZ"/>
              <a:t>ky v ČR za rok 2018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822836691005355"/>
          <c:y val="0.10069070805291105"/>
          <c:w val="0.85142830880145293"/>
          <c:h val="0.78931996608594934"/>
        </c:manualLayout>
      </c:layout>
      <c:lineChart>
        <c:grouping val="standard"/>
        <c:varyColors val="0"/>
        <c:ser>
          <c:idx val="1"/>
          <c:order val="0"/>
          <c:tx>
            <c:strRef>
              <c:f>List1!$A$2</c:f>
              <c:strCache>
                <c:ptCount val="1"/>
                <c:pt idx="0">
                  <c:v>S 2018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List1!$B$2:$M$2</c:f>
              <c:numCache>
                <c:formatCode>General</c:formatCode>
                <c:ptCount val="12"/>
                <c:pt idx="0">
                  <c:v>48</c:v>
                </c:pt>
                <c:pt idx="1">
                  <c:v>14</c:v>
                </c:pt>
                <c:pt idx="2">
                  <c:v>32</c:v>
                </c:pt>
                <c:pt idx="3">
                  <c:v>20</c:v>
                </c:pt>
                <c:pt idx="4">
                  <c:v>62</c:v>
                </c:pt>
                <c:pt idx="5">
                  <c:v>76</c:v>
                </c:pt>
                <c:pt idx="6">
                  <c:v>41</c:v>
                </c:pt>
                <c:pt idx="7">
                  <c:v>36</c:v>
                </c:pt>
                <c:pt idx="8">
                  <c:v>65</c:v>
                </c:pt>
                <c:pt idx="9">
                  <c:v>35</c:v>
                </c:pt>
                <c:pt idx="10">
                  <c:v>18</c:v>
                </c:pt>
                <c:pt idx="11">
                  <c:v>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B7-4FAE-ACDD-D21BE5EA55DD}"/>
            </c:ext>
          </c:extLst>
        </c:ser>
        <c:ser>
          <c:idx val="2"/>
          <c:order val="1"/>
          <c:tx>
            <c:strRef>
              <c:f>List1!$A$3</c:f>
              <c:strCache>
                <c:ptCount val="1"/>
                <c:pt idx="0">
                  <c:v>N 1961-1990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List1!$B$3:$M$3</c:f>
              <c:numCache>
                <c:formatCode>General</c:formatCode>
                <c:ptCount val="12"/>
                <c:pt idx="0">
                  <c:v>42</c:v>
                </c:pt>
                <c:pt idx="1">
                  <c:v>38</c:v>
                </c:pt>
                <c:pt idx="2">
                  <c:v>40</c:v>
                </c:pt>
                <c:pt idx="3">
                  <c:v>47</c:v>
                </c:pt>
                <c:pt idx="4">
                  <c:v>74</c:v>
                </c:pt>
                <c:pt idx="5">
                  <c:v>84</c:v>
                </c:pt>
                <c:pt idx="6">
                  <c:v>79</c:v>
                </c:pt>
                <c:pt idx="7">
                  <c:v>78</c:v>
                </c:pt>
                <c:pt idx="8">
                  <c:v>52</c:v>
                </c:pt>
                <c:pt idx="9">
                  <c:v>42</c:v>
                </c:pt>
                <c:pt idx="10">
                  <c:v>49</c:v>
                </c:pt>
                <c:pt idx="11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B7-4FAE-ACDD-D21BE5EA55DD}"/>
            </c:ext>
          </c:extLst>
        </c:ser>
        <c:ser>
          <c:idx val="4"/>
          <c:order val="3"/>
          <c:tx>
            <c:strRef>
              <c:f>List1!$A$5</c:f>
              <c:strCache>
                <c:ptCount val="1"/>
                <c:pt idx="0">
                  <c:v>N 1981-2010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List1!$B$5:$M$5</c:f>
              <c:numCache>
                <c:formatCode>General</c:formatCode>
                <c:ptCount val="12"/>
                <c:pt idx="0">
                  <c:v>44</c:v>
                </c:pt>
                <c:pt idx="1">
                  <c:v>38</c:v>
                </c:pt>
                <c:pt idx="2">
                  <c:v>48</c:v>
                </c:pt>
                <c:pt idx="3">
                  <c:v>42</c:v>
                </c:pt>
                <c:pt idx="4">
                  <c:v>69</c:v>
                </c:pt>
                <c:pt idx="5">
                  <c:v>79</c:v>
                </c:pt>
                <c:pt idx="6">
                  <c:v>88</c:v>
                </c:pt>
                <c:pt idx="7">
                  <c:v>80</c:v>
                </c:pt>
                <c:pt idx="8">
                  <c:v>58</c:v>
                </c:pt>
                <c:pt idx="9">
                  <c:v>43</c:v>
                </c:pt>
                <c:pt idx="10">
                  <c:v>49</c:v>
                </c:pt>
                <c:pt idx="11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B7-4FAE-ACDD-D21BE5EA5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1096944"/>
        <c:axId val="561097584"/>
      </c:lineChart>
      <c:lineChart>
        <c:grouping val="standard"/>
        <c:varyColors val="0"/>
        <c:ser>
          <c:idx val="3"/>
          <c:order val="2"/>
          <c:tx>
            <c:strRef>
              <c:f>List1!$A$4</c:f>
              <c:strCache>
                <c:ptCount val="1"/>
                <c:pt idx="0">
                  <c:v>% 1961-1990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List1!$B$4:$M$4</c:f>
              <c:numCache>
                <c:formatCode>General</c:formatCode>
                <c:ptCount val="12"/>
                <c:pt idx="0">
                  <c:v>114</c:v>
                </c:pt>
                <c:pt idx="1">
                  <c:v>37</c:v>
                </c:pt>
                <c:pt idx="2">
                  <c:v>80</c:v>
                </c:pt>
                <c:pt idx="3">
                  <c:v>43</c:v>
                </c:pt>
                <c:pt idx="4">
                  <c:v>84</c:v>
                </c:pt>
                <c:pt idx="5">
                  <c:v>90</c:v>
                </c:pt>
                <c:pt idx="6">
                  <c:v>52</c:v>
                </c:pt>
                <c:pt idx="7">
                  <c:v>46</c:v>
                </c:pt>
                <c:pt idx="8">
                  <c:v>125</c:v>
                </c:pt>
                <c:pt idx="9">
                  <c:v>83</c:v>
                </c:pt>
                <c:pt idx="10">
                  <c:v>37</c:v>
                </c:pt>
                <c:pt idx="11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2B7-4FAE-ACDD-D21BE5EA55DD}"/>
            </c:ext>
          </c:extLst>
        </c:ser>
        <c:ser>
          <c:idx val="5"/>
          <c:order val="4"/>
          <c:tx>
            <c:strRef>
              <c:f>List1!$A$6</c:f>
              <c:strCache>
                <c:ptCount val="1"/>
                <c:pt idx="0">
                  <c:v>% 1981-2010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List1!$B$6:$M$6</c:f>
              <c:numCache>
                <c:formatCode>General</c:formatCode>
                <c:ptCount val="12"/>
                <c:pt idx="0">
                  <c:v>109</c:v>
                </c:pt>
                <c:pt idx="1">
                  <c:v>37</c:v>
                </c:pt>
                <c:pt idx="2">
                  <c:v>67</c:v>
                </c:pt>
                <c:pt idx="3">
                  <c:v>48</c:v>
                </c:pt>
                <c:pt idx="4">
                  <c:v>90</c:v>
                </c:pt>
                <c:pt idx="5">
                  <c:v>96</c:v>
                </c:pt>
                <c:pt idx="6">
                  <c:v>47</c:v>
                </c:pt>
                <c:pt idx="7">
                  <c:v>45</c:v>
                </c:pt>
                <c:pt idx="8">
                  <c:v>112</c:v>
                </c:pt>
                <c:pt idx="9">
                  <c:v>81</c:v>
                </c:pt>
                <c:pt idx="10">
                  <c:v>37</c:v>
                </c:pt>
                <c:pt idx="11">
                  <c:v>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2B7-4FAE-ACDD-D21BE5EA5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4133872"/>
        <c:axId val="644136432"/>
      </c:lineChart>
      <c:catAx>
        <c:axId val="561096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Měsíc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1097584"/>
        <c:crosses val="autoZero"/>
        <c:auto val="1"/>
        <c:lblAlgn val="ctr"/>
        <c:lblOffset val="100"/>
        <c:noMultiLvlLbl val="0"/>
      </c:catAx>
      <c:valAx>
        <c:axId val="56109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Srážky </a:t>
                </a:r>
                <a:r>
                  <a:rPr lang="en-US"/>
                  <a:t>[mm]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1096944"/>
        <c:crosses val="autoZero"/>
        <c:crossBetween val="between"/>
      </c:valAx>
      <c:valAx>
        <c:axId val="644136432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 b="0" i="0" u="none" strike="noStrike" baseline="0">
                    <a:effectLst/>
                  </a:rPr>
                  <a:t>% normálu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44133872"/>
        <c:crosses val="max"/>
        <c:crossBetween val="between"/>
      </c:valAx>
      <c:catAx>
        <c:axId val="644133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413643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153543231469661"/>
          <c:y val="0.82578120829091461"/>
          <c:w val="0.55693211600480397"/>
          <c:h val="4.8550755987238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04T18:22:20.540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jirimaliko3@gmail.com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83ABD-96C4-4D6F-BE6C-12594C7DF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437" y="4105471"/>
            <a:ext cx="6172231" cy="97971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2"/>
                </a:solidFill>
              </a:rPr>
              <a:t>SUCHO KOLEM NÁS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8F6104B-5094-472C-A7A6-3EE57F69C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584" y="6020962"/>
            <a:ext cx="3914225" cy="482471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A JAK Z TOHO VEN?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AA731A-ABE8-4706-95CB-38DA04C5B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35" y="177283"/>
            <a:ext cx="4618133" cy="34636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CEB167-85A3-43E8-BB30-3B95AF60B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918" y="177283"/>
            <a:ext cx="4100804" cy="546773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C66604E-FB5C-4BB3-8AFC-7675EA6A0148}"/>
              </a:ext>
            </a:extLst>
          </p:cNvPr>
          <p:cNvSpPr txBox="1"/>
          <p:nvPr/>
        </p:nvSpPr>
        <p:spPr>
          <a:xfrm>
            <a:off x="191278" y="164507"/>
            <a:ext cx="30333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motto: </a:t>
            </a:r>
          </a:p>
          <a:p>
            <a:endParaRPr lang="cs-CZ" b="1" dirty="0"/>
          </a:p>
          <a:p>
            <a:pPr algn="ctr"/>
            <a:r>
              <a:rPr lang="cs-CZ" sz="2000" b="1" dirty="0">
                <a:solidFill>
                  <a:srgbClr val="00B050"/>
                </a:solidFill>
                <a:latin typeface="Arial Black" panose="020B0A04020102020204" pitchFamily="34" charset="0"/>
              </a:rPr>
              <a:t>VŠE JE PROPOJENO</a:t>
            </a:r>
          </a:p>
          <a:p>
            <a:endParaRPr lang="cs-CZ" sz="2000" b="1" dirty="0">
              <a:solidFill>
                <a:srgbClr val="00B050"/>
              </a:solidFill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05C2037-2923-431C-ACA6-70400FFC9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353" y="5645021"/>
            <a:ext cx="1023430" cy="95833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F3AA91-362A-4819-8490-D34D80B6D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886" y="5645021"/>
            <a:ext cx="2693045" cy="95833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42A6AB5-226A-48D8-8808-2F7A79B12E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1369" y="5648424"/>
            <a:ext cx="797766" cy="963673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569EC054-5016-45A8-989A-F222AE687495}"/>
              </a:ext>
            </a:extLst>
          </p:cNvPr>
          <p:cNvSpPr/>
          <p:nvPr/>
        </p:nvSpPr>
        <p:spPr>
          <a:xfrm>
            <a:off x="617226" y="1706313"/>
            <a:ext cx="2103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Zpět k rovnováze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69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E594325-E398-4E6E-AF0E-DA310C645CA2}"/>
              </a:ext>
            </a:extLst>
          </p:cNvPr>
          <p:cNvSpPr/>
          <p:nvPr/>
        </p:nvSpPr>
        <p:spPr>
          <a:xfrm>
            <a:off x="270588" y="19050"/>
            <a:ext cx="567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Permafrost a hydráty metanu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B801C11-16DD-4805-ABB5-A8F55EEB3C66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6B12F323-B431-462A-8B2A-F7DC12935062}"/>
              </a:ext>
            </a:extLst>
          </p:cNvPr>
          <p:cNvGrpSpPr/>
          <p:nvPr/>
        </p:nvGrpSpPr>
        <p:grpSpPr>
          <a:xfrm>
            <a:off x="4867802" y="768391"/>
            <a:ext cx="6922617" cy="5615796"/>
            <a:chOff x="3848900" y="718984"/>
            <a:chExt cx="6922617" cy="5615796"/>
          </a:xfrm>
        </p:grpSpPr>
        <p:pic>
          <p:nvPicPr>
            <p:cNvPr id="5" name="Obrázek 4" descr="Obsah obrázku text, mapa&#10;&#10;Popis vygenerován s velmi vysokou mírou spolehlivosti">
              <a:extLst>
                <a:ext uri="{FF2B5EF4-FFF2-40B4-BE49-F238E27FC236}">
                  <a16:creationId xmlns:a16="http://schemas.microsoft.com/office/drawing/2014/main" id="{E7EE579C-5071-4D02-B427-ACFB194DA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8900" y="718984"/>
              <a:ext cx="6922617" cy="561579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7" name="Obrázek 6" descr="Obsah obrázku objekt&#10;&#10;Popis vygenerován s velmi vysokou mírou spolehlivosti">
              <a:extLst>
                <a:ext uri="{FF2B5EF4-FFF2-40B4-BE49-F238E27FC236}">
                  <a16:creationId xmlns:a16="http://schemas.microsoft.com/office/drawing/2014/main" id="{CB9E5B04-A204-4DDF-9F60-A4301C40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7364" y="1181098"/>
              <a:ext cx="1861997" cy="41442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A45271D8-6E20-4293-8509-0B12FE0B1BD4}"/>
              </a:ext>
            </a:extLst>
          </p:cNvPr>
          <p:cNvSpPr txBox="1"/>
          <p:nvPr/>
        </p:nvSpPr>
        <p:spPr>
          <a:xfrm>
            <a:off x="1393406" y="4446501"/>
            <a:ext cx="3568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Tající Arktida, v tomto případě Aljaška. Na obrázku jsou znázorněna jezera a jejich emisní přídatek (žlutá až červená) urychlující oteplování.</a:t>
            </a:r>
          </a:p>
        </p:txBody>
      </p:sp>
      <p:pic>
        <p:nvPicPr>
          <p:cNvPr id="6" name="Obrázek 5" descr="Obsah obrázku voda, exteriér, obloha, příroda&#10;&#10;Popis vygenerován s velmi vysokou mírou spolehlivosti">
            <a:extLst>
              <a:ext uri="{FF2B5EF4-FFF2-40B4-BE49-F238E27FC236}">
                <a16:creationId xmlns:a16="http://schemas.microsoft.com/office/drawing/2014/main" id="{B75F8F02-76E2-4723-B64B-0F8F97AB9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00" y="1275223"/>
            <a:ext cx="5083700" cy="29451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3A6DCB-B027-4133-8051-168B9FB1B486}"/>
              </a:ext>
            </a:extLst>
          </p:cNvPr>
          <p:cNvSpPr txBox="1"/>
          <p:nvPr/>
        </p:nvSpPr>
        <p:spPr>
          <a:xfrm>
            <a:off x="3561809" y="6506645"/>
            <a:ext cx="8534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https://www.washingtonpost.com/graphics/2018/national/arctic-lakes-are-bubbling-and-hissing-with-dangerous-greenhouse-gases/</a:t>
            </a:r>
          </a:p>
        </p:txBody>
      </p:sp>
    </p:spTree>
    <p:extLst>
      <p:ext uri="{BB962C8B-B14F-4D97-AF65-F5344CB8AC3E}">
        <p14:creationId xmlns:p14="http://schemas.microsoft.com/office/powerpoint/2010/main" val="408635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93821CF-B6BB-4409-BBBC-F712EB23E7E1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4EFD858-B57B-419E-9FC7-38535D2D5BF0}"/>
              </a:ext>
            </a:extLst>
          </p:cNvPr>
          <p:cNvSpPr/>
          <p:nvPr/>
        </p:nvSpPr>
        <p:spPr>
          <a:xfrm>
            <a:off x="270588" y="19050"/>
            <a:ext cx="567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Úbytek sněhu a ledu v Arktidě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EFB5980-8362-4BFB-9983-176F6D677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437" y="657750"/>
            <a:ext cx="4399755" cy="61812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80741D-7C5C-4B9F-800B-33DC074B2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985" y="58832"/>
            <a:ext cx="3879821" cy="320191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A26D5D2-95BF-4432-8B7B-1B307658F14F}"/>
              </a:ext>
            </a:extLst>
          </p:cNvPr>
          <p:cNvSpPr txBox="1"/>
          <p:nvPr/>
        </p:nvSpPr>
        <p:spPr>
          <a:xfrm>
            <a:off x="9571983" y="6337524"/>
            <a:ext cx="2406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https://nsidc.org/arcticseaicenews/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1D00229-AF8D-4374-9D33-26F6BBB5D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376" y="3301768"/>
            <a:ext cx="3873195" cy="299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93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93821CF-B6BB-4409-BBBC-F712EB23E7E1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4EFD858-B57B-419E-9FC7-38535D2D5BF0}"/>
              </a:ext>
            </a:extLst>
          </p:cNvPr>
          <p:cNvSpPr/>
          <p:nvPr/>
        </p:nvSpPr>
        <p:spPr>
          <a:xfrm>
            <a:off x="270587" y="19050"/>
            <a:ext cx="61115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Úbytek sněhu a ledu v Antarktidě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A26D5D2-95BF-4432-8B7B-1B307658F14F}"/>
              </a:ext>
            </a:extLst>
          </p:cNvPr>
          <p:cNvSpPr txBox="1"/>
          <p:nvPr/>
        </p:nvSpPr>
        <p:spPr>
          <a:xfrm>
            <a:off x="7474456" y="6357906"/>
            <a:ext cx="424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https://nsidc.org/arcticseaicenews/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409183E-2B15-4304-A9F2-8417FA63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20" y="542270"/>
            <a:ext cx="504825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8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222C326-14B1-4372-B7CE-B4EFAD0D7DBD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37BEA27-1BFE-4D41-A13A-7077A38E7A59}"/>
              </a:ext>
            </a:extLst>
          </p:cNvPr>
          <p:cNvSpPr txBox="1"/>
          <p:nvPr/>
        </p:nvSpPr>
        <p:spPr>
          <a:xfrm>
            <a:off x="1794989" y="286534"/>
            <a:ext cx="6779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IPCC – Nejlepší ověřená data v historii</a:t>
            </a:r>
          </a:p>
        </p:txBody>
      </p:sp>
      <p:pic>
        <p:nvPicPr>
          <p:cNvPr id="7" name="Obrázek 6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89A3CB5F-168F-4E88-9780-F5D7A6D81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700" y="973803"/>
            <a:ext cx="4530671" cy="39854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7D1AF8C-B63C-4CB7-B138-80475CD10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250" y="1404954"/>
            <a:ext cx="5980410" cy="312310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35FDD972-0229-46B1-8B28-C294A8ABAF25}"/>
              </a:ext>
            </a:extLst>
          </p:cNvPr>
          <p:cNvSpPr/>
          <p:nvPr/>
        </p:nvSpPr>
        <p:spPr>
          <a:xfrm>
            <a:off x="1132250" y="4710429"/>
            <a:ext cx="59804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Koncentrace CO</a:t>
            </a:r>
            <a:r>
              <a:rPr lang="cs-CZ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v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ppm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za posledních 400 tisíc let a globální teplotní index pevnina – oceán od roku 1880 do dnes - Wikipedie.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E2101AD-90FE-4A77-BF7E-A4FEEC3C9183}"/>
              </a:ext>
            </a:extLst>
          </p:cNvPr>
          <p:cNvSpPr txBox="1"/>
          <p:nvPr/>
        </p:nvSpPr>
        <p:spPr>
          <a:xfrm>
            <a:off x="8762469" y="6066211"/>
            <a:ext cx="32466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https://cs.wikipedia.org/wiki/</a:t>
            </a:r>
            <a:r>
              <a:rPr lang="cs-CZ" sz="1000" dirty="0" err="1"/>
              <a:t>Globální_oteplování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47576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508C55F-C960-4BBE-92DE-E9171EF6C1B1}"/>
              </a:ext>
            </a:extLst>
          </p:cNvPr>
          <p:cNvSpPr/>
          <p:nvPr/>
        </p:nvSpPr>
        <p:spPr>
          <a:xfrm>
            <a:off x="1167870" y="1246883"/>
            <a:ext cx="5718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Pro hodnocení a modelování změny klimatu se do současnosti používala nejrozšířenější řada scénářů Zvláštní zprávy o emisních scénářích (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Special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Report on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Emission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Scenarios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). V </a:t>
            </a:r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páté hodnotící zprávě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IPCC byly uvedené emisní scénáře nahrazeny čtyřmi tzv. Reprezentativními směry dosažení koncentrací (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Representative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Concentration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Pathway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— RCP). Jsou charakterizovány hodnotou zesílení radiačního působení ekvivalentního oxidu uhličitého na konci 21. století v porovnání s koncem předindustriálního období, vztaženým k roku 1750. Na obr. vpravo je porovnání všech 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</a:rPr>
              <a:t>scénářových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 linií i s vyznačením odpovídající úrovně oteplení. Zatím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</a:rPr>
              <a:t>vývoj emisí skleníkových plynů k roku 2014 odpovídal nejhoršímu scénáři.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 Řada analýz zřetelně poukazuje na fakt, že již pozorované trendy se budou v blízké budoucnosti dále zesilovat –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</a:rPr>
              <a:t>dominový efekt (efekt černé labutě)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. V šesté</a:t>
            </a:r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 hodnotící zprávě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z října 2018 máme 12 let na řešení klimatu, pak bude pozdě.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B4C0D56-EE67-492A-99EF-3D4D6D293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8" r="9248"/>
          <a:stretch/>
        </p:blipFill>
        <p:spPr>
          <a:xfrm>
            <a:off x="6955376" y="1374337"/>
            <a:ext cx="5159604" cy="34727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28062F5-7AC7-46C7-BACE-B760A37CE50A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009337D-CE69-4270-9C8F-F42AEBDDBCDE}"/>
              </a:ext>
            </a:extLst>
          </p:cNvPr>
          <p:cNvSpPr/>
          <p:nvPr/>
        </p:nvSpPr>
        <p:spPr>
          <a:xfrm>
            <a:off x="7513163" y="4949992"/>
            <a:ext cx="46018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Porovnání koncentrací oxidu uhličitého dle emisních scénářů RCP s výhledem vývoje teplot, zdroj: </a:t>
            </a:r>
            <a:r>
              <a:rPr lang="cs-CZ" i="1" dirty="0" err="1">
                <a:solidFill>
                  <a:srgbClr val="000000"/>
                </a:solidFill>
                <a:latin typeface="Arial" panose="020B0604020202020204" pitchFamily="34" charset="0"/>
              </a:rPr>
              <a:t>Fuss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</a:rPr>
              <a:t> et al., 2014 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F75422E-9EA0-41D2-881B-53A881BF8E77}"/>
              </a:ext>
            </a:extLst>
          </p:cNvPr>
          <p:cNvSpPr/>
          <p:nvPr/>
        </p:nvSpPr>
        <p:spPr>
          <a:xfrm>
            <a:off x="1729330" y="255805"/>
            <a:ext cx="9057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IPCC – Pátá a šestá hodnotící zpráva:</a:t>
            </a:r>
            <a:r>
              <a:rPr lang="cs-CZ" sz="2800" b="1" dirty="0">
                <a:solidFill>
                  <a:srgbClr val="FF0000"/>
                </a:solidFill>
              </a:rPr>
              <a:t> Nemáme čas</a:t>
            </a:r>
          </a:p>
        </p:txBody>
      </p:sp>
    </p:spTree>
    <p:extLst>
      <p:ext uri="{BB962C8B-B14F-4D97-AF65-F5344CB8AC3E}">
        <p14:creationId xmlns:p14="http://schemas.microsoft.com/office/powerpoint/2010/main" val="2190082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173DCAA-1C08-4E31-A85F-6913C2CEC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512" y="928687"/>
            <a:ext cx="7038975" cy="50006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FB49E07-4D8D-4F6B-ABEE-D60F4D78078D}"/>
              </a:ext>
            </a:extLst>
          </p:cNvPr>
          <p:cNvSpPr txBox="1"/>
          <p:nvPr/>
        </p:nvSpPr>
        <p:spPr>
          <a:xfrm>
            <a:off x="1794989" y="286534"/>
            <a:ext cx="5474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Růst hladiny moří o 2 resp. 4 st.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CAD64D8-D598-47B2-821C-D209A194A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895349"/>
            <a:ext cx="7067550" cy="50673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0AAAF5-29AE-4A04-BE15-F57EAB626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987" y="895350"/>
            <a:ext cx="7058025" cy="50673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D68A721-27A0-4678-B977-92B30E10E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700" y="933450"/>
            <a:ext cx="7086600" cy="49911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AAAAEE-674F-4030-97D8-91E68C8D4E93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414AFDB-7BD9-4CFD-A152-C4914F23C6BA}"/>
              </a:ext>
            </a:extLst>
          </p:cNvPr>
          <p:cNvSpPr txBox="1"/>
          <p:nvPr/>
        </p:nvSpPr>
        <p:spPr>
          <a:xfrm>
            <a:off x="6095999" y="6325245"/>
            <a:ext cx="57726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http://www.climatecentral.org/news/global-icons-at-risk-from-sea-level-rise-pictures-19633</a:t>
            </a:r>
          </a:p>
        </p:txBody>
      </p:sp>
    </p:spTree>
    <p:extLst>
      <p:ext uri="{BB962C8B-B14F-4D97-AF65-F5344CB8AC3E}">
        <p14:creationId xmlns:p14="http://schemas.microsoft.com/office/powerpoint/2010/main" val="91018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7CD613B-B22C-4897-B55C-028EF759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767" y="1667789"/>
            <a:ext cx="9504784" cy="480009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34FE74B-5461-4683-B865-49B42E35C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341" y="886256"/>
            <a:ext cx="4686134" cy="262423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A1087F3-3B13-4B5B-A3EE-2141C01F1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214" y="832253"/>
            <a:ext cx="4060136" cy="268122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F01C15A-5808-4373-8C47-DB9BC3887A26}"/>
              </a:ext>
            </a:extLst>
          </p:cNvPr>
          <p:cNvSpPr txBox="1"/>
          <p:nvPr/>
        </p:nvSpPr>
        <p:spPr>
          <a:xfrm>
            <a:off x="1794989" y="286534"/>
            <a:ext cx="869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Roztání všech </a:t>
            </a:r>
            <a:r>
              <a:rPr lang="cs-CZ" sz="2800" b="1" dirty="0" err="1">
                <a:solidFill>
                  <a:srgbClr val="FF0000"/>
                </a:solidFill>
              </a:rPr>
              <a:t>ledvoců</a:t>
            </a:r>
            <a:r>
              <a:rPr lang="cs-CZ" sz="2800" b="1" dirty="0">
                <a:solidFill>
                  <a:srgbClr val="FF0000"/>
                </a:solidFill>
              </a:rPr>
              <a:t> – zdvih hladin moří o 60 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8F1EC2E-2D3E-425C-9459-E56D187805E1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DB48FFD-40DF-4C8C-BB51-433604D70101}"/>
              </a:ext>
            </a:extLst>
          </p:cNvPr>
          <p:cNvSpPr txBox="1"/>
          <p:nvPr/>
        </p:nvSpPr>
        <p:spPr>
          <a:xfrm>
            <a:off x="7794172" y="6571466"/>
            <a:ext cx="3962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https://www.csfd.cz/film/325041-zeme-pod-vodou/galerie/</a:t>
            </a:r>
          </a:p>
        </p:txBody>
      </p:sp>
    </p:spTree>
    <p:extLst>
      <p:ext uri="{BB962C8B-B14F-4D97-AF65-F5344CB8AC3E}">
        <p14:creationId xmlns:p14="http://schemas.microsoft.com/office/powerpoint/2010/main" val="2984844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CA8B4A3-815C-499F-939F-B27D61906C11}"/>
              </a:ext>
            </a:extLst>
          </p:cNvPr>
          <p:cNvSpPr txBox="1"/>
          <p:nvPr/>
        </p:nvSpPr>
        <p:spPr>
          <a:xfrm>
            <a:off x="1794989" y="286534"/>
            <a:ext cx="7353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Alpské ledovce – rozsudek smrti do 30 let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2E1A19B-5D1C-465B-A5FA-602864786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056" y="907669"/>
            <a:ext cx="6973444" cy="5663797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5B30879B-77A1-409C-BF9F-EDFBE3247B27}"/>
              </a:ext>
            </a:extLst>
          </p:cNvPr>
          <p:cNvSpPr/>
          <p:nvPr/>
        </p:nvSpPr>
        <p:spPr>
          <a:xfrm>
            <a:off x="1099428" y="1959298"/>
            <a:ext cx="40196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3B3B3B"/>
                </a:solidFill>
                <a:latin typeface="Arimo"/>
              </a:rPr>
              <a:t>Přehled deseti ledovců, které odtály v sezóně </a:t>
            </a:r>
          </a:p>
          <a:p>
            <a:r>
              <a:rPr lang="cs-CZ" sz="1600" b="1" dirty="0">
                <a:solidFill>
                  <a:srgbClr val="3B3B3B"/>
                </a:solidFill>
                <a:latin typeface="Arimo"/>
              </a:rPr>
              <a:t>2014/2015 nejvíce:</a:t>
            </a:r>
            <a:endParaRPr lang="cs-CZ" sz="1600" dirty="0">
              <a:solidFill>
                <a:srgbClr val="3B3B3B"/>
              </a:solidFill>
              <a:latin typeface="Arimo"/>
            </a:endParaRPr>
          </a:p>
          <a:p>
            <a:r>
              <a:rPr lang="cs-CZ" sz="1600" dirty="0">
                <a:solidFill>
                  <a:srgbClr val="3B3B3B"/>
                </a:solidFill>
                <a:latin typeface="Arimo"/>
              </a:rPr>
              <a:t> 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Hornkees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Zillertálské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-136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Gepatschferner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Ötztálské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-121,5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Taschachferner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Ötztálské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-101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Niederjochferner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Ötztálské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-88,1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Schlatenkees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Venedigergruppe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) -60,3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Schalfferner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Ötztálské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-56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Pasterze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Glocknergruppe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) -54,4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Untersulzbachkees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Venedigergruppe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) -50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Schmiedingerkees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Glocknergruppe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) -39,6 m</a:t>
            </a:r>
          </a:p>
          <a:p>
            <a:r>
              <a:rPr lang="cs-CZ" sz="1600" dirty="0" err="1">
                <a:solidFill>
                  <a:srgbClr val="3B3B3B"/>
                </a:solidFill>
                <a:latin typeface="Arimo"/>
              </a:rPr>
              <a:t>Triebenkarlasferner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(</a:t>
            </a:r>
            <a:r>
              <a:rPr lang="cs-CZ" sz="1600" dirty="0" err="1">
                <a:solidFill>
                  <a:srgbClr val="3B3B3B"/>
                </a:solidFill>
                <a:latin typeface="Arimo"/>
              </a:rPr>
              <a:t>Ötztálské</a:t>
            </a:r>
            <a:r>
              <a:rPr lang="cs-CZ" sz="1600" dirty="0">
                <a:solidFill>
                  <a:srgbClr val="3B3B3B"/>
                </a:solidFill>
                <a:latin typeface="Arimo"/>
              </a:rPr>
              <a:t> Alpy) -35,5 m</a:t>
            </a:r>
            <a:endParaRPr lang="cs-CZ" sz="1600" b="0" i="0" dirty="0">
              <a:solidFill>
                <a:srgbClr val="3B3B3B"/>
              </a:solidFill>
              <a:effectLst/>
              <a:latin typeface="Arimo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391E634-E7F4-4136-A6E0-A3D935B03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056" y="907669"/>
            <a:ext cx="6973444" cy="566379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7C1803F-99E1-4DCC-8F87-7A7F3044C38F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04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DBC50B-6AC4-4710-B5AF-DE4D99965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17" y="1759227"/>
            <a:ext cx="11120465" cy="371723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7681957-17C5-432C-B1F6-E6A5AA2E72CD}"/>
              </a:ext>
            </a:extLst>
          </p:cNvPr>
          <p:cNvSpPr txBox="1"/>
          <p:nvPr/>
        </p:nvSpPr>
        <p:spPr>
          <a:xfrm>
            <a:off x="1794989" y="286534"/>
            <a:ext cx="6508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Alpské ledovce – ledovec </a:t>
            </a:r>
            <a:r>
              <a:rPr lang="cs-CZ" sz="2800" b="1" dirty="0" err="1">
                <a:solidFill>
                  <a:srgbClr val="FF0000"/>
                </a:solidFill>
              </a:rPr>
              <a:t>Pasterzee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6858E17-F7BF-4FB9-805A-DB01F61E0774}"/>
              </a:ext>
            </a:extLst>
          </p:cNvPr>
          <p:cNvSpPr txBox="1"/>
          <p:nvPr/>
        </p:nvSpPr>
        <p:spPr>
          <a:xfrm>
            <a:off x="2902226" y="1389895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Rok 2012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311D770-3C7C-4D76-BD26-01F2872234EB}"/>
              </a:ext>
            </a:extLst>
          </p:cNvPr>
          <p:cNvSpPr txBox="1"/>
          <p:nvPr/>
        </p:nvSpPr>
        <p:spPr>
          <a:xfrm>
            <a:off x="8697304" y="1381539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Rok 1920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583363-B15C-49A5-83DA-9DE2574E44F5}"/>
              </a:ext>
            </a:extLst>
          </p:cNvPr>
          <p:cNvSpPr txBox="1"/>
          <p:nvPr/>
        </p:nvSpPr>
        <p:spPr>
          <a:xfrm>
            <a:off x="10797066" y="6471652"/>
            <a:ext cx="13949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http://lideahory.cz/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A265829-0021-4C57-B0C9-C07289E78AE0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116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C7681957-17C5-432C-B1F6-E6A5AA2E72CD}"/>
              </a:ext>
            </a:extLst>
          </p:cNvPr>
          <p:cNvSpPr txBox="1"/>
          <p:nvPr/>
        </p:nvSpPr>
        <p:spPr>
          <a:xfrm>
            <a:off x="1794989" y="286534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Alpské ledovce 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– ledovec </a:t>
            </a:r>
            <a:r>
              <a:rPr lang="cs-CZ" sz="2800" b="1" dirty="0" err="1">
                <a:solidFill>
                  <a:srgbClr val="FF0000"/>
                </a:solidFill>
              </a:rPr>
              <a:t>Hornkees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6858E17-F7BF-4FB9-805A-DB01F61E0774}"/>
              </a:ext>
            </a:extLst>
          </p:cNvPr>
          <p:cNvSpPr txBox="1"/>
          <p:nvPr/>
        </p:nvSpPr>
        <p:spPr>
          <a:xfrm>
            <a:off x="5043582" y="477913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Rok 2013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311D770-3C7C-4D76-BD26-01F2872234EB}"/>
              </a:ext>
            </a:extLst>
          </p:cNvPr>
          <p:cNvSpPr txBox="1"/>
          <p:nvPr/>
        </p:nvSpPr>
        <p:spPr>
          <a:xfrm>
            <a:off x="5043582" y="1925024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Rok 1953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B8A9B92-90E6-4005-8492-4643B29472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120"/>
          <a:stretch/>
        </p:blipFill>
        <p:spPr>
          <a:xfrm>
            <a:off x="6242339" y="469964"/>
            <a:ext cx="4491922" cy="621720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2153028-121E-4A46-9A16-F69349209C43}"/>
              </a:ext>
            </a:extLst>
          </p:cNvPr>
          <p:cNvSpPr txBox="1"/>
          <p:nvPr/>
        </p:nvSpPr>
        <p:spPr>
          <a:xfrm>
            <a:off x="10797066" y="6471652"/>
            <a:ext cx="13949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http://lideahory.cz/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AD863A7-2E6D-4B6E-B189-918C1883F870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456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CCEB167-85A3-43E8-BB30-3B95AF60B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611" y="2935268"/>
            <a:ext cx="2250232" cy="3000309"/>
          </a:xfrm>
          <a:prstGeom prst="rect">
            <a:avLst/>
          </a:prstGeom>
          <a:effectLst>
            <a:glow rad="177800">
              <a:schemeClr val="accent1">
                <a:alpha val="40000"/>
              </a:schemeClr>
            </a:glow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C66604E-FB5C-4BB3-8AFC-7675EA6A0148}"/>
              </a:ext>
            </a:extLst>
          </p:cNvPr>
          <p:cNvSpPr txBox="1"/>
          <p:nvPr/>
        </p:nvSpPr>
        <p:spPr>
          <a:xfrm>
            <a:off x="2267662" y="583509"/>
            <a:ext cx="303335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pPr algn="ctr"/>
            <a:r>
              <a:rPr lang="cs-CZ" sz="2000" b="1" dirty="0">
                <a:solidFill>
                  <a:srgbClr val="00B050"/>
                </a:solidFill>
                <a:latin typeface="Arial Black" panose="020B0A04020102020204" pitchFamily="34" charset="0"/>
              </a:rPr>
              <a:t>VŠE JE PROPOJENO</a:t>
            </a:r>
          </a:p>
          <a:p>
            <a:endParaRPr lang="cs-CZ" sz="2000" b="1" dirty="0">
              <a:solidFill>
                <a:srgbClr val="00B050"/>
              </a:solidFill>
            </a:endParaRPr>
          </a:p>
          <a:p>
            <a:endParaRPr lang="cs-CZ" sz="2000" b="1" dirty="0">
              <a:solidFill>
                <a:srgbClr val="00B05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69EC054-5016-45A8-989A-F222AE687495}"/>
              </a:ext>
            </a:extLst>
          </p:cNvPr>
          <p:cNvSpPr/>
          <p:nvPr/>
        </p:nvSpPr>
        <p:spPr>
          <a:xfrm>
            <a:off x="791343" y="2053246"/>
            <a:ext cx="5503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Zpět k rovnováze a k vědomí souvislostí a celku</a:t>
            </a:r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01CE61BD-E229-4995-9907-4998C7DAD1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30272" t="4626" r="4014" b="22721"/>
          <a:stretch/>
        </p:blipFill>
        <p:spPr>
          <a:xfrm rot="5400000">
            <a:off x="6054632" y="937726"/>
            <a:ext cx="6008914" cy="4982548"/>
          </a:xfrm>
          <a:prstGeom prst="rect">
            <a:avLst/>
          </a:prstGeom>
          <a:effectLst>
            <a:glow rad="317500">
              <a:schemeClr val="accent1">
                <a:alpha val="40000"/>
              </a:schemeClr>
            </a:glow>
          </a:effectLst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2EBFF4BF-7789-421C-9A51-14122276C99F}"/>
              </a:ext>
            </a:extLst>
          </p:cNvPr>
          <p:cNvSpPr txBox="1"/>
          <p:nvPr/>
        </p:nvSpPr>
        <p:spPr>
          <a:xfrm>
            <a:off x="8139165" y="6513789"/>
            <a:ext cx="3517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Autor kresby: </a:t>
            </a:r>
            <a:r>
              <a:rPr lang="cs-CZ" dirty="0" err="1"/>
              <a:t>Mogedyby</a:t>
            </a:r>
            <a:r>
              <a:rPr lang="cs-CZ" dirty="0"/>
              <a:t> </a:t>
            </a:r>
            <a:r>
              <a:rPr lang="cs-CZ" dirty="0" err="1"/>
              <a:t>Woa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025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ADD0631-F40B-486F-A61D-94370BD44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884" y="1163315"/>
            <a:ext cx="6192001" cy="53091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A31FFE0-60C1-447C-B716-0AD3C0A33550}"/>
              </a:ext>
            </a:extLst>
          </p:cNvPr>
          <p:cNvSpPr txBox="1"/>
          <p:nvPr/>
        </p:nvSpPr>
        <p:spPr>
          <a:xfrm>
            <a:off x="169993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E9BA51-B893-42F7-B9B5-71AC7B154BDE}"/>
              </a:ext>
            </a:extLst>
          </p:cNvPr>
          <p:cNvSpPr txBox="1"/>
          <p:nvPr/>
        </p:nvSpPr>
        <p:spPr>
          <a:xfrm>
            <a:off x="8647612" y="1093240"/>
            <a:ext cx="3154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/>
              <a:t>Kombinace vlivu albeda povrchu a lokální vlhkosti  ovlivnění typem vegetace či povrchu.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3C5E122-5B57-481D-A27C-2E974DF16383}"/>
              </a:ext>
            </a:extLst>
          </p:cNvPr>
          <p:cNvSpPr txBox="1"/>
          <p:nvPr/>
        </p:nvSpPr>
        <p:spPr>
          <a:xfrm>
            <a:off x="8820727" y="5698837"/>
            <a:ext cx="134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 ENKI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2EAFF14-C1DF-40C8-AAB4-BB7FFEEB7DE1}"/>
              </a:ext>
            </a:extLst>
          </p:cNvPr>
          <p:cNvSpPr txBox="1"/>
          <p:nvPr/>
        </p:nvSpPr>
        <p:spPr>
          <a:xfrm>
            <a:off x="595446" y="123941"/>
            <a:ext cx="11206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Nesekat na anglické trávníky – </a:t>
            </a:r>
            <a:r>
              <a:rPr lang="cs-CZ" sz="2800" b="1" dirty="0">
                <a:solidFill>
                  <a:srgbClr val="FFC000"/>
                </a:solidFill>
              </a:rPr>
              <a:t>k</a:t>
            </a:r>
            <a:r>
              <a:rPr lang="cs-CZ" sz="2800" b="1" dirty="0">
                <a:solidFill>
                  <a:srgbClr val="92D050"/>
                </a:solidFill>
              </a:rPr>
              <a:t>v</a:t>
            </a:r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ě</a:t>
            </a:r>
            <a:r>
              <a:rPr lang="cs-CZ" sz="2800" b="1" dirty="0">
                <a:solidFill>
                  <a:srgbClr val="0070C0"/>
                </a:solidFill>
              </a:rPr>
              <a:t>t</a:t>
            </a:r>
            <a:r>
              <a:rPr lang="cs-CZ" sz="2800" b="1" dirty="0">
                <a:solidFill>
                  <a:srgbClr val="92D050"/>
                </a:solidFill>
              </a:rPr>
              <a:t>n</a:t>
            </a:r>
            <a:r>
              <a:rPr lang="cs-CZ" sz="2800" b="1" dirty="0">
                <a:solidFill>
                  <a:schemeClr val="accent2"/>
                </a:solidFill>
              </a:rPr>
              <a:t>a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cs-CZ" sz="2800" b="1" dirty="0">
                <a:solidFill>
                  <a:schemeClr val="accent6"/>
                </a:solidFill>
              </a:rPr>
              <a:t>é</a:t>
            </a:r>
            <a:r>
              <a:rPr lang="cs-CZ" sz="2800" b="1" dirty="0">
                <a:solidFill>
                  <a:srgbClr val="00B0F0"/>
                </a:solidFill>
              </a:rPr>
              <a:t> louky, zeleň do krajiny</a:t>
            </a:r>
          </a:p>
        </p:txBody>
      </p:sp>
    </p:spTree>
    <p:extLst>
      <p:ext uri="{BB962C8B-B14F-4D97-AF65-F5344CB8AC3E}">
        <p14:creationId xmlns:p14="http://schemas.microsoft.com/office/powerpoint/2010/main" val="307648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C8D1521-64EA-4316-A750-E5371107F525}"/>
              </a:ext>
            </a:extLst>
          </p:cNvPr>
          <p:cNvSpPr/>
          <p:nvPr/>
        </p:nvSpPr>
        <p:spPr>
          <a:xfrm>
            <a:off x="457200" y="131185"/>
            <a:ext cx="9172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 v krajině</a:t>
            </a:r>
          </a:p>
          <a:p>
            <a:pPr marL="1433513"/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kumulativní vlivy změn podporujících sucho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FACF7C1-800B-4693-A226-9382835E1756}"/>
              </a:ext>
            </a:extLst>
          </p:cNvPr>
          <p:cNvSpPr txBox="1"/>
          <p:nvPr/>
        </p:nvSpPr>
        <p:spPr>
          <a:xfrm>
            <a:off x="2303585" y="1085292"/>
            <a:ext cx="988841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Utužená půda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Příliš velké lány, monokultury smrku a holosečná těžba dřeva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Použití biocidní chemie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Příliš těžké stroje, častý pojezd krajinou nejen traktory a </a:t>
            </a:r>
            <a:r>
              <a:rPr lang="cs-CZ" sz="1600" b="1" dirty="0" err="1"/>
              <a:t>harvestory</a:t>
            </a:r>
            <a:r>
              <a:rPr lang="cs-CZ" sz="1600" b="1" dirty="0"/>
              <a:t>, vyjeté koleje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Špatné agrotechnické postupy (osev, orba)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Odvodnění pozemků (meliorace)</a:t>
            </a:r>
          </a:p>
          <a:p>
            <a:pPr marL="1343025" indent="-712788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 – 6 = </a:t>
            </a:r>
            <a:r>
              <a:rPr lang="cs-CZ" sz="16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alarmické</a:t>
            </a:r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poškození edafonu a vysušení i lesní půdy, vysoká eroze, povodně, vyšší teplota povrchu (albedo), zničení mokřadů, menší zasakování do podzemních vod, ničení hmyzu, který mj. pomáhá udržet humus v půdě</a:t>
            </a:r>
          </a:p>
          <a:p>
            <a:r>
              <a:rPr lang="cs-CZ" sz="1600" b="1" dirty="0"/>
              <a:t>7. Přílišná zastavěnost a urbanizace, vodu urychlující povrchy</a:t>
            </a:r>
          </a:p>
          <a:p>
            <a:pPr indent="809625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+ 7 = vyšší energie povodní, vyšší povrchové teploty nad městy (albedo)</a:t>
            </a:r>
          </a:p>
          <a:p>
            <a:r>
              <a:rPr lang="cs-CZ" sz="1600" b="1" dirty="0"/>
              <a:t>8. Málo zeleně, příliš kosení (angl. trávníky) a ve stejný čas </a:t>
            </a:r>
          </a:p>
          <a:p>
            <a:pPr marL="1343025" indent="-533400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+ 8 = vyšší teplota povrchu, minimální zachycení horizontálních srážek, razantní snížení biodiverzity (hmyz a na nich závislí ptáci), snížení opylování</a:t>
            </a:r>
          </a:p>
          <a:p>
            <a:r>
              <a:rPr lang="cs-CZ" sz="1600" b="1" dirty="0"/>
              <a:t>9. Narovnání, zahloubení, opevnění toků a nepřirozeně zvětšený profil toku</a:t>
            </a:r>
          </a:p>
          <a:p>
            <a:pPr marL="1343025" indent="-533400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+ 9 = vysušení toků a niv, drastické urychlení a zvýšení energie povodní, snížení biodiverzity vod, systematická „kanalizace“ a vysušení krajiny, zvýšení omezení vsaku do podzemí, výrazné snížení samočistící funkce toku</a:t>
            </a:r>
          </a:p>
          <a:p>
            <a:r>
              <a:rPr lang="cs-CZ" sz="1600" b="1" dirty="0"/>
              <a:t>10. Protipovodňové hráze a velké přehrady</a:t>
            </a:r>
          </a:p>
          <a:p>
            <a:pPr marL="1344613" indent="-720725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+ 10 = vysušování obrovských území pod profilem hráze, protipovodňové hráze urychlují povodně, přehrady podporují oteplování (metanové kvašení) a ničí biotu řek</a:t>
            </a:r>
          </a:p>
          <a:p>
            <a:r>
              <a:rPr lang="cs-CZ" sz="1600" b="1" dirty="0"/>
              <a:t>11. Vysoká dopravní intenzita</a:t>
            </a:r>
          </a:p>
          <a:p>
            <a:pPr marL="630238"/>
            <a:r>
              <a:rPr lang="cs-CZ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+ 11 = tvorba fotochemického smogu (oteplování klimatu i mikroklimatu)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7DC7FE-9E11-471F-8F26-50D97AED3CCC}"/>
              </a:ext>
            </a:extLst>
          </p:cNvPr>
          <p:cNvSpPr txBox="1"/>
          <p:nvPr/>
        </p:nvSpPr>
        <p:spPr>
          <a:xfrm>
            <a:off x="9629776" y="238906"/>
            <a:ext cx="2375971" cy="36933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7030A0"/>
                </a:solidFill>
              </a:rPr>
              <a:t>Systémové myšlení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36FE35A-2043-4906-9B39-749BC2B412DD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0264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příroda&#10;&#10;Popis vygenerován s vysokou mírou spolehlivosti">
            <a:extLst>
              <a:ext uri="{FF2B5EF4-FFF2-40B4-BE49-F238E27FC236}">
                <a16:creationId xmlns:a16="http://schemas.microsoft.com/office/drawing/2014/main" id="{92AEF98F-9876-4BE2-984E-747AA7C9D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903" y="1253214"/>
            <a:ext cx="10371395" cy="50378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F69A8B1-E119-4F74-99E9-94B2BD8BD069}"/>
              </a:ext>
            </a:extLst>
          </p:cNvPr>
          <p:cNvSpPr/>
          <p:nvPr/>
        </p:nvSpPr>
        <p:spPr>
          <a:xfrm>
            <a:off x="270587" y="19050"/>
            <a:ext cx="582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dopady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58509E-3EC0-4F08-850B-3E8B4AA71BE6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9955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EC7C2FA-CDB9-4877-A2F8-B6C751122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114" y="1165758"/>
            <a:ext cx="7215772" cy="4800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51E3B30-B8ED-4561-822E-1E181F04FA52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3A90E98-F3B2-4DB0-8C60-04D0C4A2C89B}"/>
              </a:ext>
            </a:extLst>
          </p:cNvPr>
          <p:cNvSpPr txBox="1"/>
          <p:nvPr/>
        </p:nvSpPr>
        <p:spPr>
          <a:xfrm>
            <a:off x="2679039" y="245171"/>
            <a:ext cx="6833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Roční úhrny srážek mohou začít klesat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FCBB5C5-BD53-4E09-8897-F0C437BDC6A4}"/>
              </a:ext>
            </a:extLst>
          </p:cNvPr>
          <p:cNvSpPr/>
          <p:nvPr/>
        </p:nvSpPr>
        <p:spPr>
          <a:xfrm>
            <a:off x="10578723" y="6406098"/>
            <a:ext cx="9332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>
                <a:solidFill>
                  <a:srgbClr val="1D2129"/>
                </a:solidFill>
                <a:latin typeface="Helvetica" panose="020B0604020202020204" pitchFamily="34" charset="0"/>
              </a:rPr>
              <a:t>Zdroj: ČHMÚ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636829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9A77D5C-BF4C-4428-BA9B-C03F53C25FA8}"/>
              </a:ext>
            </a:extLst>
          </p:cNvPr>
          <p:cNvSpPr/>
          <p:nvPr/>
        </p:nvSpPr>
        <p:spPr>
          <a:xfrm>
            <a:off x="1943928" y="592231"/>
            <a:ext cx="91237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rgbClr val="1D2129"/>
                </a:solidFill>
                <a:latin typeface="Helvetica" panose="020B0604020202020204" pitchFamily="34" charset="0"/>
              </a:rPr>
              <a:t>Tohle nám může srazit vaz, pokud začne trend snížení ročních průměrných srážek. Jde o přímý vliv rozbití jet streamů klimatickou změnou, která omezí chod vlhkosti velkého oběhu vody z Atlantiku. </a:t>
            </a:r>
            <a:r>
              <a:rPr lang="cs-CZ" b="1" dirty="0">
                <a:solidFill>
                  <a:srgbClr val="FF0000"/>
                </a:solidFill>
                <a:latin typeface="Helvetica" panose="020B0604020202020204" pitchFamily="34" charset="0"/>
              </a:rPr>
              <a:t>Rok 2018: 34 % pod normálem!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2B6B813-B710-4DAA-A51E-DCC9DF629238}"/>
              </a:ext>
            </a:extLst>
          </p:cNvPr>
          <p:cNvSpPr txBox="1"/>
          <p:nvPr/>
        </p:nvSpPr>
        <p:spPr>
          <a:xfrm>
            <a:off x="948905" y="69011"/>
            <a:ext cx="8069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Omezení chodu vlhkosti velkého oběhu vody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52BBB4F-ABEE-4DF1-979B-556CF82A5619}"/>
              </a:ext>
            </a:extLst>
          </p:cNvPr>
          <p:cNvSpPr/>
          <p:nvPr/>
        </p:nvSpPr>
        <p:spPr>
          <a:xfrm>
            <a:off x="10578723" y="6406098"/>
            <a:ext cx="11448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>
                <a:solidFill>
                  <a:srgbClr val="1D2129"/>
                </a:solidFill>
                <a:latin typeface="Helvetica" panose="020B0604020202020204" pitchFamily="34" charset="0"/>
              </a:rPr>
              <a:t>Zdroj dat: ČHMÚ</a:t>
            </a:r>
            <a:endParaRPr lang="cs-CZ" sz="1000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CC5F9F43-ACFE-47FE-85E6-949FB2D29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368902"/>
              </p:ext>
            </p:extLst>
          </p:nvPr>
        </p:nvGraphicFramePr>
        <p:xfrm>
          <a:off x="1689463" y="1680755"/>
          <a:ext cx="9736183" cy="4345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FE3DDFDB-2C74-4BD4-92B3-86F524A71799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268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9A77D5C-BF4C-4428-BA9B-C03F53C25FA8}"/>
              </a:ext>
            </a:extLst>
          </p:cNvPr>
          <p:cNvSpPr/>
          <p:nvPr/>
        </p:nvSpPr>
        <p:spPr>
          <a:xfrm>
            <a:off x="1943928" y="592231"/>
            <a:ext cx="8192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rgbClr val="1D2129"/>
                </a:solidFill>
                <a:latin typeface="Helvetica" panose="020B0604020202020204" pitchFamily="34" charset="0"/>
              </a:rPr>
              <a:t>Deficit srážek od ledna 2015 do října 2018 vzhledem průměrů 1981 - 2010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2B6B813-B710-4DAA-A51E-DCC9DF629238}"/>
              </a:ext>
            </a:extLst>
          </p:cNvPr>
          <p:cNvSpPr txBox="1"/>
          <p:nvPr/>
        </p:nvSpPr>
        <p:spPr>
          <a:xfrm>
            <a:off x="948905" y="69011"/>
            <a:ext cx="8069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Omezení chodu vlhkosti velkého oběhu vody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52BBB4F-ABEE-4DF1-979B-556CF82A5619}"/>
              </a:ext>
            </a:extLst>
          </p:cNvPr>
          <p:cNvSpPr/>
          <p:nvPr/>
        </p:nvSpPr>
        <p:spPr>
          <a:xfrm>
            <a:off x="10578723" y="6406098"/>
            <a:ext cx="11448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>
                <a:solidFill>
                  <a:srgbClr val="1D2129"/>
                </a:solidFill>
                <a:latin typeface="Helvetica" panose="020B0604020202020204" pitchFamily="34" charset="0"/>
              </a:rPr>
              <a:t>Zdroj dat: ČHMÚ</a:t>
            </a:r>
            <a:endParaRPr lang="cs-CZ" sz="1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E3DDFDB-2C74-4BD4-92B3-86F524A71799}"/>
              </a:ext>
            </a:extLst>
          </p:cNvPr>
          <p:cNvSpPr txBox="1"/>
          <p:nvPr/>
        </p:nvSpPr>
        <p:spPr>
          <a:xfrm>
            <a:off x="-154389" y="846768"/>
            <a:ext cx="18108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rgbClr val="00B0F0"/>
                </a:solidFill>
              </a:rPr>
              <a:t>Globální i lokální 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8BCC5D4-A40C-4C7B-BAE0-C5E590E46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33" y="1115451"/>
            <a:ext cx="7708890" cy="544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562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C8D1521-64EA-4316-A750-E5371107F525}"/>
              </a:ext>
            </a:extLst>
          </p:cNvPr>
          <p:cNvSpPr/>
          <p:nvPr/>
        </p:nvSpPr>
        <p:spPr>
          <a:xfrm>
            <a:off x="457200" y="131185"/>
            <a:ext cx="9172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 v krajině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DCE1E99-CBA0-444A-A742-C78160CED9CD}"/>
              </a:ext>
            </a:extLst>
          </p:cNvPr>
          <p:cNvSpPr txBox="1"/>
          <p:nvPr/>
        </p:nvSpPr>
        <p:spPr>
          <a:xfrm>
            <a:off x="1590675" y="654405"/>
            <a:ext cx="2466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Druhy sucha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9558811-F161-4174-B6D6-81E91D294C3B}"/>
              </a:ext>
            </a:extLst>
          </p:cNvPr>
          <p:cNvSpPr txBox="1"/>
          <p:nvPr/>
        </p:nvSpPr>
        <p:spPr>
          <a:xfrm>
            <a:off x="6638925" y="135791"/>
            <a:ext cx="5467350" cy="156966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 err="1"/>
              <a:t>Thornthwaiteova</a:t>
            </a:r>
            <a:r>
              <a:rPr lang="cs-CZ" sz="1600" dirty="0"/>
              <a:t> klasifikace podnebí (1947):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Stálé</a:t>
            </a:r>
            <a:r>
              <a:rPr lang="cs-CZ" sz="1600" dirty="0"/>
              <a:t> (nejsušší klimatická pásma - pouště 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sezónní</a:t>
            </a:r>
            <a:r>
              <a:rPr lang="cs-CZ" sz="1600" dirty="0"/>
              <a:t> – občasné v některých klimatických pásmech a v monzunových oblastech 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nahodilé</a:t>
            </a:r>
            <a:r>
              <a:rPr lang="cs-CZ" sz="1600" dirty="0"/>
              <a:t> - v důsledku nepravidelných a proměnlivých četností a intenzit výskytu srážek.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6C3334D-2E56-4729-95AF-09FDC14EE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126" y="1996205"/>
            <a:ext cx="7778874" cy="486179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FF0A037-8B60-4CEA-B0A2-DDE21FEBC909}"/>
              </a:ext>
            </a:extLst>
          </p:cNvPr>
          <p:cNvSpPr txBox="1"/>
          <p:nvPr/>
        </p:nvSpPr>
        <p:spPr>
          <a:xfrm>
            <a:off x="809625" y="1808919"/>
            <a:ext cx="3038062" cy="193899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542925" lvl="1" indent="-276225">
              <a:buFont typeface="+mj-lt"/>
              <a:buAutoNum type="arabicPeriod"/>
              <a:tabLst>
                <a:tab pos="0" algn="l"/>
              </a:tabLst>
            </a:pPr>
            <a:r>
              <a:rPr lang="cs-CZ" sz="1500" dirty="0"/>
              <a:t>sucho </a:t>
            </a:r>
            <a:r>
              <a:rPr lang="cs-CZ" sz="1500" b="1" dirty="0"/>
              <a:t>meteorologické</a:t>
            </a:r>
          </a:p>
          <a:p>
            <a:pPr marL="542925" lvl="1" indent="-276225">
              <a:buFont typeface="+mj-lt"/>
              <a:buAutoNum type="arabicPeriod"/>
              <a:tabLst>
                <a:tab pos="0" algn="l"/>
              </a:tabLst>
            </a:pPr>
            <a:r>
              <a:rPr lang="cs-CZ" sz="1500" dirty="0"/>
              <a:t>sucho </a:t>
            </a:r>
            <a:r>
              <a:rPr lang="cs-CZ" sz="1500" b="1" dirty="0"/>
              <a:t>agronomické</a:t>
            </a:r>
            <a:r>
              <a:rPr lang="cs-CZ" sz="1500" dirty="0"/>
              <a:t> či </a:t>
            </a:r>
            <a:r>
              <a:rPr lang="cs-CZ" sz="1500" b="1" dirty="0"/>
              <a:t>půdní</a:t>
            </a:r>
          </a:p>
          <a:p>
            <a:pPr marL="542925" lvl="1" indent="-276225">
              <a:buFont typeface="+mj-lt"/>
              <a:buAutoNum type="arabicPeriod"/>
              <a:tabLst>
                <a:tab pos="0" algn="l"/>
              </a:tabLst>
            </a:pPr>
            <a:r>
              <a:rPr lang="cs-CZ" sz="1500" dirty="0"/>
              <a:t>sucho </a:t>
            </a:r>
            <a:r>
              <a:rPr lang="cs-CZ" sz="1500" b="1" dirty="0"/>
              <a:t>hydrologické</a:t>
            </a:r>
          </a:p>
          <a:p>
            <a:pPr marL="542925" lvl="1" indent="-276225">
              <a:buFont typeface="+mj-lt"/>
              <a:buAutoNum type="arabicPeriod"/>
              <a:tabLst>
                <a:tab pos="0" algn="l"/>
              </a:tabLst>
            </a:pPr>
            <a:r>
              <a:rPr lang="cs-CZ" sz="1500" dirty="0"/>
              <a:t>sucho </a:t>
            </a:r>
            <a:r>
              <a:rPr lang="cs-CZ" sz="1500" b="1" dirty="0"/>
              <a:t>fyziologické</a:t>
            </a:r>
          </a:p>
          <a:p>
            <a:pPr marL="542925" lvl="1" indent="-276225">
              <a:buFont typeface="+mj-lt"/>
              <a:buAutoNum type="arabicPeriod"/>
              <a:tabLst>
                <a:tab pos="0" algn="l"/>
              </a:tabLst>
            </a:pPr>
            <a:r>
              <a:rPr lang="cs-CZ" sz="1500" dirty="0"/>
              <a:t>sucho </a:t>
            </a:r>
            <a:r>
              <a:rPr lang="cs-CZ" sz="1500" b="1" dirty="0"/>
              <a:t>socioekonomické</a:t>
            </a:r>
            <a:r>
              <a:rPr lang="cs-CZ" sz="1500" dirty="0"/>
              <a:t> </a:t>
            </a:r>
          </a:p>
          <a:p>
            <a:pPr marL="542925" lvl="1">
              <a:tabLst>
                <a:tab pos="0" algn="l"/>
              </a:tabLst>
            </a:pPr>
            <a:r>
              <a:rPr lang="cs-CZ" sz="1500" dirty="0"/>
              <a:t>– nedostatek vody pitné či průmyslové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9A17482-DDE0-4C15-95D4-757AD8D2B79C}"/>
              </a:ext>
            </a:extLst>
          </p:cNvPr>
          <p:cNvSpPr txBox="1"/>
          <p:nvPr/>
        </p:nvSpPr>
        <p:spPr>
          <a:xfrm>
            <a:off x="997879" y="1390386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Nahodilé sucho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D5D26194-A75E-498F-A916-769E2861B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040" y="1870367"/>
            <a:ext cx="7967960" cy="499244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C14E865-B0DA-4A75-8CB6-210E6DBF7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040" y="1968220"/>
            <a:ext cx="7967961" cy="4912836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4332E33-8067-4DA3-8C5E-F1BDA3029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8377" y="1870367"/>
            <a:ext cx="7953624" cy="497653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468FCF56-D254-40A2-A85C-4D566F1A8379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0D790E6-FACC-41ED-96E0-32EF45599BA4}"/>
              </a:ext>
            </a:extLst>
          </p:cNvPr>
          <p:cNvSpPr/>
          <p:nvPr/>
        </p:nvSpPr>
        <p:spPr>
          <a:xfrm>
            <a:off x="282851" y="3979064"/>
            <a:ext cx="39157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b="1" dirty="0">
                <a:solidFill>
                  <a:srgbClr val="FF0000"/>
                </a:solidFill>
                <a:latin typeface="Arial" panose="020B0604020202020204" pitchFamily="34" charset="0"/>
              </a:rPr>
              <a:t>Podle páté hodnotící zprávy Mezinárodního panelu pro změnu klimatu (IPCC - </a:t>
            </a:r>
            <a:r>
              <a:rPr lang="cs-CZ" sz="1600" b="1" i="1" dirty="0">
                <a:solidFill>
                  <a:srgbClr val="FF0000"/>
                </a:solidFill>
                <a:latin typeface="Arial" panose="020B0604020202020204" pitchFamily="34" charset="0"/>
              </a:rPr>
              <a:t>International Panel </a:t>
            </a:r>
            <a:r>
              <a:rPr lang="cs-CZ" sz="16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of</a:t>
            </a:r>
            <a:r>
              <a:rPr lang="cs-CZ" sz="16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cs-CZ" sz="16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Climate</a:t>
            </a:r>
            <a:r>
              <a:rPr lang="cs-CZ" sz="16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cs-CZ" sz="16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Change</a:t>
            </a:r>
            <a:r>
              <a:rPr lang="cs-CZ" sz="1600" b="1" dirty="0">
                <a:solidFill>
                  <a:srgbClr val="FF0000"/>
                </a:solidFill>
                <a:latin typeface="Arial" panose="020B0604020202020204" pitchFamily="34" charset="0"/>
              </a:rPr>
              <a:t>) vzrostla globální teplota (kombinovaná teplota při povrchu oceánu a souše) mezi lety 1880 a 2012 o 0,85 °C (regionálně v rozmezí 0,65 až 1,06 °C). Na území ČR byla zaznamenána změna průměrné teploty vzduchu v rozsahu 0,8 až 1,1°C. </a:t>
            </a: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0EA02D3-B66A-45E0-A382-AECE1EEC1D6A}"/>
              </a:ext>
            </a:extLst>
          </p:cNvPr>
          <p:cNvSpPr txBox="1"/>
          <p:nvPr/>
        </p:nvSpPr>
        <p:spPr>
          <a:xfrm>
            <a:off x="4715514" y="1487043"/>
            <a:ext cx="1854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http://www.intersucho.cz</a:t>
            </a:r>
          </a:p>
        </p:txBody>
      </p:sp>
    </p:spTree>
    <p:extLst>
      <p:ext uri="{BB962C8B-B14F-4D97-AF65-F5344CB8AC3E}">
        <p14:creationId xmlns:p14="http://schemas.microsoft.com/office/powerpoint/2010/main" val="398863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ED55EE4-C898-4B3C-A443-E36A6614DDED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tok Pod Bažantnicí – Velká ves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66CB19-0E99-47E2-A44C-9BDF5D717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9020" y="1293961"/>
            <a:ext cx="3843068" cy="512409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F7DA1F7-E7E2-407F-B336-ECA36799D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367" y="3803170"/>
            <a:ext cx="4073106" cy="305483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8D3E44B-C891-4198-8018-A249CD40A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8893" y="751425"/>
            <a:ext cx="4073107" cy="305483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AC5CAEA-CC16-4D12-A9C3-4C7738E8BEC7}"/>
              </a:ext>
            </a:extLst>
          </p:cNvPr>
          <p:cNvSpPr txBox="1"/>
          <p:nvPr/>
        </p:nvSpPr>
        <p:spPr>
          <a:xfrm>
            <a:off x="5286374" y="1785393"/>
            <a:ext cx="28325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Dnová i boční eroze, opevnění dna, narovnání a zahloubení toku, násobně zvětšená kapacita koryta: </a:t>
            </a:r>
            <a:r>
              <a:rPr lang="cs-CZ" b="1" dirty="0">
                <a:solidFill>
                  <a:srgbClr val="FF0000"/>
                </a:solidFill>
              </a:rPr>
              <a:t>poškození vegetace, eroze, sucho, rychlé povodně, nízká samočistící schopnost, nízká biodiverzita vodních i lučních biotopů, špatný estetický vjem, nulové rekreační možnosti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C4EC370-C794-4A4D-A4C0-9901196C7C0D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1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exteriér, osoba, tráva, strom&#10;&#10;Popis vygenerován s velmi vysokou mírou spolehlivosti">
            <a:extLst>
              <a:ext uri="{FF2B5EF4-FFF2-40B4-BE49-F238E27FC236}">
                <a16:creationId xmlns:a16="http://schemas.microsoft.com/office/drawing/2014/main" id="{82C388FC-485A-4A6C-A8FE-18DBE2530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64" y="1035928"/>
            <a:ext cx="6930423" cy="5197818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42740CA-089F-40E8-8F3A-B199364DC9A0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</a:t>
            </a:r>
            <a:r>
              <a:rPr lang="cs-CZ" sz="2800" b="1" dirty="0" err="1">
                <a:solidFill>
                  <a:srgbClr val="00B0F0"/>
                </a:solidFill>
              </a:rPr>
              <a:t>zatrubený</a:t>
            </a:r>
            <a:r>
              <a:rPr lang="cs-CZ" sz="2800" b="1" dirty="0">
                <a:solidFill>
                  <a:srgbClr val="00B0F0"/>
                </a:solidFill>
              </a:rPr>
              <a:t> přítok Hrnčířského p.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ED7E9B4-CC5B-46D0-ABE4-6B3DA098D6EE}"/>
              </a:ext>
            </a:extLst>
          </p:cNvPr>
          <p:cNvSpPr txBox="1"/>
          <p:nvPr/>
        </p:nvSpPr>
        <p:spPr>
          <a:xfrm>
            <a:off x="8721282" y="942104"/>
            <a:ext cx="329711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Dříve zde musel téci potůček s mokřadem. Pak zde bylo provedeno odvodnění mokřadu pomocí trubní sítě na ploše cca 1,9 ha, aby vznikla nepodmáčená.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Na obrázku vidíme vyústění hlavního melioračního sběrače v erozní stěně vysoké dva metry. Trubka je kratší cca o 2 metry než původně, kdy ústila do šikmého pozvolného svahu. 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Pokud by se neprovedla nápravná opatření, tzv. zpětná eroze (stejný proces jako u vodopádů) by již nezadržitelně pokračovala dále do pastvin, které postupně zničí vytvořením strže.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 err="1"/>
              <a:t>Truby</a:t>
            </a:r>
            <a:r>
              <a:rPr lang="cs-CZ" sz="1400" dirty="0"/>
              <a:t> v zemi vysušují nejen povrch, ale i podorniční vrstvy, a způsobují nižší dotace do podzemních vod. Doslova odšpuntují krajinou, kdy většina vody odteče na jaře, což zvyšuje energii povodní i erozi.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A1184B9-C5E8-4ED8-A35E-507B2C5B96A8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849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exteriér, strom&#10;&#10;Popis vygenerován s velmi vysokou mírou spolehlivosti">
            <a:extLst>
              <a:ext uri="{FF2B5EF4-FFF2-40B4-BE49-F238E27FC236}">
                <a16:creationId xmlns:a16="http://schemas.microsoft.com/office/drawing/2014/main" id="{51A0A269-70B9-4E55-B8BC-8715EFE70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538" y="1000663"/>
            <a:ext cx="6878131" cy="5158598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FF886164-3333-413C-B787-D1D1C3514087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přítok Hrnčířského p. - erozní strž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69B2F47-2958-4962-8B06-EF21D2CD692A}"/>
              </a:ext>
            </a:extLst>
          </p:cNvPr>
          <p:cNvSpPr txBox="1"/>
          <p:nvPr/>
        </p:nvSpPr>
        <p:spPr>
          <a:xfrm>
            <a:off x="8721282" y="942104"/>
            <a:ext cx="329711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Trubka o průměru 15 cm (viz min obr.) jen o 20 metrů níže pomohla vytvořit přes 2 m hlubokou a 50 m dlouho strž, hloubenou zejména jarními a přívalovými vodami.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Voda protéká okrajem smrkového lesa a ani kořenový systém lesa tvorbu erozní strže nezastavil. Podle našeho odhadu stačilo k této škodě cca 25 let.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Za našeho dětství níže položený hlavní tok tekl po celý rok a jako děti jsme se zde přes léto koupali.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Posledních 15 let tok po většinu roku neteče vůbec, nebo jen prvních 300 m a vlivem jeho umělého zahloubení se voda ztrácí v podzemí a do hlavního toku – Zdoňovského potoka – nedoteče.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9CF862-E814-4D34-A417-DF953BB0FA20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424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3AF52F7-A9E6-42AE-8CD1-DE7C9C78DA4C}"/>
              </a:ext>
            </a:extLst>
          </p:cNvPr>
          <p:cNvSpPr txBox="1"/>
          <p:nvPr/>
        </p:nvSpPr>
        <p:spPr>
          <a:xfrm>
            <a:off x="1828800" y="687897"/>
            <a:ext cx="2709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Proč je sucho?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FACD88-2F05-4197-98F9-4820EB0E29A2}"/>
              </a:ext>
            </a:extLst>
          </p:cNvPr>
          <p:cNvSpPr txBox="1"/>
          <p:nvPr/>
        </p:nvSpPr>
        <p:spPr>
          <a:xfrm>
            <a:off x="5822831" y="378138"/>
            <a:ext cx="5995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Klimatická změna </a:t>
            </a:r>
          </a:p>
          <a:p>
            <a:pPr marL="801688" indent="-1714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růst teplot a energie atmosféry (větší tornáda, cyklony, bouře), rozkývané počasí </a:t>
            </a:r>
          </a:p>
          <a:p>
            <a:pPr marL="801688" indent="-1714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Polární </a:t>
            </a:r>
            <a:r>
              <a:rPr lang="cs-CZ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vortex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 jet </a:t>
            </a:r>
            <a:r>
              <a:rPr lang="cs-CZ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streams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narušeny</a:t>
            </a:r>
          </a:p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B) Zničen malý oběh vody</a:t>
            </a:r>
          </a:p>
          <a:p>
            <a:pPr marL="361950" indent="-361950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C) Poškození vodního režimu průmyslovým zemědělstvím v krajině - sucho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E57BC9-2DF3-44E6-9F02-5A3F34532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868" y="2657052"/>
            <a:ext cx="7009366" cy="350468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9A888112-07C0-4B3B-AC62-0FA7776AC9BC}"/>
              </a:ext>
            </a:extLst>
          </p:cNvPr>
          <p:cNvSpPr/>
          <p:nvPr/>
        </p:nvSpPr>
        <p:spPr>
          <a:xfrm>
            <a:off x="270588" y="19050"/>
            <a:ext cx="5085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vlivy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0646C48-A086-46C2-8BB2-5A63B0EC32FF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D7BDEDE-5F53-4918-B718-00FBA017B62A}"/>
              </a:ext>
            </a:extLst>
          </p:cNvPr>
          <p:cNvGrpSpPr/>
          <p:nvPr/>
        </p:nvGrpSpPr>
        <p:grpSpPr>
          <a:xfrm>
            <a:off x="8674401" y="4535416"/>
            <a:ext cx="1324946" cy="1129004"/>
            <a:chOff x="7220070" y="4674637"/>
            <a:chExt cx="1324946" cy="1129004"/>
          </a:xfrm>
        </p:grpSpPr>
        <p:cxnSp>
          <p:nvCxnSpPr>
            <p:cNvPr id="3" name="Přímá spojnice 2">
              <a:extLst>
                <a:ext uri="{FF2B5EF4-FFF2-40B4-BE49-F238E27FC236}">
                  <a16:creationId xmlns:a16="http://schemas.microsoft.com/office/drawing/2014/main" id="{9A4BA287-701C-49E9-813B-106462B3E6E4}"/>
                </a:ext>
              </a:extLst>
            </p:cNvPr>
            <p:cNvCxnSpPr/>
            <p:nvPr/>
          </p:nvCxnSpPr>
          <p:spPr>
            <a:xfrm flipV="1">
              <a:off x="7324531" y="4711959"/>
              <a:ext cx="1073020" cy="10916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A62EFA14-94A7-4045-851A-0870C896634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20070" y="4674637"/>
              <a:ext cx="1324946" cy="11290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Obrázek 10">
            <a:extLst>
              <a:ext uri="{FF2B5EF4-FFF2-40B4-BE49-F238E27FC236}">
                <a16:creationId xmlns:a16="http://schemas.microsoft.com/office/drawing/2014/main" id="{D17776FE-4EE7-4589-B4B7-BF72ADCC8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406" y="1437238"/>
            <a:ext cx="3652148" cy="443228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A4A32E4D-FD47-492C-B78D-886333FAE940}"/>
              </a:ext>
            </a:extLst>
          </p:cNvPr>
          <p:cNvSpPr/>
          <p:nvPr/>
        </p:nvSpPr>
        <p:spPr>
          <a:xfrm>
            <a:off x="1637211" y="6296109"/>
            <a:ext cx="10265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Malý oběh vody zmizel a velký oběh nám odstavují jet streamy…</a:t>
            </a:r>
            <a:endParaRPr lang="cs-CZ" sz="2400" dirty="0">
              <a:solidFill>
                <a:srgbClr val="FF0000"/>
              </a:solidFill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4FD19BD3-F21F-41D1-914B-C356531893DA}"/>
              </a:ext>
            </a:extLst>
          </p:cNvPr>
          <p:cNvGrpSpPr/>
          <p:nvPr/>
        </p:nvGrpSpPr>
        <p:grpSpPr>
          <a:xfrm>
            <a:off x="5769561" y="3236644"/>
            <a:ext cx="2180833" cy="1736689"/>
            <a:chOff x="7220070" y="4674637"/>
            <a:chExt cx="1324946" cy="1129004"/>
          </a:xfrm>
        </p:grpSpPr>
        <p:cxnSp>
          <p:nvCxnSpPr>
            <p:cNvPr id="13" name="Přímá spojnice 12">
              <a:extLst>
                <a:ext uri="{FF2B5EF4-FFF2-40B4-BE49-F238E27FC236}">
                  <a16:creationId xmlns:a16="http://schemas.microsoft.com/office/drawing/2014/main" id="{7CB0A5FC-D381-492C-AA2D-A4D8B4F958C2}"/>
                </a:ext>
              </a:extLst>
            </p:cNvPr>
            <p:cNvCxnSpPr/>
            <p:nvPr/>
          </p:nvCxnSpPr>
          <p:spPr>
            <a:xfrm flipV="1">
              <a:off x="7324531" y="4711959"/>
              <a:ext cx="1073020" cy="10916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13">
              <a:extLst>
                <a:ext uri="{FF2B5EF4-FFF2-40B4-BE49-F238E27FC236}">
                  <a16:creationId xmlns:a16="http://schemas.microsoft.com/office/drawing/2014/main" id="{DFB5AF3C-771D-4FC8-B10E-A37CFBE315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20070" y="4674637"/>
              <a:ext cx="1324946" cy="11290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954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5DDFC88-7EEF-44C8-BB68-799C2A594E75}"/>
              </a:ext>
            </a:extLst>
          </p:cNvPr>
          <p:cNvSpPr/>
          <p:nvPr/>
        </p:nvSpPr>
        <p:spPr>
          <a:xfrm>
            <a:off x="454149" y="126579"/>
            <a:ext cx="10156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tok Pod Bažantnicí – Velká ves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D029065-13B4-4B35-9ABA-BBDE4F401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1485899"/>
            <a:ext cx="8737142" cy="50045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0EDE594-B6AF-447E-930B-300DD14B2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100" y="1485898"/>
            <a:ext cx="8737142" cy="5004555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BA646171-69B6-49B4-B7B0-27077441F099}"/>
              </a:ext>
            </a:extLst>
          </p:cNvPr>
          <p:cNvSpPr/>
          <p:nvPr/>
        </p:nvSpPr>
        <p:spPr>
          <a:xfrm>
            <a:off x="5016638" y="837016"/>
            <a:ext cx="7175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Meliorace v řádu hektarů na jednotku opatření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5F65570-2153-4EA9-98C4-56EC8267CDE9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60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5B46909B-C502-47A3-A154-3737B10F0975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odvodnění v okolí Broumova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38A5414-F39E-4FE6-B457-09C5D3606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095" y="977782"/>
            <a:ext cx="10265905" cy="58802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61C66E7-AB78-4F79-9092-667201B53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095" y="977783"/>
            <a:ext cx="10265905" cy="5880216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B0E7995-BF25-4A2E-9322-8714984D3C7B}"/>
              </a:ext>
            </a:extLst>
          </p:cNvPr>
          <p:cNvSpPr/>
          <p:nvPr/>
        </p:nvSpPr>
        <p:spPr>
          <a:xfrm>
            <a:off x="7134715" y="516116"/>
            <a:ext cx="5057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Meliorace v řádu stovek hektarů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5EEEF29-9A65-4E15-81B0-1F0144AC7048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54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rom, rostlina&#10;&#10;Popis vygenerován s velmi vysokou mírou spolehlivosti">
            <a:extLst>
              <a:ext uri="{FF2B5EF4-FFF2-40B4-BE49-F238E27FC236}">
                <a16:creationId xmlns:a16="http://schemas.microsoft.com/office/drawing/2014/main" id="{4F210774-3381-4031-8E4A-7A928CE05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55"/>
          <a:stretch/>
        </p:blipFill>
        <p:spPr>
          <a:xfrm>
            <a:off x="4176346" y="1238087"/>
            <a:ext cx="8015654" cy="5619913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B44AB2B2-A779-42B1-A0AB-92C52D58E266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odvodnění v okrese Náchod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810F4C3-97E8-4182-B6F4-AFF4573BC8DA}"/>
              </a:ext>
            </a:extLst>
          </p:cNvPr>
          <p:cNvSpPr/>
          <p:nvPr/>
        </p:nvSpPr>
        <p:spPr>
          <a:xfrm>
            <a:off x="7134715" y="652940"/>
            <a:ext cx="5057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Meliorace v řádu tisíců hektarů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3CDEEAD-3E27-47AD-9114-AB3B08884135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34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B44AB2B2-A779-42B1-A0AB-92C52D58E266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režimu: odvodnění v ČR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810F4C3-97E8-4182-B6F4-AFF4573BC8DA}"/>
              </a:ext>
            </a:extLst>
          </p:cNvPr>
          <p:cNvSpPr/>
          <p:nvPr/>
        </p:nvSpPr>
        <p:spPr>
          <a:xfrm>
            <a:off x="2917371" y="858655"/>
            <a:ext cx="8397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Meliorace </a:t>
            </a:r>
            <a:r>
              <a:rPr lang="cs-CZ" sz="2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trubami</a:t>
            </a:r>
            <a:r>
              <a:rPr lang="cs-CZ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 melioračními příkopy v řádu desítek tisíc km</a:t>
            </a:r>
            <a:r>
              <a:rPr lang="cs-CZ" sz="2000" b="1" baseline="30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3CDEEAD-3E27-47AD-9114-AB3B08884135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A7D0583-2170-4101-BDEC-1DD545A9C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43" y="1464481"/>
            <a:ext cx="8049169" cy="513280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DF6BB08-A04F-4ABC-99A5-6663B5EBF388}"/>
              </a:ext>
            </a:extLst>
          </p:cNvPr>
          <p:cNvSpPr txBox="1"/>
          <p:nvPr/>
        </p:nvSpPr>
        <p:spPr>
          <a:xfrm>
            <a:off x="9431590" y="6227952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Zdroj: VÚMOP</a:t>
            </a:r>
          </a:p>
        </p:txBody>
      </p:sp>
    </p:spTree>
    <p:extLst>
      <p:ext uri="{BB962C8B-B14F-4D97-AF65-F5344CB8AC3E}">
        <p14:creationId xmlns:p14="http://schemas.microsoft.com/office/powerpoint/2010/main" val="3140945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rom, exteriér, země, tráva&#10;&#10;Popis vygenerován s velmi vysokou mírou spolehlivosti">
            <a:extLst>
              <a:ext uri="{FF2B5EF4-FFF2-40B4-BE49-F238E27FC236}">
                <a16:creationId xmlns:a16="http://schemas.microsoft.com/office/drawing/2014/main" id="{DC9669C8-65AE-4CC1-9CFF-5A1805FAD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338" y="812882"/>
            <a:ext cx="7317562" cy="5488172"/>
          </a:xfrm>
          <a:prstGeom prst="rect">
            <a:avLst/>
          </a:prstGeom>
        </p:spPr>
      </p:pic>
      <p:pic>
        <p:nvPicPr>
          <p:cNvPr id="5" name="Obrázek 4" descr="Obsah obrázku tráva, obloha, exteriér, vlak&#10;&#10;Popis vygenerován s velmi vysokou mírou spolehlivosti">
            <a:extLst>
              <a:ext uri="{FF2B5EF4-FFF2-40B4-BE49-F238E27FC236}">
                <a16:creationId xmlns:a16="http://schemas.microsoft.com/office/drawing/2014/main" id="{43D03E41-F253-4601-A941-90107193E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776" y="1228392"/>
            <a:ext cx="9020262" cy="548344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3DA974-77A7-4260-9DEC-1FC0AC90C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006" y="1156382"/>
            <a:ext cx="8693962" cy="5046817"/>
          </a:xfrm>
          <a:prstGeom prst="rect">
            <a:avLst/>
          </a:prstGeom>
        </p:spPr>
      </p:pic>
      <p:pic>
        <p:nvPicPr>
          <p:cNvPr id="9" name="Obrázek 8" descr="Obsah obrázku tráva, exteriér, obloha, strom&#10;&#10;Popis vygenerován s velmi vysokou mírou spolehlivosti">
            <a:extLst>
              <a:ext uri="{FF2B5EF4-FFF2-40B4-BE49-F238E27FC236}">
                <a16:creationId xmlns:a16="http://schemas.microsoft.com/office/drawing/2014/main" id="{9B82D5BA-4441-4C1F-A322-DD932A7D8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30" y="2108570"/>
            <a:ext cx="8069325" cy="4438129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1E11FEC7-D4FA-47CF-A010-09873A67C55C}"/>
              </a:ext>
            </a:extLst>
          </p:cNvPr>
          <p:cNvSpPr/>
          <p:nvPr/>
        </p:nvSpPr>
        <p:spPr>
          <a:xfrm>
            <a:off x="442822" y="129720"/>
            <a:ext cx="93654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800" b="1" dirty="0">
                <a:solidFill>
                  <a:srgbClr val="00B0F0"/>
                </a:solidFill>
              </a:rPr>
              <a:t>Poškození vodního režimu: odvodnění a plošné eroze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83EB2B8-AE4C-4CEE-9DE1-DF26F9AC8783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0082D59-8E37-4B0B-8166-3F5A5826704D}"/>
              </a:ext>
            </a:extLst>
          </p:cNvPr>
          <p:cNvSpPr txBox="1"/>
          <p:nvPr/>
        </p:nvSpPr>
        <p:spPr>
          <a:xfrm>
            <a:off x="11227231" y="212717"/>
            <a:ext cx="8627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v ČR </a:t>
            </a:r>
          </a:p>
          <a:p>
            <a:r>
              <a:rPr lang="cs-CZ" b="1" dirty="0">
                <a:solidFill>
                  <a:srgbClr val="00B0F0"/>
                </a:solidFill>
              </a:rPr>
              <a:t>běžný</a:t>
            </a:r>
          </a:p>
          <a:p>
            <a:r>
              <a:rPr lang="cs-CZ" b="1" dirty="0">
                <a:solidFill>
                  <a:srgbClr val="00B0F0"/>
                </a:solidFill>
              </a:rPr>
              <a:t>stav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68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exteriér, obloha, pole&#10;&#10;Popis byl vytvořen automaticky">
            <a:extLst>
              <a:ext uri="{FF2B5EF4-FFF2-40B4-BE49-F238E27FC236}">
                <a16:creationId xmlns:a16="http://schemas.microsoft.com/office/drawing/2014/main" id="{B25F1394-8A2A-4493-82A8-6BC7F9DD99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3" t="29177" r="17035"/>
          <a:stretch/>
        </p:blipFill>
        <p:spPr>
          <a:xfrm>
            <a:off x="5828937" y="2715632"/>
            <a:ext cx="5953488" cy="3986158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1E11FEC7-D4FA-47CF-A010-09873A67C55C}"/>
              </a:ext>
            </a:extLst>
          </p:cNvPr>
          <p:cNvSpPr/>
          <p:nvPr/>
        </p:nvSpPr>
        <p:spPr>
          <a:xfrm>
            <a:off x="442821" y="34470"/>
            <a:ext cx="112179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800" b="1" dirty="0">
                <a:solidFill>
                  <a:srgbClr val="00B0F0"/>
                </a:solidFill>
              </a:rPr>
              <a:t>Výsledek průmyslové mašinerie je drastické poškození půdy - jejích fyzikálních vlastností i půdního života.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83EB2B8-AE4C-4CEE-9DE1-DF26F9AC8783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672B32-E4C3-4E5F-B95D-22F9E904B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207" y="988577"/>
            <a:ext cx="3790955" cy="5713212"/>
          </a:xfrm>
          <a:prstGeom prst="rect">
            <a:avLst/>
          </a:prstGeom>
        </p:spPr>
      </p:pic>
      <p:pic>
        <p:nvPicPr>
          <p:cNvPr id="14" name="Obrázek 13" descr="Obsah obrázku tráva, obloha, exteriér, pole&#10;&#10;Popis byl vytvořen automaticky">
            <a:extLst>
              <a:ext uri="{FF2B5EF4-FFF2-40B4-BE49-F238E27FC236}">
                <a16:creationId xmlns:a16="http://schemas.microsoft.com/office/drawing/2014/main" id="{5CA86BDE-C885-4BEC-862C-A8E6700028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368" b="13151"/>
          <a:stretch/>
        </p:blipFill>
        <p:spPr>
          <a:xfrm>
            <a:off x="5828936" y="1002095"/>
            <a:ext cx="4584737" cy="1563916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C48886A-41F9-4BAF-9609-C7CCB05E46BA}"/>
              </a:ext>
            </a:extLst>
          </p:cNvPr>
          <p:cNvSpPr txBox="1"/>
          <p:nvPr/>
        </p:nvSpPr>
        <p:spPr>
          <a:xfrm>
            <a:off x="5856419" y="2715632"/>
            <a:ext cx="6335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 dubnu 2019 je až 90% zemědělské půdy v ČR fyzikálně poškozeno! </a:t>
            </a:r>
          </a:p>
        </p:txBody>
      </p:sp>
    </p:spTree>
    <p:extLst>
      <p:ext uri="{BB962C8B-B14F-4D97-AF65-F5344CB8AC3E}">
        <p14:creationId xmlns:p14="http://schemas.microsoft.com/office/powerpoint/2010/main" val="2620516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00D63A7-4DD3-4482-A386-E3D94EAB53B2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</a:t>
            </a:r>
            <a:r>
              <a:rPr lang="cs-CZ" sz="2800" b="1" dirty="0">
                <a:solidFill>
                  <a:srgbClr val="FF0000"/>
                </a:solidFill>
              </a:rPr>
              <a:t>Vrátit vodě plochy, které jsme jí vzali…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B36B35B-C504-40A2-B1F8-445AF6D2E1E1}"/>
              </a:ext>
            </a:extLst>
          </p:cNvPr>
          <p:cNvSpPr txBox="1"/>
          <p:nvPr/>
        </p:nvSpPr>
        <p:spPr>
          <a:xfrm>
            <a:off x="2737038" y="652097"/>
            <a:ext cx="9012139" cy="447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80" b="1" dirty="0"/>
              <a:t>Krok 1</a:t>
            </a:r>
            <a:r>
              <a:rPr lang="cs-CZ" sz="1780" dirty="0"/>
              <a:t>: </a:t>
            </a:r>
            <a:r>
              <a:rPr lang="cs-CZ" sz="1780" b="1" dirty="0">
                <a:solidFill>
                  <a:srgbClr val="00B0F0"/>
                </a:solidFill>
              </a:rPr>
              <a:t>Vrátit vodě, co jsme jí sebrali – </a:t>
            </a:r>
            <a:r>
              <a:rPr lang="cs-CZ" sz="1780" dirty="0">
                <a:solidFill>
                  <a:srgbClr val="00B0F0"/>
                </a:solidFill>
              </a:rPr>
              <a:t>tedy bývalé </a:t>
            </a:r>
            <a:r>
              <a:rPr lang="cs-CZ" sz="1780" dirty="0" err="1">
                <a:solidFill>
                  <a:srgbClr val="00B0F0"/>
                </a:solidFill>
              </a:rPr>
              <a:t>podmáčenky</a:t>
            </a:r>
            <a:r>
              <a:rPr lang="cs-CZ" sz="1780" dirty="0">
                <a:solidFill>
                  <a:srgbClr val="00B0F0"/>
                </a:solidFill>
              </a:rPr>
              <a:t> a délku toků</a:t>
            </a:r>
          </a:p>
          <a:p>
            <a:endParaRPr lang="cs-CZ" sz="1780" b="1" dirty="0"/>
          </a:p>
          <a:p>
            <a:r>
              <a:rPr lang="cs-CZ" sz="1780" b="1" dirty="0"/>
              <a:t>Krok 2</a:t>
            </a:r>
            <a:r>
              <a:rPr lang="cs-CZ" sz="1780" dirty="0"/>
              <a:t>: </a:t>
            </a:r>
            <a:r>
              <a:rPr lang="cs-CZ" sz="1780" b="1" dirty="0">
                <a:solidFill>
                  <a:srgbClr val="00B0F0"/>
                </a:solidFill>
              </a:rPr>
              <a:t>Zvětšit co nejvíce objem zádrže vody v krajině</a:t>
            </a:r>
          </a:p>
          <a:p>
            <a:pPr marL="982663" indent="-180975"/>
            <a:r>
              <a:rPr lang="cs-CZ" sz="1780" dirty="0">
                <a:solidFill>
                  <a:srgbClr val="00B0F0"/>
                </a:solidFill>
              </a:rPr>
              <a:t>– naplnit nivy a toky, zhotovit nové tůně a rybníky, rozlivy beze škod pomocí revitalizace</a:t>
            </a:r>
          </a:p>
          <a:p>
            <a:endParaRPr lang="cs-CZ" sz="1780" dirty="0"/>
          </a:p>
          <a:p>
            <a:pPr marL="801688" indent="-801688"/>
            <a:r>
              <a:rPr lang="cs-CZ" sz="1780" b="1" dirty="0"/>
              <a:t>Krok 3</a:t>
            </a:r>
            <a:r>
              <a:rPr lang="cs-CZ" sz="1780" dirty="0"/>
              <a:t>: </a:t>
            </a:r>
            <a:r>
              <a:rPr lang="cs-CZ" sz="1780" b="1" dirty="0">
                <a:solidFill>
                  <a:srgbClr val="00B0F0"/>
                </a:solidFill>
              </a:rPr>
              <a:t>Snížení (rychlosti) odtoku vody z krajiny</a:t>
            </a:r>
            <a:r>
              <a:rPr lang="cs-CZ" sz="1780" dirty="0">
                <a:solidFill>
                  <a:srgbClr val="00B0F0"/>
                </a:solidFill>
              </a:rPr>
              <a:t> (i max. </a:t>
            </a:r>
            <a:r>
              <a:rPr lang="cs-CZ" sz="1780" dirty="0" err="1">
                <a:solidFill>
                  <a:srgbClr val="00B0F0"/>
                </a:solidFill>
              </a:rPr>
              <a:t>znefunkčněním</a:t>
            </a:r>
            <a:r>
              <a:rPr lang="cs-CZ" sz="1780" dirty="0">
                <a:solidFill>
                  <a:srgbClr val="00B0F0"/>
                </a:solidFill>
              </a:rPr>
              <a:t> meliorací) - využití meliorací k obnově a zřízení mokřadů, tůní, rybníků</a:t>
            </a:r>
          </a:p>
          <a:p>
            <a:pPr marL="801688" indent="-801688"/>
            <a:endParaRPr lang="cs-CZ" sz="1780" dirty="0"/>
          </a:p>
          <a:p>
            <a:pPr marL="801688" indent="-801688"/>
            <a:r>
              <a:rPr lang="cs-CZ" sz="1780" b="1" dirty="0"/>
              <a:t>Krok 4</a:t>
            </a:r>
            <a:r>
              <a:rPr lang="cs-CZ" sz="1780" dirty="0"/>
              <a:t>: </a:t>
            </a:r>
            <a:r>
              <a:rPr lang="cs-CZ" sz="1780" b="1" dirty="0">
                <a:solidFill>
                  <a:srgbClr val="00B050"/>
                </a:solidFill>
              </a:rPr>
              <a:t>Zvýšení podílu zeleně v krajině, správná skladba lesa</a:t>
            </a:r>
            <a:r>
              <a:rPr lang="cs-CZ" sz="1780" dirty="0">
                <a:solidFill>
                  <a:srgbClr val="00B050"/>
                </a:solidFill>
              </a:rPr>
              <a:t> a hospodaření v něm</a:t>
            </a:r>
          </a:p>
          <a:p>
            <a:endParaRPr lang="cs-CZ" sz="1780" dirty="0"/>
          </a:p>
          <a:p>
            <a:r>
              <a:rPr lang="cs-CZ" sz="1780" b="1" dirty="0"/>
              <a:t>Krok 5</a:t>
            </a:r>
            <a:r>
              <a:rPr lang="cs-CZ" sz="1780" dirty="0"/>
              <a:t>: </a:t>
            </a:r>
            <a:r>
              <a:rPr lang="cs-CZ" sz="1780" b="1" dirty="0">
                <a:solidFill>
                  <a:schemeClr val="accent2">
                    <a:lumMod val="75000"/>
                  </a:schemeClr>
                </a:solidFill>
              </a:rPr>
              <a:t>Transformace zemědělství </a:t>
            </a:r>
            <a:r>
              <a:rPr lang="cs-CZ" sz="1780" dirty="0">
                <a:solidFill>
                  <a:schemeClr val="accent2">
                    <a:lumMod val="75000"/>
                  </a:schemeClr>
                </a:solidFill>
              </a:rPr>
              <a:t>– návrat půdního života (edafonu) a porozity půdy (</a:t>
            </a:r>
            <a:r>
              <a:rPr lang="cs-CZ" sz="1780" b="1" dirty="0">
                <a:solidFill>
                  <a:schemeClr val="accent2">
                    <a:lumMod val="75000"/>
                  </a:schemeClr>
                </a:solidFill>
              </a:rPr>
              <a:t>2 t žížal na ha</a:t>
            </a:r>
            <a:r>
              <a:rPr lang="cs-CZ" sz="1780" dirty="0">
                <a:solidFill>
                  <a:schemeClr val="accent2">
                    <a:lumMod val="75000"/>
                  </a:schemeClr>
                </a:solidFill>
              </a:rPr>
              <a:t>): bez biocidní chemie, lehčí stroje, bez orby. </a:t>
            </a:r>
          </a:p>
          <a:p>
            <a:endParaRPr lang="cs-CZ" sz="1780" dirty="0">
              <a:solidFill>
                <a:srgbClr val="FF0000"/>
              </a:solidFill>
            </a:endParaRPr>
          </a:p>
          <a:p>
            <a:r>
              <a:rPr lang="cs-CZ" sz="1780" b="1" dirty="0">
                <a:solidFill>
                  <a:srgbClr val="FF0000"/>
                </a:solidFill>
              </a:rPr>
              <a:t>Pozn.: Bod 4 a 5 je jak adaptace, tak i </a:t>
            </a:r>
            <a:r>
              <a:rPr lang="cs-CZ" sz="1780" b="1" dirty="0" err="1">
                <a:solidFill>
                  <a:srgbClr val="FF0000"/>
                </a:solidFill>
              </a:rPr>
              <a:t>mitigace</a:t>
            </a:r>
            <a:r>
              <a:rPr lang="cs-CZ" sz="1780" b="1" dirty="0">
                <a:solidFill>
                  <a:srgbClr val="FF0000"/>
                </a:solidFill>
              </a:rPr>
              <a:t> (vazba CO</a:t>
            </a:r>
            <a:r>
              <a:rPr lang="cs-CZ" sz="1780" b="1" baseline="-25000" dirty="0">
                <a:solidFill>
                  <a:srgbClr val="FF0000"/>
                </a:solidFill>
              </a:rPr>
              <a:t>2 </a:t>
            </a:r>
            <a:r>
              <a:rPr lang="cs-CZ" sz="1780" b="1" dirty="0">
                <a:solidFill>
                  <a:srgbClr val="FF0000"/>
                </a:solidFill>
              </a:rPr>
              <a:t>zelení a půdou).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C5F1C8F-AB74-4EBD-9FE1-A36B927A68DF}"/>
              </a:ext>
            </a:extLst>
          </p:cNvPr>
          <p:cNvSpPr txBox="1"/>
          <p:nvPr/>
        </p:nvSpPr>
        <p:spPr>
          <a:xfrm>
            <a:off x="1284348" y="5360235"/>
            <a:ext cx="10300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Pokud se to povede nejen v ČR na většině území, vrátíme tím do krajiny malý oběh vody.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DEE150C-5603-47C1-AF24-A058615C217A}"/>
              </a:ext>
            </a:extLst>
          </p:cNvPr>
          <p:cNvSpPr txBox="1"/>
          <p:nvPr/>
        </p:nvSpPr>
        <p:spPr>
          <a:xfrm>
            <a:off x="1389123" y="5730410"/>
            <a:ext cx="105838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Zdoňovsko</a:t>
            </a:r>
            <a:r>
              <a:rPr lang="cs-CZ" b="1" dirty="0"/>
              <a:t>: Toky</a:t>
            </a:r>
            <a:r>
              <a:rPr lang="cs-CZ" sz="1600" dirty="0"/>
              <a:t> budou oproti stávajícímu stavu prodlouženy o </a:t>
            </a:r>
            <a:r>
              <a:rPr lang="cs-CZ" sz="1600" b="1" dirty="0"/>
              <a:t>25,7 km</a:t>
            </a:r>
            <a:r>
              <a:rPr lang="cs-CZ" sz="1600" dirty="0"/>
              <a:t>. Plocha </a:t>
            </a:r>
            <a:r>
              <a:rPr lang="cs-CZ" sz="1600" b="1" dirty="0"/>
              <a:t>mokřadů</a:t>
            </a:r>
            <a:r>
              <a:rPr lang="cs-CZ" sz="1600" dirty="0"/>
              <a:t> se zvýší o </a:t>
            </a:r>
            <a:r>
              <a:rPr lang="cs-CZ" b="1" dirty="0"/>
              <a:t>58,8 ha</a:t>
            </a:r>
            <a:r>
              <a:rPr lang="cs-CZ" sz="1600" dirty="0"/>
              <a:t>. Plocha </a:t>
            </a:r>
            <a:r>
              <a:rPr lang="cs-CZ" sz="1600" b="1" dirty="0"/>
              <a:t>tůní</a:t>
            </a:r>
            <a:r>
              <a:rPr lang="cs-CZ" sz="1600" dirty="0"/>
              <a:t> o </a:t>
            </a:r>
            <a:r>
              <a:rPr lang="cs-CZ" sz="1600" b="1" dirty="0"/>
              <a:t>13,2 ha</a:t>
            </a:r>
            <a:r>
              <a:rPr lang="cs-CZ" sz="1600" dirty="0"/>
              <a:t>. Plocha </a:t>
            </a:r>
            <a:r>
              <a:rPr lang="cs-CZ" sz="1600" b="1" dirty="0"/>
              <a:t>rybníků</a:t>
            </a:r>
            <a:r>
              <a:rPr lang="cs-CZ" sz="1600" dirty="0"/>
              <a:t> se zvětší o </a:t>
            </a:r>
            <a:r>
              <a:rPr lang="cs-CZ" sz="1600" b="1" dirty="0"/>
              <a:t>3 ha</a:t>
            </a:r>
            <a:r>
              <a:rPr lang="cs-CZ" sz="1600" dirty="0"/>
              <a:t>. </a:t>
            </a:r>
            <a:r>
              <a:rPr lang="cs-CZ" sz="1600" b="1" dirty="0"/>
              <a:t>Minimální navýšení objemu zadržené vody </a:t>
            </a:r>
            <a:r>
              <a:rPr lang="cs-CZ" sz="1600" dirty="0"/>
              <a:t>v plánovaných mokřadech, tůních a rybnících se bude rovnat objemu </a:t>
            </a:r>
            <a:r>
              <a:rPr lang="cs-CZ" sz="1600" b="1" dirty="0"/>
              <a:t>697 495,32 m</a:t>
            </a:r>
            <a:r>
              <a:rPr lang="cs-CZ" sz="1600" b="1" baseline="30000" dirty="0"/>
              <a:t>3</a:t>
            </a:r>
            <a:r>
              <a:rPr lang="cs-CZ" sz="1600" dirty="0"/>
              <a:t>, což je i objem 186 olympijských bazénů, případně objem </a:t>
            </a:r>
            <a:r>
              <a:rPr lang="cs-CZ" sz="1600" b="1" dirty="0"/>
              <a:t>22,8 Zdoňovských rybníků </a:t>
            </a:r>
            <a:r>
              <a:rPr lang="cs-CZ" sz="1600" dirty="0"/>
              <a:t>(při hloubce 1,5 m).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2519480-9331-4071-B9D9-E389E8C5D136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5407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41A4BDF0-7C14-4250-8C0C-322D4290F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604" y="681934"/>
            <a:ext cx="8034283" cy="60029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9D15B69-4496-4753-99AD-8F2EBB84C294}"/>
              </a:ext>
            </a:extLst>
          </p:cNvPr>
          <p:cNvSpPr/>
          <p:nvPr/>
        </p:nvSpPr>
        <p:spPr>
          <a:xfrm>
            <a:off x="442823" y="129720"/>
            <a:ext cx="11677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Vrátit i objem a v celé ploše povodí…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A7266D7-DF18-4579-B792-9B40A0F1FA70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738A50E-72A6-4271-89CC-2A5D8544655F}"/>
              </a:ext>
            </a:extLst>
          </p:cNvPr>
          <p:cNvSpPr txBox="1"/>
          <p:nvPr/>
        </p:nvSpPr>
        <p:spPr>
          <a:xfrm>
            <a:off x="10534887" y="3191069"/>
            <a:ext cx="1657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Obr.: Arnika</a:t>
            </a:r>
          </a:p>
        </p:txBody>
      </p:sp>
    </p:spTree>
    <p:extLst>
      <p:ext uri="{BB962C8B-B14F-4D97-AF65-F5344CB8AC3E}">
        <p14:creationId xmlns:p14="http://schemas.microsoft.com/office/powerpoint/2010/main" val="3672709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9D15B69-4496-4753-99AD-8F2EBB84C294}"/>
              </a:ext>
            </a:extLst>
          </p:cNvPr>
          <p:cNvSpPr/>
          <p:nvPr/>
        </p:nvSpPr>
        <p:spPr>
          <a:xfrm>
            <a:off x="442823" y="129720"/>
            <a:ext cx="11677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</a:t>
            </a:r>
            <a:r>
              <a:rPr lang="cs-CZ" sz="2800" b="1" dirty="0">
                <a:solidFill>
                  <a:srgbClr val="00B050"/>
                </a:solidFill>
              </a:rPr>
              <a:t>Vrátit do krajiny zeleň.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A7266D7-DF18-4579-B792-9B40A0F1FA70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121D4021-947C-46F2-B186-87C666583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770684"/>
            <a:ext cx="7943461" cy="595759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C17677-CAB3-49CD-96B2-33C66199581F}"/>
              </a:ext>
            </a:extLst>
          </p:cNvPr>
          <p:cNvSpPr txBox="1"/>
          <p:nvPr/>
        </p:nvSpPr>
        <p:spPr>
          <a:xfrm>
            <a:off x="9924664" y="5527951"/>
            <a:ext cx="2257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</a:p>
          <a:p>
            <a:r>
              <a:rPr lang="cs-CZ" dirty="0"/>
              <a:t>Česká společnost ornitologická a JARO JAROMĚŘ</a:t>
            </a:r>
          </a:p>
        </p:txBody>
      </p:sp>
    </p:spTree>
    <p:extLst>
      <p:ext uri="{BB962C8B-B14F-4D97-AF65-F5344CB8AC3E}">
        <p14:creationId xmlns:p14="http://schemas.microsoft.com/office/powerpoint/2010/main" val="1361900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9D15B69-4496-4753-99AD-8F2EBB84C294}"/>
              </a:ext>
            </a:extLst>
          </p:cNvPr>
          <p:cNvSpPr/>
          <p:nvPr/>
        </p:nvSpPr>
        <p:spPr>
          <a:xfrm>
            <a:off x="442823" y="129720"/>
            <a:ext cx="11677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Vrátit i objem a v celé ploše povodí…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A7266D7-DF18-4579-B792-9B40A0F1FA70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131CF7D-E276-4B20-8037-EB99E7613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00" y="768391"/>
            <a:ext cx="8601075" cy="53530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7C84E62-3714-4EEC-AF9A-4B3E50060727}"/>
              </a:ext>
            </a:extLst>
          </p:cNvPr>
          <p:cNvSpPr txBox="1"/>
          <p:nvPr/>
        </p:nvSpPr>
        <p:spPr>
          <a:xfrm>
            <a:off x="2234000" y="6358948"/>
            <a:ext cx="866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BELECO, David Pithart</a:t>
            </a:r>
          </a:p>
        </p:txBody>
      </p:sp>
    </p:spTree>
    <p:extLst>
      <p:ext uri="{BB962C8B-B14F-4D97-AF65-F5344CB8AC3E}">
        <p14:creationId xmlns:p14="http://schemas.microsoft.com/office/powerpoint/2010/main" val="342324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873B4D9-22FD-4CA3-BBD2-1E5665F9D960}"/>
              </a:ext>
            </a:extLst>
          </p:cNvPr>
          <p:cNvSpPr/>
          <p:nvPr/>
        </p:nvSpPr>
        <p:spPr>
          <a:xfrm>
            <a:off x="270588" y="19050"/>
            <a:ext cx="5085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vlivy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D88CC1-7766-4893-A388-9A5C65857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029" y="776747"/>
            <a:ext cx="4365356" cy="32194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BB8F673-C8E1-4DF2-B690-96DD895ED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185" y="768391"/>
            <a:ext cx="5002065" cy="607055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FF7E5E8-3D57-474A-AA8F-2E009BA37CFA}"/>
              </a:ext>
            </a:extLst>
          </p:cNvPr>
          <p:cNvSpPr txBox="1"/>
          <p:nvPr/>
        </p:nvSpPr>
        <p:spPr>
          <a:xfrm>
            <a:off x="7238779" y="4108333"/>
            <a:ext cx="4610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Jet </a:t>
            </a:r>
            <a:r>
              <a:rPr lang="cs-CZ" dirty="0" err="1"/>
              <a:t>streams</a:t>
            </a:r>
            <a:r>
              <a:rPr lang="cs-CZ" dirty="0"/>
              <a:t> – 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tryskové proudění</a:t>
            </a:r>
            <a:r>
              <a:rPr lang="cs-CZ" dirty="0"/>
              <a:t> je zcela zásadním faktorem, který ovlivňuje podnebí i počasí. Stejně tak stabilita 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polárního </a:t>
            </a:r>
            <a:r>
              <a:rPr lang="cs-CZ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vortexu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/>
              <a:t>– víru chladného vzduchu nad Arktidou.</a:t>
            </a:r>
          </a:p>
          <a:p>
            <a:pPr algn="just"/>
            <a:r>
              <a:rPr lang="cs-CZ" dirty="0"/>
              <a:t>V posledních letech (2016) došlo k jejich bezprecedentnímu narušení vlivem klimatické změny.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7D8929D-B90A-4EBA-8CEF-2106F7246F14}"/>
              </a:ext>
            </a:extLst>
          </p:cNvPr>
          <p:cNvSpPr txBox="1"/>
          <p:nvPr/>
        </p:nvSpPr>
        <p:spPr>
          <a:xfrm>
            <a:off x="7264657" y="6463885"/>
            <a:ext cx="4610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https://insideclimatenews.org/news/02022018/cold-weather-polar-vortex-jet-stream-explained-global-warming-arctic-ice-climate-change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EF3A854-5C58-4935-B30D-09779C03737C}"/>
              </a:ext>
            </a:extLst>
          </p:cNvPr>
          <p:cNvSpPr txBox="1"/>
          <p:nvPr/>
        </p:nvSpPr>
        <p:spPr>
          <a:xfrm>
            <a:off x="5603846" y="135152"/>
            <a:ext cx="6270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6725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Rozkývané počasí, růst teplot a energie atmosféry</a:t>
            </a:r>
          </a:p>
          <a:p>
            <a:pPr marL="466725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Polární </a:t>
            </a:r>
            <a:r>
              <a:rPr lang="cs-CZ" b="1" dirty="0" err="1">
                <a:solidFill>
                  <a:srgbClr val="FF0000"/>
                </a:solidFill>
              </a:rPr>
              <a:t>vortex</a:t>
            </a:r>
            <a:r>
              <a:rPr lang="cs-CZ" b="1" dirty="0">
                <a:solidFill>
                  <a:srgbClr val="FF0000"/>
                </a:solidFill>
              </a:rPr>
              <a:t> a jet </a:t>
            </a:r>
            <a:r>
              <a:rPr lang="cs-CZ" b="1" dirty="0" err="1">
                <a:solidFill>
                  <a:srgbClr val="FF0000"/>
                </a:solidFill>
              </a:rPr>
              <a:t>streams</a:t>
            </a:r>
            <a:r>
              <a:rPr lang="cs-CZ" b="1" dirty="0">
                <a:solidFill>
                  <a:srgbClr val="FF0000"/>
                </a:solidFill>
              </a:rPr>
              <a:t> narušeny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7489615-3429-49EC-A7BA-17BAC5EBBDD6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32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C49651F-D222-42B1-8869-6789AB2D457A}"/>
              </a:ext>
            </a:extLst>
          </p:cNvPr>
          <p:cNvSpPr txBox="1"/>
          <p:nvPr/>
        </p:nvSpPr>
        <p:spPr>
          <a:xfrm>
            <a:off x="1670493" y="968225"/>
            <a:ext cx="534970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B0F0"/>
                </a:solidFill>
              </a:rPr>
              <a:t>Plankton </a:t>
            </a:r>
            <a:r>
              <a:rPr lang="cs-CZ" sz="1600" dirty="0"/>
              <a:t>-</a:t>
            </a:r>
            <a:r>
              <a:rPr lang="cs-CZ" sz="1600" b="1" dirty="0">
                <a:solidFill>
                  <a:srgbClr val="00B0F0"/>
                </a:solidFill>
              </a:rPr>
              <a:t> </a:t>
            </a:r>
            <a:r>
              <a:rPr lang="cs-CZ" sz="1600" dirty="0"/>
              <a:t>organismy žijící ve vodním sloupci, člení se na </a:t>
            </a:r>
            <a:r>
              <a:rPr lang="cs-CZ" sz="1600" b="1" dirty="0"/>
              <a:t>zooplankton a fytoplankton.</a:t>
            </a:r>
          </a:p>
          <a:p>
            <a:endParaRPr lang="cs-CZ" sz="1600" b="1" dirty="0"/>
          </a:p>
          <a:p>
            <a:r>
              <a:rPr lang="cs-CZ" sz="1600" b="1" dirty="0">
                <a:solidFill>
                  <a:srgbClr val="00B0F0"/>
                </a:solidFill>
              </a:rPr>
              <a:t>Bentos</a:t>
            </a:r>
            <a:r>
              <a:rPr lang="cs-CZ" sz="1600" dirty="0"/>
              <a:t> - organismy žijící na dně tekoucích nebo stojatých vod. Člení se na formy přisedlé a vznášející se nebo plující:</a:t>
            </a:r>
          </a:p>
          <a:p>
            <a:r>
              <a:rPr lang="cs-CZ" sz="1600" b="1" dirty="0" err="1"/>
              <a:t>bakteriobentos</a:t>
            </a:r>
            <a:r>
              <a:rPr lang="cs-CZ" sz="1600" dirty="0"/>
              <a:t> – bakterie přisedlé k podkladu</a:t>
            </a:r>
          </a:p>
          <a:p>
            <a:r>
              <a:rPr lang="cs-CZ" sz="1600" b="1" dirty="0" err="1"/>
              <a:t>fytobentos</a:t>
            </a:r>
            <a:r>
              <a:rPr lang="cs-CZ" sz="1600" dirty="0"/>
              <a:t> – řasy, sinice, rozsivky tvořící nárosty</a:t>
            </a:r>
          </a:p>
          <a:p>
            <a:r>
              <a:rPr lang="cs-CZ" sz="1600" b="1" dirty="0" err="1"/>
              <a:t>zoobentos</a:t>
            </a:r>
            <a:r>
              <a:rPr lang="cs-CZ" sz="1600" dirty="0"/>
              <a:t> </a:t>
            </a:r>
          </a:p>
          <a:p>
            <a:endParaRPr lang="cs-CZ" sz="1600" dirty="0"/>
          </a:p>
          <a:p>
            <a:r>
              <a:rPr lang="cs-CZ" sz="1600" dirty="0"/>
              <a:t>Organismy bentosu lze členit i podle substrátu, na kterém se vyskytují:</a:t>
            </a:r>
          </a:p>
          <a:p>
            <a:r>
              <a:rPr lang="cs-CZ" sz="1600" b="1" dirty="0" err="1"/>
              <a:t>psamon</a:t>
            </a:r>
            <a:r>
              <a:rPr lang="cs-CZ" sz="1600" dirty="0"/>
              <a:t> – organismy písčitého dna</a:t>
            </a:r>
          </a:p>
          <a:p>
            <a:r>
              <a:rPr lang="cs-CZ" sz="1600" b="1" dirty="0" err="1"/>
              <a:t>epilitické</a:t>
            </a:r>
            <a:r>
              <a:rPr lang="cs-CZ" sz="1600" dirty="0"/>
              <a:t> organismy – organismy kamenitého podkladu</a:t>
            </a:r>
          </a:p>
          <a:p>
            <a:r>
              <a:rPr lang="cs-CZ" sz="1600" b="1" dirty="0" err="1"/>
              <a:t>epipelické</a:t>
            </a:r>
            <a:r>
              <a:rPr lang="cs-CZ" sz="1600" dirty="0"/>
              <a:t> organismy – organismy bahnitého dna</a:t>
            </a:r>
          </a:p>
          <a:p>
            <a:endParaRPr lang="cs-CZ" sz="1600" dirty="0"/>
          </a:p>
          <a:p>
            <a:r>
              <a:rPr lang="cs-CZ" sz="1600" b="1" dirty="0">
                <a:solidFill>
                  <a:srgbClr val="00B0F0"/>
                </a:solidFill>
              </a:rPr>
              <a:t>Hustota</a:t>
            </a:r>
            <a:r>
              <a:rPr lang="cs-CZ" sz="1600" dirty="0">
                <a:solidFill>
                  <a:srgbClr val="00B0F0"/>
                </a:solidFill>
              </a:rPr>
              <a:t> </a:t>
            </a:r>
            <a:r>
              <a:rPr lang="cs-CZ" sz="1600" b="1" dirty="0">
                <a:solidFill>
                  <a:srgbClr val="00B0F0"/>
                </a:solidFill>
              </a:rPr>
              <a:t>bentosu</a:t>
            </a:r>
            <a:endParaRPr lang="cs-CZ" sz="1600" dirty="0">
              <a:solidFill>
                <a:srgbClr val="00B0F0"/>
              </a:solidFill>
            </a:endParaRPr>
          </a:p>
          <a:p>
            <a:r>
              <a:rPr lang="cs-CZ" sz="1600" dirty="0"/>
              <a:t>V podmínkách malých toků se pohybuje početnost bentosu v řádech tisíců jedinců na metr čtvereční. V bahnitém dně stojatých vod jsou to až desítky tisíc jedinců.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FBFEC52-3D12-4CEF-ABFF-84AA5581DD4A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Plankton a bentos – voda není jen pro lidi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BB5A8EF-FD08-4820-9438-B2FDE7670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196" y="968225"/>
            <a:ext cx="4762500" cy="2333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A52302C9-6BD0-4112-B457-E85DCAC6D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308713"/>
              </p:ext>
            </p:extLst>
          </p:nvPr>
        </p:nvGraphicFramePr>
        <p:xfrm>
          <a:off x="7116397" y="3333266"/>
          <a:ext cx="4605336" cy="445770"/>
        </p:xfrm>
        <a:graphic>
          <a:graphicData uri="http://schemas.openxmlformats.org/drawingml/2006/table">
            <a:tbl>
              <a:tblPr/>
              <a:tblGrid>
                <a:gridCol w="1065046">
                  <a:extLst>
                    <a:ext uri="{9D8B030D-6E8A-4147-A177-3AD203B41FA5}">
                      <a16:colId xmlns:a16="http://schemas.microsoft.com/office/drawing/2014/main" val="2746898416"/>
                    </a:ext>
                  </a:extLst>
                </a:gridCol>
                <a:gridCol w="956568">
                  <a:extLst>
                    <a:ext uri="{9D8B030D-6E8A-4147-A177-3AD203B41FA5}">
                      <a16:colId xmlns:a16="http://schemas.microsoft.com/office/drawing/2014/main" val="2994986576"/>
                    </a:ext>
                  </a:extLst>
                </a:gridCol>
                <a:gridCol w="936846">
                  <a:extLst>
                    <a:ext uri="{9D8B030D-6E8A-4147-A177-3AD203B41FA5}">
                      <a16:colId xmlns:a16="http://schemas.microsoft.com/office/drawing/2014/main" val="648174537"/>
                    </a:ext>
                  </a:extLst>
                </a:gridCol>
                <a:gridCol w="1646876">
                  <a:extLst>
                    <a:ext uri="{9D8B030D-6E8A-4147-A177-3AD203B41FA5}">
                      <a16:colId xmlns:a16="http://schemas.microsoft.com/office/drawing/2014/main" val="32209328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266700" algn="l"/>
                      <a:r>
                        <a:rPr lang="cs-CZ" b="1" dirty="0">
                          <a:solidFill>
                            <a:srgbClr val="656565"/>
                          </a:solidFill>
                          <a:effectLst/>
                        </a:rPr>
                        <a:t>1</a:t>
                      </a:r>
                      <a:endParaRPr lang="cs-CZ" dirty="0">
                        <a:solidFill>
                          <a:srgbClr val="656565"/>
                        </a:solidFill>
                        <a:effectLst/>
                      </a:endParaRPr>
                    </a:p>
                  </a:txBody>
                  <a:tcPr marL="85725" marR="85725" marT="85725" marB="857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1" dirty="0">
                          <a:solidFill>
                            <a:srgbClr val="656565"/>
                          </a:solidFill>
                          <a:effectLst/>
                        </a:rPr>
                        <a:t>2</a:t>
                      </a:r>
                      <a:endParaRPr lang="cs-CZ" dirty="0">
                        <a:solidFill>
                          <a:srgbClr val="656565"/>
                        </a:solidFill>
                        <a:effectLst/>
                      </a:endParaRPr>
                    </a:p>
                  </a:txBody>
                  <a:tcPr marL="85725" marR="85725" marT="85725" marB="857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0" algn="l"/>
                      <a:r>
                        <a:rPr lang="cs-CZ" b="1" dirty="0">
                          <a:solidFill>
                            <a:srgbClr val="656565"/>
                          </a:solidFill>
                          <a:effectLst/>
                        </a:rPr>
                        <a:t>3</a:t>
                      </a:r>
                      <a:endParaRPr lang="cs-CZ" dirty="0">
                        <a:solidFill>
                          <a:srgbClr val="656565"/>
                        </a:solidFill>
                        <a:effectLst/>
                      </a:endParaRPr>
                    </a:p>
                  </a:txBody>
                  <a:tcPr marL="85725" marR="85725" marT="85725" marB="857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534988" indent="0" algn="l"/>
                      <a:r>
                        <a:rPr lang="cs-CZ" b="1" dirty="0">
                          <a:solidFill>
                            <a:srgbClr val="656565"/>
                          </a:solidFill>
                          <a:effectLst/>
                        </a:rPr>
                        <a:t>4</a:t>
                      </a:r>
                      <a:endParaRPr lang="cs-CZ" dirty="0">
                        <a:solidFill>
                          <a:srgbClr val="656565"/>
                        </a:solidFill>
                        <a:effectLst/>
                      </a:endParaRPr>
                    </a:p>
                  </a:txBody>
                  <a:tcPr marL="85725" marR="85725" marT="85725" marB="857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97644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79F94AA-87DA-4333-AAFA-68D34BC90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544" y="4345268"/>
            <a:ext cx="3975947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Různé druhy bentosu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(dle Rozkošného a kol., 1980)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rgbClr val="454344"/>
              </a:solidFill>
              <a:effectLst/>
              <a:latin typeface="Helvetica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1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- chrostík (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Hydropsyche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sp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.)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2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- chrostík (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Rhyacophylla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sp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3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- chrostík (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Limnephilidae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4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 - splešťule blátivá (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Nepa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rufina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454344"/>
                </a:solidFill>
                <a:effectLst/>
                <a:latin typeface="Helvetica" panose="020B0604020202020204" pitchFamily="34" charset="0"/>
              </a:rPr>
              <a:t>)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BDAEF35-B99C-458A-BE95-86DB4A53C6DB}"/>
              </a:ext>
            </a:extLst>
          </p:cNvPr>
          <p:cNvSpPr txBox="1"/>
          <p:nvPr/>
        </p:nvSpPr>
        <p:spPr>
          <a:xfrm>
            <a:off x="8036316" y="235185"/>
            <a:ext cx="3824175" cy="36933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7030A0"/>
                </a:solidFill>
              </a:rPr>
              <a:t>Makro a mikro - spolupráce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D3A314D-EAE5-42FE-94DD-9BF91E9ACDF3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56745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rom, exteriér, voda, tráva&#10;&#10;Popis vygenerován s velmi vysokou mírou spolehlivosti">
            <a:extLst>
              <a:ext uri="{FF2B5EF4-FFF2-40B4-BE49-F238E27FC236}">
                <a16:creationId xmlns:a16="http://schemas.microsoft.com/office/drawing/2014/main" id="{926C84B9-1E8D-43E5-9141-C1397AE1D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468" y="2095896"/>
            <a:ext cx="5433209" cy="407490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9833FA5-9092-4F47-BCDD-3F13565D3561}"/>
              </a:ext>
            </a:extLst>
          </p:cNvPr>
          <p:cNvSpPr txBox="1"/>
          <p:nvPr/>
        </p:nvSpPr>
        <p:spPr>
          <a:xfrm>
            <a:off x="167590" y="768391"/>
            <a:ext cx="11352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?</a:t>
            </a:r>
          </a:p>
          <a:p>
            <a:endParaRPr lang="cs-CZ" dirty="0"/>
          </a:p>
        </p:txBody>
      </p:sp>
      <p:pic>
        <p:nvPicPr>
          <p:cNvPr id="6" name="Obrázek 5" descr="Obsah obrázku zvíře&#10;&#10;Popis vygenerován s vysokou mírou spolehlivosti">
            <a:extLst>
              <a:ext uri="{FF2B5EF4-FFF2-40B4-BE49-F238E27FC236}">
                <a16:creationId xmlns:a16="http://schemas.microsoft.com/office/drawing/2014/main" id="{3C7A78A4-A768-4808-8DB8-E44C7F734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02" y="1391769"/>
            <a:ext cx="4921777" cy="47790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E2641EF6-3795-4A89-B1A7-E750A61EC9DE}"/>
              </a:ext>
            </a:extLst>
          </p:cNvPr>
          <p:cNvSpPr/>
          <p:nvPr/>
        </p:nvSpPr>
        <p:spPr>
          <a:xfrm>
            <a:off x="442823" y="129720"/>
            <a:ext cx="11677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Znečištění vod – rozvrat vodních ekosystémů, otrava vody</a:t>
            </a:r>
          </a:p>
        </p:txBody>
      </p:sp>
    </p:spTree>
    <p:extLst>
      <p:ext uri="{BB962C8B-B14F-4D97-AF65-F5344CB8AC3E}">
        <p14:creationId xmlns:p14="http://schemas.microsoft.com/office/powerpoint/2010/main" val="1833896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00D63A7-4DD3-4482-A386-E3D94EAB53B2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Vrátit vodě plochy, které jsme jí vzali…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9DAFBE-0BB2-42D4-B4A5-9940C564D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649" y="912380"/>
            <a:ext cx="7916008" cy="59370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507C811-C2AD-4E42-B900-9BCC72DDB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649" y="929608"/>
            <a:ext cx="7916008" cy="593700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3D17923-EEEA-4B64-9F63-39A27602B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649" y="920994"/>
            <a:ext cx="7916008" cy="593700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045840B-3553-4ED9-9863-EC542B6DB0C4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65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00D63A7-4DD3-4482-A386-E3D94EAB53B2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Vrátit vodě plochy, které jsme jí vzali…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E5F8CF-9EDA-4B85-8E06-315A887F9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965" y="652940"/>
            <a:ext cx="8712563" cy="499047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D2F25DD-EC36-41E2-BC37-10840D48B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965" y="652940"/>
            <a:ext cx="8712563" cy="499047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2F0B2E0-6339-43D8-A291-C718D8EFD9D0}"/>
              </a:ext>
            </a:extLst>
          </p:cNvPr>
          <p:cNvSpPr txBox="1"/>
          <p:nvPr/>
        </p:nvSpPr>
        <p:spPr>
          <a:xfrm>
            <a:off x="2785672" y="5881894"/>
            <a:ext cx="624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Ukázka přístupu ke krajině – </a:t>
            </a:r>
            <a:r>
              <a:rPr lang="cs-CZ" dirty="0" err="1"/>
              <a:t>Zdoňovsko</a:t>
            </a:r>
            <a:endParaRPr lang="cs-CZ" dirty="0"/>
          </a:p>
          <a:p>
            <a:r>
              <a:rPr lang="cs-CZ" b="1" dirty="0">
                <a:solidFill>
                  <a:srgbClr val="7030A0"/>
                </a:solidFill>
              </a:rPr>
              <a:t>Projekt zádrže vody v celé ploše povodí – na 20,5 km</a:t>
            </a:r>
            <a:r>
              <a:rPr lang="cs-CZ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7113129-B36F-44A5-906F-F0C3B2B4271C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058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5C0688-CE6F-4733-807E-DA44CC0BA5A8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5" name="Obrázek 4" descr="Obsah obrázku země, exteriér, příroda, hora&#10;&#10;Popis vygenerován s velmi vysokou mírou spolehlivosti">
            <a:extLst>
              <a:ext uri="{FF2B5EF4-FFF2-40B4-BE49-F238E27FC236}">
                <a16:creationId xmlns:a16="http://schemas.microsoft.com/office/drawing/2014/main" id="{F04717BA-7DC4-4777-92E4-3F0D5455F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484" y="-5873"/>
            <a:ext cx="6577875" cy="4933406"/>
          </a:xfrm>
          <a:prstGeom prst="rect">
            <a:avLst/>
          </a:prstGeom>
        </p:spPr>
      </p:pic>
      <p:pic>
        <p:nvPicPr>
          <p:cNvPr id="7" name="Obrázek 6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78E25B03-3B79-4249-9DEA-5243E5238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544" y="776129"/>
            <a:ext cx="3241773" cy="2364377"/>
          </a:xfrm>
          <a:prstGeom prst="rect">
            <a:avLst/>
          </a:prstGeom>
        </p:spPr>
      </p:pic>
      <p:pic>
        <p:nvPicPr>
          <p:cNvPr id="9" name="Obrázek 8" descr="Obsah obrázku exteriér, obloha, řasa&#10;&#10;Popis vygenerován s vysokou mírou spolehlivosti">
            <a:extLst>
              <a:ext uri="{FF2B5EF4-FFF2-40B4-BE49-F238E27FC236}">
                <a16:creationId xmlns:a16="http://schemas.microsoft.com/office/drawing/2014/main" id="{2D4D5559-390C-4A7A-859A-DF0A67F7A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541" y="-5873"/>
            <a:ext cx="5135864" cy="6857342"/>
          </a:xfrm>
          <a:prstGeom prst="rect">
            <a:avLst/>
          </a:prstGeom>
        </p:spPr>
      </p:pic>
      <p:pic>
        <p:nvPicPr>
          <p:cNvPr id="11" name="Obrázek 10" descr="Obsah obrázku voda, exteriér, obloha, řeka&#10;&#10;Popis vygenerován s velmi vysokou mírou spolehlivosti">
            <a:extLst>
              <a:ext uri="{FF2B5EF4-FFF2-40B4-BE49-F238E27FC236}">
                <a16:creationId xmlns:a16="http://schemas.microsoft.com/office/drawing/2014/main" id="{94A5A68A-D46F-4E2F-AB75-2151622DD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94" y="3477601"/>
            <a:ext cx="5434149" cy="3056709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B3E46798-1596-435B-A6EB-456C86B8B3E9}"/>
              </a:ext>
            </a:extLst>
          </p:cNvPr>
          <p:cNvSpPr/>
          <p:nvPr/>
        </p:nvSpPr>
        <p:spPr>
          <a:xfrm>
            <a:off x="442823" y="129720"/>
            <a:ext cx="7795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Přehrady? Pastviny a Seč</a:t>
            </a:r>
          </a:p>
        </p:txBody>
      </p:sp>
    </p:spTree>
    <p:extLst>
      <p:ext uri="{BB962C8B-B14F-4D97-AF65-F5344CB8AC3E}">
        <p14:creationId xmlns:p14="http://schemas.microsoft.com/office/powerpoint/2010/main" val="233294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F2090D4-4737-4154-A181-98CFE25983A9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344C56F-5610-4C59-8907-A579D85727F1}"/>
              </a:ext>
            </a:extLst>
          </p:cNvPr>
          <p:cNvSpPr txBox="1"/>
          <p:nvPr/>
        </p:nvSpPr>
        <p:spPr>
          <a:xfrm>
            <a:off x="1750424" y="652940"/>
            <a:ext cx="4180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Rozkoš: normál 280,5 m n. m.</a:t>
            </a:r>
          </a:p>
          <a:p>
            <a:r>
              <a:rPr lang="cs-CZ" dirty="0"/>
              <a:t>Teď je hladina je 5,4 m pod normálem</a:t>
            </a:r>
          </a:p>
          <a:p>
            <a:r>
              <a:rPr lang="cs-CZ" dirty="0"/>
              <a:t>Mohou teď ještě 3,5 pod současný stav k 18. 10. </a:t>
            </a:r>
          </a:p>
        </p:txBody>
      </p:sp>
      <p:pic>
        <p:nvPicPr>
          <p:cNvPr id="6" name="Obrázek 5" descr="Obsah obrázku exteriér, obloha, voda, strom&#10;&#10;Popis vygenerován s velmi vysokou mírou spolehlivosti">
            <a:extLst>
              <a:ext uri="{FF2B5EF4-FFF2-40B4-BE49-F238E27FC236}">
                <a16:creationId xmlns:a16="http://schemas.microsoft.com/office/drawing/2014/main" id="{D836AC51-44EE-4F0B-AC36-9E1E5B3BE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194" y="8474"/>
            <a:ext cx="5311806" cy="3983855"/>
          </a:xfrm>
          <a:prstGeom prst="rect">
            <a:avLst/>
          </a:prstGeom>
        </p:spPr>
      </p:pic>
      <p:pic>
        <p:nvPicPr>
          <p:cNvPr id="8" name="Obrázek 7" descr="Obsah obrázku obloha, exteriér, země, zvíře&#10;&#10;Popis vygenerován s velmi vysokou mírou spolehlivosti">
            <a:extLst>
              <a:ext uri="{FF2B5EF4-FFF2-40B4-BE49-F238E27FC236}">
                <a16:creationId xmlns:a16="http://schemas.microsoft.com/office/drawing/2014/main" id="{92A376B9-9573-41FC-AAA9-3E43A839F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690" y="667079"/>
            <a:ext cx="5131293" cy="3848470"/>
          </a:xfrm>
          <a:prstGeom prst="rect">
            <a:avLst/>
          </a:prstGeom>
        </p:spPr>
      </p:pic>
      <p:pic>
        <p:nvPicPr>
          <p:cNvPr id="12" name="Obrázek 11" descr="Obsah obrázku exteriér, voda, obloha, pláž&#10;&#10;Popis vygenerován s velmi vysokou mírou spolehlivosti">
            <a:extLst>
              <a:ext uri="{FF2B5EF4-FFF2-40B4-BE49-F238E27FC236}">
                <a16:creationId xmlns:a16="http://schemas.microsoft.com/office/drawing/2014/main" id="{1B1AE701-A7F0-4C8E-889C-CA5CC9EAA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3240" y="1265542"/>
            <a:ext cx="5398553" cy="4048915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86F5A64D-5BD6-4CDA-A186-089A134F7E55}"/>
              </a:ext>
            </a:extLst>
          </p:cNvPr>
          <p:cNvSpPr/>
          <p:nvPr/>
        </p:nvSpPr>
        <p:spPr>
          <a:xfrm>
            <a:off x="442823" y="129720"/>
            <a:ext cx="7360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Přehrady? Rozkoš </a:t>
            </a:r>
          </a:p>
        </p:txBody>
      </p:sp>
      <p:pic>
        <p:nvPicPr>
          <p:cNvPr id="10" name="Obrázek 9" descr="Obsah obrázku obloha, exteriér, voda, příroda&#10;&#10;Popis vygenerován s velmi vysokou mírou spolehlivosti">
            <a:extLst>
              <a:ext uri="{FF2B5EF4-FFF2-40B4-BE49-F238E27FC236}">
                <a16:creationId xmlns:a16="http://schemas.microsoft.com/office/drawing/2014/main" id="{85D42C9E-83DF-4346-8D34-57B58D9487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223" y="2062571"/>
            <a:ext cx="5980987" cy="448574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207D867-3844-4812-A9AD-C909F15B2C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9662"/>
          <a:stretch/>
        </p:blipFill>
        <p:spPr>
          <a:xfrm>
            <a:off x="1050207" y="2247936"/>
            <a:ext cx="3459707" cy="43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5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BAF24C0-4D71-42FA-AE5A-25DA0EB04811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AB7C86B-37BC-4E08-8950-2F8F27AEDFB0}"/>
              </a:ext>
            </a:extLst>
          </p:cNvPr>
          <p:cNvSpPr/>
          <p:nvPr/>
        </p:nvSpPr>
        <p:spPr>
          <a:xfrm>
            <a:off x="442823" y="129720"/>
            <a:ext cx="8605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Přehrady? Les Království </a:t>
            </a:r>
          </a:p>
        </p:txBody>
      </p:sp>
      <p:pic>
        <p:nvPicPr>
          <p:cNvPr id="7" name="Obrázek 6" descr="Obsah obrázku obloha, země, strom, exteriér&#10;&#10;Popis vygenerován s velmi vysokou mírou spolehlivosti">
            <a:extLst>
              <a:ext uri="{FF2B5EF4-FFF2-40B4-BE49-F238E27FC236}">
                <a16:creationId xmlns:a16="http://schemas.microsoft.com/office/drawing/2014/main" id="{C5A54714-0AB7-4286-825F-CCBCD6014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62" y="887144"/>
            <a:ext cx="10045443" cy="564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322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4526F8A-76EB-4610-BFB5-B93543BE470A}"/>
              </a:ext>
            </a:extLst>
          </p:cNvPr>
          <p:cNvSpPr/>
          <p:nvPr/>
        </p:nvSpPr>
        <p:spPr>
          <a:xfrm>
            <a:off x="442824" y="129720"/>
            <a:ext cx="667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Jak přelstít sucho? Přehrady? </a:t>
            </a:r>
            <a:r>
              <a:rPr lang="cs-CZ" sz="2800" b="1" dirty="0" err="1">
                <a:solidFill>
                  <a:srgbClr val="00B0F0"/>
                </a:solidFill>
              </a:rPr>
              <a:t>Pařížov</a:t>
            </a:r>
            <a:endParaRPr lang="cs-CZ" sz="2800" b="1" dirty="0">
              <a:solidFill>
                <a:srgbClr val="00B0F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AA410E5-DEA0-4AF0-82A4-9FAD310CEF0C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5" name="Obrázek 4" descr="Obsah obrázku voda, exteriér, obloha, země&#10;&#10;Popis vygenerován s velmi vysokou mírou spolehlivosti">
            <a:extLst>
              <a:ext uri="{FF2B5EF4-FFF2-40B4-BE49-F238E27FC236}">
                <a16:creationId xmlns:a16="http://schemas.microsoft.com/office/drawing/2014/main" id="{F456F669-F082-4AA3-A5B4-D925C3DB3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85" y="1537210"/>
            <a:ext cx="10434743" cy="478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57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hora, příroda, obloha&#10;&#10;Popis vygenerován s velmi vysokou mírou spolehlivosti">
            <a:extLst>
              <a:ext uri="{FF2B5EF4-FFF2-40B4-BE49-F238E27FC236}">
                <a16:creationId xmlns:a16="http://schemas.microsoft.com/office/drawing/2014/main" id="{73556F4E-8D7F-4BA4-9698-3C7525204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637" y="1041965"/>
            <a:ext cx="5278554" cy="3961659"/>
          </a:xfrm>
          <a:prstGeom prst="rect">
            <a:avLst/>
          </a:prstGeom>
        </p:spPr>
      </p:pic>
      <p:pic>
        <p:nvPicPr>
          <p:cNvPr id="5" name="Obrázek 4" descr="Obsah obrázku hora, exteriér, tráva, příroda&#10;&#10;Popis vygenerován s velmi vysokou mírou spolehlivosti">
            <a:extLst>
              <a:ext uri="{FF2B5EF4-FFF2-40B4-BE49-F238E27FC236}">
                <a16:creationId xmlns:a16="http://schemas.microsoft.com/office/drawing/2014/main" id="{2CC33EC5-D833-4914-8864-6D59FB7DE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498" y="1016269"/>
            <a:ext cx="5030817" cy="400582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2A87AFF-FB6E-471A-8E81-01C3A564A59A}"/>
              </a:ext>
            </a:extLst>
          </p:cNvPr>
          <p:cNvSpPr txBox="1"/>
          <p:nvPr/>
        </p:nvSpPr>
        <p:spPr>
          <a:xfrm>
            <a:off x="1306462" y="5467455"/>
            <a:ext cx="10405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Statek </a:t>
            </a:r>
            <a:r>
              <a:rPr lang="cs-CZ" dirty="0" err="1"/>
              <a:t>Knepp</a:t>
            </a:r>
            <a:r>
              <a:rPr lang="cs-CZ" dirty="0"/>
              <a:t> </a:t>
            </a:r>
            <a:r>
              <a:rPr lang="cs-CZ" dirty="0" err="1"/>
              <a:t>Castle</a:t>
            </a:r>
            <a:r>
              <a:rPr lang="cs-CZ" dirty="0"/>
              <a:t>, 70 kilometrů severně od centrálního Londýna, Velká Británie, před</a:t>
            </a:r>
          </a:p>
          <a:p>
            <a:r>
              <a:rPr lang="cs-CZ" dirty="0"/>
              <a:t>začátkem projektu v r. 2001 a v r. 2018. Půda na 14 km</a:t>
            </a:r>
            <a:r>
              <a:rPr lang="cs-CZ" baseline="30000" dirty="0"/>
              <a:t>2</a:t>
            </a:r>
            <a:r>
              <a:rPr lang="cs-CZ" dirty="0"/>
              <a:t> byla chudá, těžká a nevhodná k</a:t>
            </a:r>
          </a:p>
          <a:p>
            <a:r>
              <a:rPr lang="cs-CZ" dirty="0"/>
              <a:t>zemědělství. Jde o první projekt tohoto typu v Británii. Zdroj: </a:t>
            </a:r>
            <a:r>
              <a:rPr lang="cs-CZ" dirty="0" err="1"/>
              <a:t>Daily</a:t>
            </a:r>
            <a:r>
              <a:rPr lang="cs-CZ" dirty="0"/>
              <a:t> Mail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8887E2D-0CC2-4DC3-8D9A-E2FD2457561D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34313C5-5692-4739-9615-61E8D13631F4}"/>
              </a:ext>
            </a:extLst>
          </p:cNvPr>
          <p:cNvSpPr txBox="1"/>
          <p:nvPr/>
        </p:nvSpPr>
        <p:spPr>
          <a:xfrm>
            <a:off x="1551721" y="277091"/>
            <a:ext cx="5307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err="1">
                <a:solidFill>
                  <a:srgbClr val="00B0F0"/>
                </a:solidFill>
              </a:rPr>
              <a:t>Knepp</a:t>
            </a:r>
            <a:r>
              <a:rPr lang="cs-CZ" sz="2800" b="1" dirty="0">
                <a:solidFill>
                  <a:srgbClr val="00B0F0"/>
                </a:solidFill>
              </a:rPr>
              <a:t> </a:t>
            </a:r>
            <a:r>
              <a:rPr lang="cs-CZ" sz="2800" b="1" dirty="0" err="1">
                <a:solidFill>
                  <a:srgbClr val="00B0F0"/>
                </a:solidFill>
              </a:rPr>
              <a:t>Castle</a:t>
            </a:r>
            <a:r>
              <a:rPr lang="cs-CZ" sz="2800" b="1" dirty="0">
                <a:solidFill>
                  <a:srgbClr val="00B0F0"/>
                </a:solidFill>
              </a:rPr>
              <a:t> – Velká Británie</a:t>
            </a:r>
          </a:p>
        </p:txBody>
      </p:sp>
    </p:spTree>
    <p:extLst>
      <p:ext uri="{BB962C8B-B14F-4D97-AF65-F5344CB8AC3E}">
        <p14:creationId xmlns:p14="http://schemas.microsoft.com/office/powerpoint/2010/main" val="6102417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BFEC52-3D12-4CEF-ABFF-84AA5581DD4A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Plankton a bentos – voda není jen pro lidi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E618B8B-9656-4FD7-B726-0668896D3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794761"/>
            <a:ext cx="7565007" cy="56737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EED1A97-1A80-437E-AE6D-0AF6A83A9B3F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58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9EA2E78-E198-4FE5-BAD5-451970EFA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84" y="2759928"/>
            <a:ext cx="6892212" cy="409807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9C971C5-D4DA-4FCE-BB43-3161AAC4B74C}"/>
              </a:ext>
            </a:extLst>
          </p:cNvPr>
          <p:cNvSpPr txBox="1"/>
          <p:nvPr/>
        </p:nvSpPr>
        <p:spPr>
          <a:xfrm>
            <a:off x="7427173" y="5322620"/>
            <a:ext cx="14740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https://www.netweather.tv/charts-and-data/global-jetstream#2018/08/04/1200Z/jetstream/surface/level/overlay=jetstream/orthographic=-7.01,51.51,540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0092EC5-7518-40DA-A0BA-72F437BE544A}"/>
              </a:ext>
            </a:extLst>
          </p:cNvPr>
          <p:cNvSpPr txBox="1"/>
          <p:nvPr/>
        </p:nvSpPr>
        <p:spPr>
          <a:xfrm>
            <a:off x="2053773" y="652434"/>
            <a:ext cx="371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Narušený studený jet </a:t>
            </a:r>
            <a:r>
              <a:rPr lang="cs-CZ" b="1" dirty="0" err="1"/>
              <a:t>stream</a:t>
            </a:r>
            <a:r>
              <a:rPr lang="cs-CZ" b="1" dirty="0"/>
              <a:t> na severní polokouli r. 2018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C0A5F08-2A3A-4E8C-B8AF-DA47CAC30EC0}"/>
              </a:ext>
            </a:extLst>
          </p:cNvPr>
          <p:cNvSpPr/>
          <p:nvPr/>
        </p:nvSpPr>
        <p:spPr>
          <a:xfrm>
            <a:off x="270588" y="19050"/>
            <a:ext cx="5085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vlivy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B4B1D09-2A45-4718-A7DA-3611A634B4EF}"/>
              </a:ext>
            </a:extLst>
          </p:cNvPr>
          <p:cNvSpPr txBox="1"/>
          <p:nvPr/>
        </p:nvSpPr>
        <p:spPr>
          <a:xfrm>
            <a:off x="9796263" y="3856008"/>
            <a:ext cx="209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Únor</a:t>
            </a:r>
            <a:r>
              <a:rPr lang="cs-CZ" b="1" dirty="0"/>
              <a:t> 2018, NASA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25ED362-B3EF-43E0-979F-E36FA9729226}"/>
              </a:ext>
            </a:extLst>
          </p:cNvPr>
          <p:cNvSpPr txBox="1"/>
          <p:nvPr/>
        </p:nvSpPr>
        <p:spPr>
          <a:xfrm>
            <a:off x="871268" y="2210945"/>
            <a:ext cx="555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Srpen</a:t>
            </a:r>
            <a:r>
              <a:rPr lang="cs-CZ" b="1" dirty="0"/>
              <a:t> 2018, předpovědní mapa netweather.tv</a:t>
            </a:r>
          </a:p>
        </p:txBody>
      </p:sp>
      <p:pic>
        <p:nvPicPr>
          <p:cNvPr id="3" name="Obrázek 2" descr="Obsah obrázku měkkýši, exteriér, barevné&#10;&#10;Popis vygenerován s vysokou mírou spolehlivosti">
            <a:extLst>
              <a:ext uri="{FF2B5EF4-FFF2-40B4-BE49-F238E27FC236}">
                <a16:creationId xmlns:a16="http://schemas.microsoft.com/office/drawing/2014/main" id="{4B4BD794-90EF-4C84-B316-873051FCD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92" y="0"/>
            <a:ext cx="5763208" cy="3768878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DADF55-3625-4C40-BC92-1C77E3078B76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6F2D7BD-49C1-49F2-A647-20BCC6E67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1175" y="4225340"/>
            <a:ext cx="3290825" cy="26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7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BFEC52-3D12-4CEF-ABFF-84AA5581DD4A}"/>
              </a:ext>
            </a:extLst>
          </p:cNvPr>
          <p:cNvSpPr/>
          <p:nvPr/>
        </p:nvSpPr>
        <p:spPr>
          <a:xfrm>
            <a:off x="442823" y="129720"/>
            <a:ext cx="114656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Správně tvarovaná tůň </a:t>
            </a:r>
          </a:p>
          <a:p>
            <a:pPr marL="1520825" indent="-266700"/>
            <a:r>
              <a:rPr lang="cs-CZ" sz="2800" b="1" dirty="0">
                <a:solidFill>
                  <a:srgbClr val="00B0F0"/>
                </a:solidFill>
              </a:rPr>
              <a:t>– čistička, koupaliště, chladnička, lékárna, jedlý biotop, přírodní oáza, okrasa, ryby, materiál na rohože, ošatky…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DB9C658-997A-4A9F-86FC-0E23E8DCC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06" r="14648" b="28039"/>
          <a:stretch/>
        </p:blipFill>
        <p:spPr>
          <a:xfrm>
            <a:off x="2820036" y="1572524"/>
            <a:ext cx="5175647" cy="38674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F7BB00C-E0E8-4D9F-9B51-4520D34AA5F3}"/>
              </a:ext>
            </a:extLst>
          </p:cNvPr>
          <p:cNvSpPr txBox="1"/>
          <p:nvPr/>
        </p:nvSpPr>
        <p:spPr>
          <a:xfrm flipH="1">
            <a:off x="8197700" y="1881961"/>
            <a:ext cx="38383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hruškovitý profil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litorál od 0 do 60 cm na 25 % plochy na nátoku a kolem břehů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tůň do 1,5 m i víc – kvůli nezámrzu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C3AD8F6-EDBB-4A18-92D6-F63DD5CE7DA3}"/>
              </a:ext>
            </a:extLst>
          </p:cNvPr>
          <p:cNvSpPr txBox="1"/>
          <p:nvPr/>
        </p:nvSpPr>
        <p:spPr>
          <a:xfrm>
            <a:off x="1678171" y="5582990"/>
            <a:ext cx="10230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Skladba mokřadních rostlin: </a:t>
            </a:r>
          </a:p>
          <a:p>
            <a:r>
              <a:rPr lang="cs-CZ" b="1" dirty="0"/>
              <a:t>rákos obecný, chrastice rákosovitá, kosatec žlutý, tužebník jilmový (</a:t>
            </a:r>
            <a:r>
              <a:rPr lang="cs-CZ" b="1" dirty="0" err="1"/>
              <a:t>chlapice</a:t>
            </a:r>
            <a:r>
              <a:rPr lang="cs-CZ" b="1" dirty="0"/>
              <a:t> přírodní antibiotikum), orobinec širokolistý (jedlý oddenek – mouka, rohože a ošatky z listů, placky z pylu), blatouch bahenní, lekníny aj.  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C2895E2-BB49-4A64-8DAD-80BE80242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562" y="3656891"/>
            <a:ext cx="3204388" cy="213892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3E2ABAE-902D-4B71-9971-57F8BDBBB4B0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807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exteriér, obloha, osoba&#10;&#10;Popis vygenerován s velmi vysokou mírou spolehlivosti">
            <a:extLst>
              <a:ext uri="{FF2B5EF4-FFF2-40B4-BE49-F238E27FC236}">
                <a16:creationId xmlns:a16="http://schemas.microsoft.com/office/drawing/2014/main" id="{B2C50885-FBCE-4422-8C41-78CEE42C5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720" y="676536"/>
            <a:ext cx="7975415" cy="59830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5C0727D-E6FD-434E-A446-EFD9D171E312}"/>
              </a:ext>
            </a:extLst>
          </p:cNvPr>
          <p:cNvSpPr/>
          <p:nvPr/>
        </p:nvSpPr>
        <p:spPr>
          <a:xfrm>
            <a:off x="442823" y="129720"/>
            <a:ext cx="9675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Akce V: školní mikrotůně Zdoňov 2017</a:t>
            </a:r>
          </a:p>
          <a:p>
            <a:pPr marL="1520825" indent="-266700"/>
            <a:r>
              <a:rPr lang="cs-CZ" sz="2800" b="1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0167226-6677-4266-9B05-EB0EC6B3FAD5}"/>
              </a:ext>
            </a:extLst>
          </p:cNvPr>
          <p:cNvSpPr txBox="1"/>
          <p:nvPr/>
        </p:nvSpPr>
        <p:spPr>
          <a:xfrm>
            <a:off x="767753" y="1314868"/>
            <a:ext cx="286396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Omylem vysušený mokřad strouhou byl ručně obnoven záhozem strouhy na 70 m a vytvořením mělkých tůní a odlehčovacích kanálků.</a:t>
            </a:r>
          </a:p>
          <a:p>
            <a:endParaRPr lang="cs-CZ" sz="1600" b="1" dirty="0"/>
          </a:p>
          <a:p>
            <a:r>
              <a:rPr lang="cs-CZ" sz="1600" b="1" dirty="0"/>
              <a:t>Je náprava oněch 70 m pomohla navýšit objem ve sloupci půdy kolem několika set kubíků. </a:t>
            </a:r>
          </a:p>
          <a:p>
            <a:endParaRPr lang="cs-CZ" sz="1600" b="1" dirty="0"/>
          </a:p>
          <a:p>
            <a:r>
              <a:rPr lang="cs-CZ" sz="1600" b="1" dirty="0"/>
              <a:t>Biotop se ihned zamokřil a stal se domovem mnoha druhů mokřadních rostlin, hmyzu a obojživelníků během jednoho roku</a:t>
            </a:r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847C038-C6BA-4193-B4BE-D02169E7F4F5}"/>
              </a:ext>
            </a:extLst>
          </p:cNvPr>
          <p:cNvSpPr txBox="1"/>
          <p:nvPr/>
        </p:nvSpPr>
        <p:spPr>
          <a:xfrm>
            <a:off x="169994" y="768391"/>
            <a:ext cx="11304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63163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BC019A7-A4A3-4D8F-8DBF-1F7E3A6FEAF7}"/>
              </a:ext>
            </a:extLst>
          </p:cNvPr>
          <p:cNvSpPr txBox="1"/>
          <p:nvPr/>
        </p:nvSpPr>
        <p:spPr>
          <a:xfrm>
            <a:off x="116190" y="752405"/>
            <a:ext cx="1535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Know-how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EF28EEB-D078-4380-8187-FFF31167A21E}"/>
              </a:ext>
            </a:extLst>
          </p:cNvPr>
          <p:cNvSpPr/>
          <p:nvPr/>
        </p:nvSpPr>
        <p:spPr>
          <a:xfrm>
            <a:off x="442823" y="129720"/>
            <a:ext cx="10417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Replikace Modelu Zdoňov (MZ) – pilotní projekt pro ČR/EU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D9C65D3-2047-4D6D-B7DF-4ED1F97C7298}"/>
              </a:ext>
            </a:extLst>
          </p:cNvPr>
          <p:cNvSpPr txBox="1"/>
          <p:nvPr/>
        </p:nvSpPr>
        <p:spPr>
          <a:xfrm>
            <a:off x="1649997" y="1044019"/>
            <a:ext cx="64912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600" dirty="0"/>
              <a:t>Vyškolení lokálních koordinátorů (LK)(zdarma)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Step by step kuchařka pro replikaci MZ (zdarma)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Předání grafiky MZ z veřejného úložiště (zdarma)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Stanovení typových území – krajina i zastavěná území (vzory typů krajiny a zádrže vody v ní)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Navázání MZ na státní schéma: (povinný) podklad KPÚ, ÚP, souhlas DOS, součást POP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Změna grantových schémat, posílení a urychlení finančních toků a státní správy v ČR/EU (plán)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Cíl: Krajinný plán ČR/EU do 5 let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5F82AB6-AF09-428F-8C98-D5D6760598DF}"/>
              </a:ext>
            </a:extLst>
          </p:cNvPr>
          <p:cNvSpPr txBox="1"/>
          <p:nvPr/>
        </p:nvSpPr>
        <p:spPr>
          <a:xfrm>
            <a:off x="1651405" y="643495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Administrace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3BB7B90-1A5E-4006-82EC-E8474AA758D5}"/>
              </a:ext>
            </a:extLst>
          </p:cNvPr>
          <p:cNvSpPr txBox="1"/>
          <p:nvPr/>
        </p:nvSpPr>
        <p:spPr>
          <a:xfrm>
            <a:off x="2618597" y="3626508"/>
            <a:ext cx="881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Detailní know-how replikace </a:t>
            </a:r>
            <a:r>
              <a:rPr lang="cs-CZ" dirty="0"/>
              <a:t>pro lokální skupiny, zastupitelstva aj. – podmínky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E945475-205C-45D5-B510-18A845224A3D}"/>
              </a:ext>
            </a:extLst>
          </p:cNvPr>
          <p:cNvSpPr txBox="1"/>
          <p:nvPr/>
        </p:nvSpPr>
        <p:spPr>
          <a:xfrm>
            <a:off x="2307772" y="4135338"/>
            <a:ext cx="94400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600" dirty="0"/>
              <a:t>Přijetí grafické části MZ jako pracovního nástroje pro všechny typy práce v území v prostředí QGIS (zdarma).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/>
              <a:t>Užití „územního semaforu“: 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b="1" dirty="0">
                <a:solidFill>
                  <a:srgbClr val="FF0000"/>
                </a:solidFill>
              </a:rPr>
              <a:t>červená</a:t>
            </a:r>
            <a:r>
              <a:rPr lang="cs-CZ" sz="1600" dirty="0"/>
              <a:t> – LK zanese plochu návrhu budoucího území k replikaci MZ červenou barvou do vrstvy </a:t>
            </a:r>
            <a:r>
              <a:rPr lang="cs-CZ" sz="1600" dirty="0" err="1"/>
              <a:t>shp</a:t>
            </a:r>
            <a:r>
              <a:rPr lang="cs-CZ" sz="1600" dirty="0"/>
              <a:t> a nasdílí ji spolku Živá voda pro veřejné publikování.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oranžová</a:t>
            </a:r>
            <a:r>
              <a:rPr lang="cs-CZ" sz="1600" dirty="0"/>
              <a:t> – LK změní barvu plochy v dané </a:t>
            </a:r>
            <a:r>
              <a:rPr lang="cs-CZ" sz="1600" dirty="0" err="1"/>
              <a:t>shp</a:t>
            </a:r>
            <a:r>
              <a:rPr lang="cs-CZ" sz="1600" dirty="0"/>
              <a:t> replikovaného území na oranžovou, čímž signalizuje ukončení prací na studii proveditelnosti, její administraci a projednání s většinou potřebných vlastníků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b="1" dirty="0">
                <a:solidFill>
                  <a:srgbClr val="00B050"/>
                </a:solidFill>
              </a:rPr>
              <a:t>Zelená </a:t>
            </a:r>
            <a:r>
              <a:rPr lang="cs-CZ" sz="1600" dirty="0"/>
              <a:t>– LK změní v dané </a:t>
            </a:r>
            <a:r>
              <a:rPr lang="cs-CZ" sz="1600" dirty="0" err="1"/>
              <a:t>shp</a:t>
            </a:r>
            <a:r>
              <a:rPr lang="cs-CZ" sz="1600" dirty="0"/>
              <a:t> ta území na zelenou, která jsou fyzicky hotova.</a:t>
            </a:r>
            <a:endParaRPr lang="cs-CZ" sz="1600" b="1" dirty="0">
              <a:solidFill>
                <a:srgbClr val="00B050"/>
              </a:solidFill>
            </a:endParaRPr>
          </a:p>
          <a:p>
            <a:pPr marL="342900" indent="-342900">
              <a:buFont typeface="+mj-lt"/>
              <a:buAutoNum type="alphaLcParenR"/>
            </a:pPr>
            <a:endParaRPr lang="cs-CZ" dirty="0"/>
          </a:p>
          <a:p>
            <a:pPr marL="342900" indent="-342900">
              <a:buFont typeface="+mj-lt"/>
              <a:buAutoNum type="arabicPeriod"/>
            </a:pP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795CB75-175E-4973-9CD3-15A9C928A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861" y="1012827"/>
            <a:ext cx="3935949" cy="17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5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816A38-D5D7-42CC-BE74-D5FF3784E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1" y="0"/>
            <a:ext cx="9144000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C33E538-A190-438A-861E-94CFF1D8C3A1}"/>
              </a:ext>
            </a:extLst>
          </p:cNvPr>
          <p:cNvSpPr txBox="1"/>
          <p:nvPr/>
        </p:nvSpPr>
        <p:spPr>
          <a:xfrm>
            <a:off x="1586643" y="207674"/>
            <a:ext cx="1316387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LOKÁLNÍ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EB69927-36E3-4417-9D35-C7BBD4610DD1}"/>
              </a:ext>
            </a:extLst>
          </p:cNvPr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 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E91037D-88EB-45E7-A5C6-90C9F1E62534}"/>
              </a:ext>
            </a:extLst>
          </p:cNvPr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 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4240227-4214-4339-B855-6757F085D2DE}"/>
              </a:ext>
            </a:extLst>
          </p:cNvPr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 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30C35BD0-A19D-4BC1-95F0-7F3F39924FD1}"/>
              </a:ext>
            </a:extLst>
          </p:cNvPr>
          <p:cNvCxnSpPr/>
          <p:nvPr/>
        </p:nvCxnSpPr>
        <p:spPr>
          <a:xfrm>
            <a:off x="1840523" y="659451"/>
            <a:ext cx="0" cy="135691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205128AE-A032-45DC-97A5-4080E74368CA}"/>
              </a:ext>
            </a:extLst>
          </p:cNvPr>
          <p:cNvCxnSpPr/>
          <p:nvPr/>
        </p:nvCxnSpPr>
        <p:spPr>
          <a:xfrm>
            <a:off x="1992923" y="659452"/>
            <a:ext cx="0" cy="135691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DE89D0E5-7116-4AF4-B365-3BD1C098BBDA}"/>
              </a:ext>
            </a:extLst>
          </p:cNvPr>
          <p:cNvCxnSpPr/>
          <p:nvPr/>
        </p:nvCxnSpPr>
        <p:spPr>
          <a:xfrm>
            <a:off x="2461844" y="659453"/>
            <a:ext cx="0" cy="135691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F4AEBD08-7101-444D-BEBC-8323B71F4E96}"/>
              </a:ext>
            </a:extLst>
          </p:cNvPr>
          <p:cNvCxnSpPr/>
          <p:nvPr/>
        </p:nvCxnSpPr>
        <p:spPr>
          <a:xfrm>
            <a:off x="2637690" y="659454"/>
            <a:ext cx="0" cy="135691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BD21393-AA8B-4E90-9655-E678EDEFE09C}"/>
              </a:ext>
            </a:extLst>
          </p:cNvPr>
          <p:cNvSpPr txBox="1"/>
          <p:nvPr/>
        </p:nvSpPr>
        <p:spPr>
          <a:xfrm>
            <a:off x="3048001" y="4281428"/>
            <a:ext cx="3611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jirimaliko3@gmail.com</a:t>
            </a:r>
            <a:endParaRPr lang="cs-CZ" sz="2400" b="1" dirty="0"/>
          </a:p>
          <a:p>
            <a:r>
              <a:rPr lang="cs-CZ" sz="2400" b="1" dirty="0"/>
              <a:t>zivavoda.biz/</a:t>
            </a:r>
            <a:r>
              <a:rPr lang="cs-CZ" sz="2400" b="1" dirty="0" err="1"/>
              <a:t>brozura</a:t>
            </a:r>
            <a:endParaRPr lang="cs-CZ" sz="2400" b="1" dirty="0"/>
          </a:p>
          <a:p>
            <a:r>
              <a:rPr lang="cs-CZ" sz="2400" b="1" dirty="0"/>
              <a:t>720 552 887</a:t>
            </a:r>
          </a:p>
          <a:p>
            <a:endParaRPr lang="cs-CZ" sz="2400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2B78AB1-8489-4118-A238-BAD13DEB8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5357" y="783912"/>
            <a:ext cx="1199584" cy="144905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8B744683-3404-41DF-A240-880B836CD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7094" y="5165681"/>
            <a:ext cx="1860217" cy="1596719"/>
          </a:xfrm>
          <a:prstGeom prst="rect">
            <a:avLst/>
          </a:prstGeom>
        </p:spPr>
      </p:pic>
      <p:pic>
        <p:nvPicPr>
          <p:cNvPr id="19" name="Obrázek 18" descr="Obsah obrázku objekt&#10;&#10;Popis byl vytvořen automaticky">
            <a:extLst>
              <a:ext uri="{FF2B5EF4-FFF2-40B4-BE49-F238E27FC236}">
                <a16:creationId xmlns:a16="http://schemas.microsoft.com/office/drawing/2014/main" id="{F3178C8A-3E47-4109-BD7B-FC7966CB45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2314" y="95600"/>
            <a:ext cx="3250915" cy="115685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770A2B4-DA44-48C9-8743-D45390CBCA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8509" y="1006912"/>
            <a:ext cx="1547480" cy="144905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4222DF9-77DD-4DEC-AA3E-59311C38D50F}"/>
              </a:ext>
            </a:extLst>
          </p:cNvPr>
          <p:cNvSpPr txBox="1"/>
          <p:nvPr/>
        </p:nvSpPr>
        <p:spPr>
          <a:xfrm>
            <a:off x="9144000" y="5658589"/>
            <a:ext cx="250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/>
              <a:t>Děkuji za pozornost </a:t>
            </a:r>
          </a:p>
          <a:p>
            <a:pPr algn="r"/>
            <a:endParaRPr lang="cs-CZ" b="1" dirty="0"/>
          </a:p>
          <a:p>
            <a:pPr algn="r"/>
            <a:r>
              <a:rPr lang="cs-CZ" sz="1200" b="1" dirty="0"/>
              <a:t>Jiří Malík, Spolek Živá voda</a:t>
            </a:r>
          </a:p>
        </p:txBody>
      </p:sp>
    </p:spTree>
    <p:extLst>
      <p:ext uri="{BB962C8B-B14F-4D97-AF65-F5344CB8AC3E}">
        <p14:creationId xmlns:p14="http://schemas.microsoft.com/office/powerpoint/2010/main" val="101152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773FE48-37CA-4305-A5B3-0417676C7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739" y="949233"/>
            <a:ext cx="9431867" cy="53054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85F48EE-1814-41BB-A429-91C702BC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739" y="949233"/>
            <a:ext cx="9431867" cy="530542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79EEE6F-CA70-4C2D-9F78-B26FD95A399C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D935FDE-D683-4A07-A16F-B8BA2F87225F}"/>
              </a:ext>
            </a:extLst>
          </p:cNvPr>
          <p:cNvSpPr/>
          <p:nvPr/>
        </p:nvSpPr>
        <p:spPr>
          <a:xfrm>
            <a:off x="270588" y="19050"/>
            <a:ext cx="5085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vlivy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3984EF8-4B7F-44EC-B355-CE05431B993F}"/>
              </a:ext>
            </a:extLst>
          </p:cNvPr>
          <p:cNvSpPr/>
          <p:nvPr/>
        </p:nvSpPr>
        <p:spPr>
          <a:xfrm>
            <a:off x="1968136" y="568506"/>
            <a:ext cx="9518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Narušené jet streamy začátek roku r. 2019, VENTUSKY, výška 9 km, 300 hPa </a:t>
            </a:r>
          </a:p>
        </p:txBody>
      </p:sp>
    </p:spTree>
    <p:extLst>
      <p:ext uri="{BB962C8B-B14F-4D97-AF65-F5344CB8AC3E}">
        <p14:creationId xmlns:p14="http://schemas.microsoft.com/office/powerpoint/2010/main" val="81586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479EEE6F-CA70-4C2D-9F78-B26FD95A399C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D935FDE-D683-4A07-A16F-B8BA2F87225F}"/>
              </a:ext>
            </a:extLst>
          </p:cNvPr>
          <p:cNvSpPr/>
          <p:nvPr/>
        </p:nvSpPr>
        <p:spPr>
          <a:xfrm>
            <a:off x="270588" y="19050"/>
            <a:ext cx="5085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vlivy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3984EF8-4B7F-44EC-B355-CE05431B993F}"/>
              </a:ext>
            </a:extLst>
          </p:cNvPr>
          <p:cNvSpPr/>
          <p:nvPr/>
        </p:nvSpPr>
        <p:spPr>
          <a:xfrm>
            <a:off x="1968136" y="671748"/>
            <a:ext cx="9927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Narušené jet streamy začátek roku r. 2019, VENTUSKY, výška 9 km, 300 hPa – 30. 1. 2019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C501060-88E2-42D8-BC10-4B08A1A53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177" y="1218133"/>
            <a:ext cx="5315193" cy="56208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6E7888E-104C-4747-989F-25E127F588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33" r="3082"/>
          <a:stretch/>
        </p:blipFill>
        <p:spPr>
          <a:xfrm>
            <a:off x="7245530" y="1599799"/>
            <a:ext cx="4650377" cy="45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68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DD1B8E7A-2398-461F-A301-E5B42CCD26C8}"/>
              </a:ext>
            </a:extLst>
          </p:cNvPr>
          <p:cNvSpPr/>
          <p:nvPr/>
        </p:nvSpPr>
        <p:spPr>
          <a:xfrm>
            <a:off x="6352230" y="6574220"/>
            <a:ext cx="55438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/>
              <a:t>https://www.ipcc.ch/pdf/assessment-report/ar5/wg1/WG1AR5_Chapter08_FINAL.pdf</a:t>
            </a:r>
          </a:p>
        </p:txBody>
      </p:sp>
      <p:pic>
        <p:nvPicPr>
          <p:cNvPr id="8" name="Obrázek 7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33C04D60-6A73-4A27-91AB-B07B5E747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167" y="978119"/>
            <a:ext cx="8743833" cy="552716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8FC243E-E4C8-4BBA-8FF9-A26F93804ECE}"/>
              </a:ext>
            </a:extLst>
          </p:cNvPr>
          <p:cNvSpPr txBox="1"/>
          <p:nvPr/>
        </p:nvSpPr>
        <p:spPr>
          <a:xfrm>
            <a:off x="4551941" y="608787"/>
            <a:ext cx="972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Klimatické radiační působení mezi roky 1750 - 2011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AD23B8E-5957-4BA3-9B86-D06AC3F5D75C}"/>
              </a:ext>
            </a:extLst>
          </p:cNvPr>
          <p:cNvSpPr txBox="1"/>
          <p:nvPr/>
        </p:nvSpPr>
        <p:spPr>
          <a:xfrm>
            <a:off x="1063690" y="1511713"/>
            <a:ext cx="2241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Zleva a shora dolů: Dobře naředěné skleníkové plyny, ozon, stratosférické vodní páry z metanu, albedo povrchu, letecké stopy, aerosolové radiační interakce (sopky atd.), aerosolové reakce v mracích, celkový součet lidského vlivu, sluneční záření. Závěr: hlavní vliv na zvyšování teploty (a energie) v atmosféře má člověk a je mnohonásobně větší než vliv slunečního záření.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68157F23-0C01-453E-B938-3700C2E081AA}"/>
              </a:ext>
            </a:extLst>
          </p:cNvPr>
          <p:cNvSpPr/>
          <p:nvPr/>
        </p:nvSpPr>
        <p:spPr>
          <a:xfrm>
            <a:off x="270588" y="19050"/>
            <a:ext cx="567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příčina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9C5932A-A076-4934-91DA-50B829001ACD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8435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Distribuce toků energií v atmosféře">
            <a:extLst>
              <a:ext uri="{FF2B5EF4-FFF2-40B4-BE49-F238E27FC236}">
                <a16:creationId xmlns:a16="http://schemas.microsoft.com/office/drawing/2014/main" id="{E42F79B7-90D1-43F9-B810-4B5D3FB4DF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835" y="916551"/>
            <a:ext cx="6896100" cy="556137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33A28DB-FEC5-4FCD-A7B5-12016CD9B81E}"/>
              </a:ext>
            </a:extLst>
          </p:cNvPr>
          <p:cNvSpPr txBox="1"/>
          <p:nvPr/>
        </p:nvSpPr>
        <p:spPr>
          <a:xfrm>
            <a:off x="8931935" y="1700056"/>
            <a:ext cx="311352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Distribuce energie v atmosféře </a:t>
            </a:r>
          </a:p>
          <a:p>
            <a:endParaRPr lang="cs-CZ" b="1" dirty="0"/>
          </a:p>
          <a:p>
            <a:pPr algn="just"/>
            <a:r>
              <a:rPr lang="cs-CZ" sz="1600" b="1" dirty="0"/>
              <a:t>Efekt oteplování je způsoben skleníkovými plyny, které neumožní přirozený odchod energie do kosmu.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CE084D9-266F-4F5B-8719-7A96046A17D9}"/>
              </a:ext>
            </a:extLst>
          </p:cNvPr>
          <p:cNvSpPr/>
          <p:nvPr/>
        </p:nvSpPr>
        <p:spPr>
          <a:xfrm>
            <a:off x="270588" y="19050"/>
            <a:ext cx="567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Klimatická změna a její příčina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3B7FC05-C66D-4A2F-A5EB-1037382E14C9}"/>
              </a:ext>
            </a:extLst>
          </p:cNvPr>
          <p:cNvSpPr txBox="1"/>
          <p:nvPr/>
        </p:nvSpPr>
        <p:spPr>
          <a:xfrm>
            <a:off x="5720800" y="6530176"/>
            <a:ext cx="32111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https://cs.wikipedia.org/wiki/</a:t>
            </a:r>
            <a:r>
              <a:rPr lang="cs-CZ" sz="1000" dirty="0" err="1"/>
              <a:t>Globální_oteplování</a:t>
            </a:r>
            <a:endParaRPr lang="cs-CZ" sz="1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FDEE3F8-3013-4C5D-B64C-BE8EB81820DB}"/>
              </a:ext>
            </a:extLst>
          </p:cNvPr>
          <p:cNvSpPr txBox="1"/>
          <p:nvPr/>
        </p:nvSpPr>
        <p:spPr>
          <a:xfrm>
            <a:off x="77020" y="768391"/>
            <a:ext cx="13163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rgbClr val="00B0F0"/>
                </a:solidFill>
              </a:rPr>
              <a:t>GLOBÁLNÍ</a:t>
            </a:r>
          </a:p>
          <a:p>
            <a:pPr algn="ctr"/>
            <a:endParaRPr lang="cs-CZ" b="1" dirty="0">
              <a:solidFill>
                <a:srgbClr val="00B0F0"/>
              </a:solidFill>
            </a:endParaRP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L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I</a:t>
            </a:r>
          </a:p>
          <a:p>
            <a:pPr algn="ctr"/>
            <a:r>
              <a:rPr lang="cs-CZ" b="1" dirty="0">
                <a:solidFill>
                  <a:srgbClr val="00B0F0"/>
                </a:solidFill>
              </a:rPr>
              <a:t>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256220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2934</Words>
  <Application>Microsoft Office PowerPoint</Application>
  <PresentationFormat>Širokoúhlá obrazovka</PresentationFormat>
  <Paragraphs>574</Paragraphs>
  <Slides>53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60" baseType="lpstr">
      <vt:lpstr>Arial</vt:lpstr>
      <vt:lpstr>Arial Black</vt:lpstr>
      <vt:lpstr>Arimo</vt:lpstr>
      <vt:lpstr>Century Gothic</vt:lpstr>
      <vt:lpstr>Helvetica</vt:lpstr>
      <vt:lpstr>Wingdings 3</vt:lpstr>
      <vt:lpstr>Stébla</vt:lpstr>
      <vt:lpstr>SUCHO KOLEM NÁS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SUCHO KOLEM NÁS</dc:title>
  <dc:creator>Uživatel systému Windows</dc:creator>
  <cp:lastModifiedBy>Jiri Malik</cp:lastModifiedBy>
  <cp:revision>215</cp:revision>
  <dcterms:created xsi:type="dcterms:W3CDTF">2018-06-16T09:44:03Z</dcterms:created>
  <dcterms:modified xsi:type="dcterms:W3CDTF">2019-10-07T12:45:47Z</dcterms:modified>
</cp:coreProperties>
</file>