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76" r:id="rId7"/>
    <p:sldId id="259" r:id="rId8"/>
    <p:sldId id="277" r:id="rId9"/>
    <p:sldId id="263" r:id="rId10"/>
    <p:sldId id="264" r:id="rId11"/>
    <p:sldId id="266" r:id="rId12"/>
    <p:sldId id="268" r:id="rId13"/>
    <p:sldId id="273" r:id="rId14"/>
    <p:sldId id="278" r:id="rId15"/>
    <p:sldId id="272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4253"/>
  </p:normalViewPr>
  <p:slideViewPr>
    <p:cSldViewPr snapToGrid="0" snapToObjects="1">
      <p:cViewPr varScale="1">
        <p:scale>
          <a:sx n="69" d="100"/>
          <a:sy n="69" d="100"/>
        </p:scale>
        <p:origin x="2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4855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03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139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24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255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43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79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16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44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839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Druhy kabinetů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 a komunikace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Matematika a Informatika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InforMatika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Přírodní vědy (Science)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Společenské vědy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Humanities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Kultura, umění a zdraví  </a:t>
            </a:r>
          </a:p>
          <a:p>
            <a:pPr rtl="0" fontAlgn="base"/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Předškolní a prvostupňové vzdělávání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Preprimární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primární)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5042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61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s://www.facebook.com/msmtcr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msmtcr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hyperlink" Target="https://twitter.com/msmtcr" TargetMode="External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581025" y="598487"/>
            <a:ext cx="8658225" cy="1344613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81025" y="2116138"/>
            <a:ext cx="8562975" cy="110331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0" indent="457200">
              <a:buSzTx/>
              <a:buNone/>
              <a:defRPr sz="3600"/>
            </a:lvl2pPr>
            <a:lvl3pPr marL="0" indent="914400">
              <a:buSzTx/>
              <a:buNone/>
              <a:defRPr sz="3600"/>
            </a:lvl3pPr>
            <a:lvl4pPr marL="0" indent="1371600">
              <a:buSzTx/>
              <a:buNone/>
              <a:defRPr sz="3600"/>
            </a:lvl4pPr>
            <a:lvl5pPr marL="0" indent="1828800">
              <a:buSzTx/>
              <a:buNone/>
              <a:defRPr sz="36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9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rázdn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1411758" y="4405634"/>
            <a:ext cx="10064078" cy="230408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b="1"/>
            </a:lvl1pPr>
            <a:lvl2pPr>
              <a:spcBef>
                <a:spcPts val="500"/>
              </a:spcBef>
              <a:defRPr b="1"/>
            </a:lvl2pPr>
            <a:lvl3pPr>
              <a:spcBef>
                <a:spcPts val="500"/>
              </a:spcBef>
              <a:defRPr b="1"/>
            </a:lvl3pPr>
            <a:lvl4pPr>
              <a:spcBef>
                <a:spcPts val="500"/>
              </a:spcBef>
              <a:defRPr b="1"/>
            </a:lvl4pPr>
            <a:lvl5pPr>
              <a:spcBef>
                <a:spcPts val="500"/>
              </a:spcBef>
              <a:defRPr b="1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3" name="Text názvu"/>
          <p:cNvSpPr txBox="1">
            <a:spLocks noGrp="1"/>
          </p:cNvSpPr>
          <p:nvPr>
            <p:ph type="title"/>
          </p:nvPr>
        </p:nvSpPr>
        <p:spPr>
          <a:xfrm>
            <a:off x="814387" y="561992"/>
            <a:ext cx="7045562" cy="434974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pic>
        <p:nvPicPr>
          <p:cNvPr id="114" name="Obrázek 26" descr="Obrázek 2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602" y="5550410"/>
            <a:ext cx="386982" cy="388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Obrázek 27" descr="Obrázek 2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369" y="5546292"/>
            <a:ext cx="369010" cy="369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Obrázek 28" descr="Obrázek 2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163" y="5546292"/>
            <a:ext cx="403242" cy="403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Obrázek 31" descr="Obrázek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03" y="4309671"/>
            <a:ext cx="496234" cy="41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Obrázek 32" descr="Obrázek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229" y="4863317"/>
            <a:ext cx="338516" cy="381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Obrázek 33" descr="Obrázek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555" y="5487925"/>
            <a:ext cx="392543" cy="392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Obrázek 34" descr="Obrázek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5280" y="1544042"/>
            <a:ext cx="2123438" cy="158449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slední stránk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136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1066800"/>
            <a:ext cx="10922000" cy="508000"/>
          </a:xfrm>
          <a:prstGeom prst="rect">
            <a:avLst/>
          </a:prstGeom>
        </p:spPr>
        <p:txBody>
          <a:bodyPr/>
          <a:lstStyle>
            <a:lvl1pPr algn="ctr" defTabSz="404495">
              <a:defRPr sz="26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152000" indent="-360000" algn="ctr" defTabSz="404495">
              <a:defRPr sz="26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620000" indent="-360000" algn="ctr" defTabSz="404495">
              <a:defRPr sz="26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01800" indent="-330200" algn="ctr" defTabSz="404495">
              <a:defRPr sz="26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159000" indent="-330200" algn="ctr" defTabSz="404495">
              <a:defRPr sz="26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Text úrovně 1…"/>
          <p:cNvSpPr txBox="1">
            <a:spLocks noGrp="1"/>
          </p:cNvSpPr>
          <p:nvPr>
            <p:ph type="body" idx="21" hasCustomPrompt="1"/>
          </p:nvPr>
        </p:nvSpPr>
        <p:spPr>
          <a:xfrm>
            <a:off x="504825" y="142557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</p:txBody>
      </p:sp>
      <p:sp>
        <p:nvSpPr>
          <p:cNvPr id="13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1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504825" y="451422"/>
            <a:ext cx="10515600" cy="43513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 marL="1345846" indent="-553846">
              <a:defRPr sz="4000"/>
            </a:lvl2pPr>
            <a:lvl3pPr marL="1813846" indent="-553846">
              <a:defRPr sz="4000"/>
            </a:lvl3pPr>
            <a:lvl4pPr marL="1879600" indent="-508000">
              <a:defRPr sz="4000"/>
            </a:lvl4pPr>
            <a:lvl5pPr marL="2336800" indent="-508000">
              <a:defRPr sz="4000"/>
            </a:lvl5pPr>
          </a:lstStyle>
          <a:p>
            <a:r>
              <a:t>Kliknutím lze upravit styly předlohy textu.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Nadpis a obsah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504825" y="500062"/>
            <a:ext cx="9310384" cy="43513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 marL="1345846" indent="-553846">
              <a:defRPr sz="4000"/>
            </a:lvl2pPr>
            <a:lvl3pPr marL="1813846" indent="-553846">
              <a:defRPr sz="4000"/>
            </a:lvl3pPr>
            <a:lvl4pPr marL="1879600" indent="-508000">
              <a:defRPr sz="4000"/>
            </a:lvl4pPr>
            <a:lvl5pPr marL="2336800" indent="-508000">
              <a:defRPr sz="4000"/>
            </a:lvl5pPr>
          </a:lstStyle>
          <a:p>
            <a:r>
              <a:t>Kliknutím lze upravit styly předlohy textu.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39" name="Picture 4" descr="Picture 4"/>
          <p:cNvPicPr>
            <a:picLocks noChangeAspect="1"/>
          </p:cNvPicPr>
          <p:nvPr/>
        </p:nvPicPr>
        <p:blipFill>
          <a:blip r:embed="rId3"/>
          <a:srcRect l="11243" r="14664"/>
          <a:stretch>
            <a:fillRect/>
          </a:stretch>
        </p:blipFill>
        <p:spPr>
          <a:xfrm>
            <a:off x="10139742" y="2503101"/>
            <a:ext cx="1627896" cy="1621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504825" y="500062"/>
            <a:ext cx="9475755" cy="43513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 marL="1345846" indent="-553846">
              <a:defRPr sz="4000"/>
            </a:lvl2pPr>
            <a:lvl3pPr marL="1813846" indent="-553846">
              <a:defRPr sz="4000"/>
            </a:lvl3pPr>
            <a:lvl4pPr marL="1879600" indent="-508000">
              <a:defRPr sz="4000"/>
            </a:lvl4pPr>
            <a:lvl5pPr marL="2336800" indent="-508000">
              <a:defRPr sz="4000"/>
            </a:lvl5pPr>
          </a:lstStyle>
          <a:p>
            <a:r>
              <a:t>Kliknutím lze upravit styly předlohy textu.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48" name="Picture 4" descr="Picture 4"/>
          <p:cNvPicPr>
            <a:picLocks noChangeAspect="1"/>
          </p:cNvPicPr>
          <p:nvPr/>
        </p:nvPicPr>
        <p:blipFill>
          <a:blip r:embed="rId2"/>
          <a:srcRect l="24030" t="26222" r="44669" b="15941"/>
          <a:stretch>
            <a:fillRect/>
          </a:stretch>
        </p:blipFill>
        <p:spPr>
          <a:xfrm>
            <a:off x="10139743" y="2503101"/>
            <a:ext cx="1627896" cy="1629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icture 2" descr="Picture 2"/>
          <p:cNvPicPr>
            <a:picLocks noChangeAspect="1"/>
          </p:cNvPicPr>
          <p:nvPr/>
        </p:nvPicPr>
        <p:blipFill>
          <a:blip r:embed="rId3"/>
          <a:srcRect l="14314" t="1986" r="25917" b="1845"/>
          <a:stretch>
            <a:fillRect/>
          </a:stretch>
        </p:blipFill>
        <p:spPr>
          <a:xfrm>
            <a:off x="10139742" y="4355555"/>
            <a:ext cx="1627896" cy="1635486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Obdélník 1"/>
          <p:cNvSpPr/>
          <p:nvPr/>
        </p:nvSpPr>
        <p:spPr>
          <a:xfrm>
            <a:off x="10139742" y="588559"/>
            <a:ext cx="1627896" cy="1629020"/>
          </a:xfrm>
          <a:prstGeom prst="rect">
            <a:avLst/>
          </a:prstGeom>
          <a:solidFill>
            <a:srgbClr val="61B4E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8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61B4E4"/>
          </a:solidFill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FFFF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FFFF"/>
                </a:solidFill>
              </a:defRPr>
            </a:lvl3pPr>
            <a:lvl4pPr>
              <a:spcBef>
                <a:spcPts val="500"/>
              </a:spcBef>
              <a:defRPr>
                <a:solidFill>
                  <a:srgbClr val="FFFFFF"/>
                </a:solidFill>
              </a:defRPr>
            </a:lvl4pPr>
            <a:lvl5pPr>
              <a:spcBef>
                <a:spcPts val="5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Nadpis a obsah">
    <p:bg>
      <p:bgPr>
        <a:solidFill>
          <a:srgbClr val="61B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xfrm>
            <a:off x="1235412" y="1930095"/>
            <a:ext cx="10515601" cy="8524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idx="1"/>
          </p:nvPr>
        </p:nvSpPr>
        <p:spPr>
          <a:xfrm>
            <a:off x="1293774" y="2804890"/>
            <a:ext cx="10243230" cy="371264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00"/>
              </a:spcBef>
              <a:defRPr sz="3200" i="1">
                <a:solidFill>
                  <a:srgbClr val="FFFFFF"/>
                </a:solidFill>
              </a:defRPr>
            </a:lvl1pPr>
            <a:lvl2pPr marL="1235076" indent="-443076">
              <a:spcBef>
                <a:spcPts val="500"/>
              </a:spcBef>
              <a:defRPr sz="3200" i="1">
                <a:solidFill>
                  <a:srgbClr val="FFFFFF"/>
                </a:solidFill>
              </a:defRPr>
            </a:lvl2pPr>
            <a:lvl3pPr marL="1703077" indent="-443077">
              <a:spcBef>
                <a:spcPts val="500"/>
              </a:spcBef>
              <a:defRPr sz="3200" i="1">
                <a:solidFill>
                  <a:srgbClr val="FFFFFF"/>
                </a:solidFill>
              </a:defRPr>
            </a:lvl3pPr>
            <a:lvl4pPr marL="1778000" indent="-406400">
              <a:spcBef>
                <a:spcPts val="500"/>
              </a:spcBef>
              <a:defRPr sz="3200" i="1">
                <a:solidFill>
                  <a:srgbClr val="FFFFFF"/>
                </a:solidFill>
              </a:defRPr>
            </a:lvl4pPr>
            <a:lvl5pPr marL="2235200" indent="-406400">
              <a:spcBef>
                <a:spcPts val="500"/>
              </a:spcBef>
              <a:defRPr sz="3200" i="1">
                <a:solidFill>
                  <a:srgbClr val="FFFFFF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8" name="Obrázek 4" descr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689" y="413992"/>
            <a:ext cx="1303509" cy="97267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Nadpis a obsa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názvu"/>
          <p:cNvSpPr txBox="1">
            <a:spLocks noGrp="1"/>
          </p:cNvSpPr>
          <p:nvPr>
            <p:ph type="title"/>
          </p:nvPr>
        </p:nvSpPr>
        <p:spPr>
          <a:xfrm>
            <a:off x="1235412" y="1930095"/>
            <a:ext cx="10515601" cy="852489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7" name="Text úrovně 1…"/>
          <p:cNvSpPr txBox="1">
            <a:spLocks noGrp="1"/>
          </p:cNvSpPr>
          <p:nvPr>
            <p:ph type="body" idx="1"/>
          </p:nvPr>
        </p:nvSpPr>
        <p:spPr>
          <a:xfrm>
            <a:off x="1293774" y="2804890"/>
            <a:ext cx="10243230" cy="371264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500"/>
              </a:spcBef>
              <a:defRPr sz="3200" i="1"/>
            </a:lvl1pPr>
            <a:lvl2pPr marL="1235076" indent="-443076">
              <a:spcBef>
                <a:spcPts val="500"/>
              </a:spcBef>
              <a:defRPr sz="3200" i="1"/>
            </a:lvl2pPr>
            <a:lvl3pPr marL="1703077" indent="-443077">
              <a:spcBef>
                <a:spcPts val="500"/>
              </a:spcBef>
              <a:defRPr sz="3200" i="1"/>
            </a:lvl3pPr>
            <a:lvl4pPr marL="1778000" indent="-406400">
              <a:spcBef>
                <a:spcPts val="500"/>
              </a:spcBef>
              <a:defRPr sz="3200" i="1"/>
            </a:lvl4pPr>
            <a:lvl5pPr marL="2235200" indent="-406400">
              <a:spcBef>
                <a:spcPts val="500"/>
              </a:spcBef>
              <a:defRPr sz="3200" i="1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78" name="Obrázek 4" descr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689" y="413992"/>
            <a:ext cx="1303509" cy="97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Obrázek 3" descr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451" y="413992"/>
            <a:ext cx="1311746" cy="978816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Obdélník 5"/>
          <p:cNvSpPr/>
          <p:nvPr/>
        </p:nvSpPr>
        <p:spPr>
          <a:xfrm>
            <a:off x="0" y="6789910"/>
            <a:ext cx="12192000" cy="87550"/>
          </a:xfrm>
          <a:prstGeom prst="rect">
            <a:avLst/>
          </a:prstGeom>
          <a:solidFill>
            <a:srgbClr val="61B4E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8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0" name="Zástupný symbol pro obrázek 2"/>
          <p:cNvSpPr>
            <a:spLocks noGrp="1"/>
          </p:cNvSpPr>
          <p:nvPr>
            <p:ph type="pic" idx="21"/>
          </p:nvPr>
        </p:nvSpPr>
        <p:spPr>
          <a:xfrm>
            <a:off x="504823" y="1425575"/>
            <a:ext cx="11051636" cy="44402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504825" y="500062"/>
            <a:ext cx="10515600" cy="852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504825" y="142557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59123" y="68307"/>
            <a:ext cx="232877" cy="22851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6D6E7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1pPr>
      <a:lvl2pPr marL="1179692" marR="0" indent="-387692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■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2pPr>
      <a:lvl3pPr marL="1647692" marR="0" indent="-387692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■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small" spc="0" baseline="0">
          <a:solidFill>
            <a:srgbClr val="6D6E7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adpis 1"/>
          <p:cNvSpPr txBox="1">
            <a:spLocks noGrp="1"/>
          </p:cNvSpPr>
          <p:nvPr>
            <p:ph type="ctrTitle"/>
          </p:nvPr>
        </p:nvSpPr>
        <p:spPr>
          <a:xfrm>
            <a:off x="551208" y="1015931"/>
            <a:ext cx="8658226" cy="134461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95527">
              <a:defRPr sz="4698">
                <a:solidFill>
                  <a:srgbClr val="61B4E4"/>
                </a:solidFill>
              </a:defRPr>
            </a:pPr>
            <a:r>
              <a:rPr sz="6000" dirty="0"/>
              <a:t>IPs </a:t>
            </a:r>
            <a:r>
              <a:rPr sz="6000" dirty="0" err="1"/>
              <a:t>Kurikulum</a:t>
            </a:r>
            <a:endParaRPr sz="6000" dirty="0"/>
          </a:p>
        </p:txBody>
      </p:sp>
      <p:pic>
        <p:nvPicPr>
          <p:cNvPr id="148" name="Obrázek 4" descr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465" y="6070088"/>
            <a:ext cx="2397046" cy="672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KA 03 Koordin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/>
            </a:lvl1pPr>
          </a:lstStyle>
          <a:p>
            <a:r>
              <a:rPr lang="cs-CZ"/>
              <a:t>Publicita změny a Spolupráce s partnery</a:t>
            </a:r>
            <a:endParaRPr/>
          </a:p>
        </p:txBody>
      </p:sp>
      <p:sp>
        <p:nvSpPr>
          <p:cNvPr id="187" name="Koordinace tvorby učebních materiálů pro práci s inovovaným obsahem…"/>
          <p:cNvSpPr txBox="1">
            <a:spLocks noGrp="1"/>
          </p:cNvSpPr>
          <p:nvPr>
            <p:ph type="body" idx="1"/>
          </p:nvPr>
        </p:nvSpPr>
        <p:spPr>
          <a:xfrm>
            <a:off x="400322" y="1919865"/>
            <a:ext cx="7150010" cy="42194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Vysvětlení obsahu a účelu  projektu 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Oslovení různých cílových skupin</a:t>
            </a:r>
          </a:p>
          <a:p>
            <a:pPr marL="263525" lvl="1" indent="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None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endParaRPr lang="cs-CZ" sz="3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5328" b="29078"/>
          <a:stretch/>
        </p:blipFill>
        <p:spPr>
          <a:xfrm>
            <a:off x="7833087" y="2063556"/>
            <a:ext cx="3537233" cy="25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84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KA 03 Koordin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cs-CZ" dirty="0" err="1"/>
              <a:t>Ips</a:t>
            </a:r>
            <a:r>
              <a:rPr lang="cs-CZ" dirty="0"/>
              <a:t> Kurikulum a MAP v územích</a:t>
            </a:r>
            <a:endParaRPr dirty="0"/>
          </a:p>
        </p:txBody>
      </p:sp>
      <p:sp>
        <p:nvSpPr>
          <p:cNvPr id="187" name="Koordinace tvorby učebních materiálů pro práci s inovovaným obsahem…"/>
          <p:cNvSpPr txBox="1">
            <a:spLocks noGrp="1"/>
          </p:cNvSpPr>
          <p:nvPr>
            <p:ph type="body" idx="1"/>
          </p:nvPr>
        </p:nvSpPr>
        <p:spPr>
          <a:xfrm>
            <a:off x="504825" y="1937687"/>
            <a:ext cx="9588137" cy="378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Synergie v územích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Pracovní setkání na územní úrovni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Společné odborné panely na krajské úrovni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Možnost členství v metodických kabinetech</a:t>
            </a:r>
          </a:p>
        </p:txBody>
      </p:sp>
    </p:spTree>
    <p:extLst>
      <p:ext uri="{BB962C8B-B14F-4D97-AF65-F5344CB8AC3E}">
        <p14:creationId xmlns:p14="http://schemas.microsoft.com/office/powerpoint/2010/main" val="30933045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Zástupný symbol pro obsah 2"/>
          <p:cNvSpPr txBox="1">
            <a:spLocks noGrp="1"/>
          </p:cNvSpPr>
          <p:nvPr>
            <p:ph type="body" sz="quarter" idx="1"/>
          </p:nvPr>
        </p:nvSpPr>
        <p:spPr>
          <a:xfrm>
            <a:off x="981444" y="4420853"/>
            <a:ext cx="3969379" cy="974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1800"/>
            </a:lvl1pPr>
          </a:lstStyle>
          <a:p>
            <a:r>
              <a:rPr lang="cs-CZ" sz="3200" dirty="0"/>
              <a:t>Petra Šnajdrová, Jiří Nekola</a:t>
            </a:r>
          </a:p>
        </p:txBody>
      </p:sp>
      <p:sp>
        <p:nvSpPr>
          <p:cNvPr id="200" name="Zástupný symbol pro číslo snímku 3"/>
          <p:cNvSpPr txBox="1">
            <a:spLocks noGrp="1"/>
          </p:cNvSpPr>
          <p:nvPr>
            <p:ph type="sldNum" sz="quarter" idx="2"/>
          </p:nvPr>
        </p:nvSpPr>
        <p:spPr>
          <a:xfrm>
            <a:off x="11959123" y="68307"/>
            <a:ext cx="232878" cy="2285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01" name="Děkujeme…"/>
          <p:cNvSpPr txBox="1">
            <a:spLocks noGrp="1"/>
          </p:cNvSpPr>
          <p:nvPr>
            <p:ph type="title"/>
          </p:nvPr>
        </p:nvSpPr>
        <p:spPr>
          <a:xfrm>
            <a:off x="965008" y="1779010"/>
            <a:ext cx="7787105" cy="279498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sz="6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Děkujeme</a:t>
            </a:r>
            <a:r>
              <a:rPr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za </a:t>
            </a:r>
            <a:r>
              <a:rPr sz="6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pozornost</a:t>
            </a:r>
            <a:endParaRPr sz="6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Základní informace o projekt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dirty="0" err="1"/>
              <a:t>Základní</a:t>
            </a:r>
            <a:r>
              <a:rPr dirty="0"/>
              <a:t> </a:t>
            </a:r>
            <a:r>
              <a:rPr dirty="0" err="1"/>
              <a:t>informace</a:t>
            </a:r>
            <a:r>
              <a:rPr dirty="0"/>
              <a:t> o </a:t>
            </a:r>
            <a:r>
              <a:rPr dirty="0" err="1"/>
              <a:t>projektu</a:t>
            </a:r>
            <a:endParaRPr dirty="0"/>
          </a:p>
        </p:txBody>
      </p:sp>
      <p:sp>
        <p:nvSpPr>
          <p:cNvPr id="151" name="Operační program:     Jan Amos Komenský…"/>
          <p:cNvSpPr txBox="1">
            <a:spLocks noGrp="1"/>
          </p:cNvSpPr>
          <p:nvPr>
            <p:ph type="body" sz="half" idx="1"/>
          </p:nvPr>
        </p:nvSpPr>
        <p:spPr>
          <a:xfrm>
            <a:off x="592747" y="1795691"/>
            <a:ext cx="10515601" cy="2769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l" defTabSz="914400">
              <a:lnSpc>
                <a:spcPct val="90000"/>
              </a:lnSpc>
              <a:spcBef>
                <a:spcPts val="120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400" cap="none">
                <a:latin typeface="+mn-lt"/>
                <a:ea typeface="+mn-ea"/>
                <a:cs typeface="+mn-cs"/>
                <a:sym typeface="Calibri"/>
              </a:defRPr>
            </a:pPr>
            <a:r>
              <a:rPr sz="3200" dirty="0" err="1"/>
              <a:t>Operační</a:t>
            </a:r>
            <a:r>
              <a:rPr sz="3200" dirty="0"/>
              <a:t> program:     	</a:t>
            </a:r>
            <a:r>
              <a:rPr sz="3200" b="1" dirty="0"/>
              <a:t>Jan Amos </a:t>
            </a:r>
            <a:r>
              <a:rPr sz="3200" b="1" dirty="0" err="1"/>
              <a:t>Komenský</a:t>
            </a:r>
            <a:endParaRPr sz="3200" dirty="0"/>
          </a:p>
          <a:p>
            <a:pPr marL="457200" indent="-457200" algn="l" defTabSz="914400">
              <a:lnSpc>
                <a:spcPct val="90000"/>
              </a:lnSpc>
              <a:spcBef>
                <a:spcPts val="120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400" cap="none">
                <a:latin typeface="+mn-lt"/>
                <a:ea typeface="+mn-ea"/>
                <a:cs typeface="+mn-cs"/>
                <a:sym typeface="Calibri"/>
              </a:defRPr>
            </a:pPr>
            <a:r>
              <a:rPr sz="3200" dirty="0" err="1"/>
              <a:t>Realizátor</a:t>
            </a:r>
            <a:r>
              <a:rPr sz="3200" dirty="0"/>
              <a:t>:                    	</a:t>
            </a:r>
            <a:r>
              <a:rPr sz="3200" b="1" dirty="0"/>
              <a:t>NPI</a:t>
            </a:r>
            <a:r>
              <a:rPr lang="cs-CZ" sz="3200" b="1" dirty="0"/>
              <a:t> ČR</a:t>
            </a:r>
            <a:endParaRPr sz="3200" dirty="0"/>
          </a:p>
          <a:p>
            <a:pPr marL="457200" indent="-457200" algn="l" defTabSz="914400">
              <a:lnSpc>
                <a:spcPct val="90000"/>
              </a:lnSpc>
              <a:spcBef>
                <a:spcPts val="120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400" cap="none">
                <a:latin typeface="+mn-lt"/>
                <a:ea typeface="+mn-ea"/>
                <a:cs typeface="+mn-cs"/>
                <a:sym typeface="Calibri"/>
              </a:defRPr>
            </a:pPr>
            <a:r>
              <a:rPr sz="3200" dirty="0" err="1"/>
              <a:t>Plánována</a:t>
            </a:r>
            <a:r>
              <a:rPr sz="3200" dirty="0"/>
              <a:t> </a:t>
            </a:r>
            <a:r>
              <a:rPr sz="3200" dirty="0" err="1"/>
              <a:t>realizace</a:t>
            </a:r>
            <a:r>
              <a:rPr sz="3200" dirty="0"/>
              <a:t>:   	</a:t>
            </a:r>
            <a:r>
              <a:rPr sz="3200" b="1" dirty="0"/>
              <a:t>1. </a:t>
            </a:r>
            <a:r>
              <a:rPr lang="cs-CZ" sz="3200" b="1" dirty="0"/>
              <a:t>4</a:t>
            </a:r>
            <a:r>
              <a:rPr sz="3200" b="1" dirty="0"/>
              <a:t>. 2023 - 3</a:t>
            </a:r>
            <a:r>
              <a:rPr lang="cs-CZ" sz="3200" b="1" dirty="0"/>
              <a:t>0</a:t>
            </a:r>
            <a:r>
              <a:rPr sz="3200" b="1" dirty="0"/>
              <a:t>. </a:t>
            </a:r>
            <a:r>
              <a:rPr lang="cs-CZ" sz="3200" b="1" dirty="0"/>
              <a:t>11</a:t>
            </a:r>
            <a:r>
              <a:rPr sz="3200" b="1" dirty="0"/>
              <a:t>. 2028 (68 </a:t>
            </a:r>
            <a:r>
              <a:rPr sz="3200" b="1" dirty="0" err="1"/>
              <a:t>měs</a:t>
            </a:r>
            <a:r>
              <a:rPr lang="cs-CZ" sz="3200" b="1" dirty="0"/>
              <a:t>.</a:t>
            </a:r>
            <a:r>
              <a:rPr sz="3200" b="1" dirty="0"/>
              <a:t>)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r="5943" b="29509"/>
          <a:stretch/>
        </p:blipFill>
        <p:spPr>
          <a:xfrm>
            <a:off x="454659" y="1535430"/>
            <a:ext cx="5164721" cy="4218097"/>
          </a:xfrm>
          <a:prstGeom prst="rect">
            <a:avLst/>
          </a:prstGeom>
        </p:spPr>
      </p:pic>
      <p:sp>
        <p:nvSpPr>
          <p:cNvPr id="159" name="Hlavní cíl projektu"/>
          <p:cNvSpPr txBox="1">
            <a:spLocks noGrp="1"/>
          </p:cNvSpPr>
          <p:nvPr>
            <p:ph type="title"/>
          </p:nvPr>
        </p:nvSpPr>
        <p:spPr>
          <a:xfrm>
            <a:off x="457199" y="395559"/>
            <a:ext cx="10515601" cy="852489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cs-CZ" dirty="0"/>
              <a:t>Co přinese projekt učitelům?</a:t>
            </a:r>
            <a:endParaRPr dirty="0"/>
          </a:p>
        </p:txBody>
      </p:sp>
      <p:sp>
        <p:nvSpPr>
          <p:cNvPr id="160" name="Podpořit změnu vzdělávacího obsahu tak, aby byl jednak ve větším souladu s národním kurikulem a aby se zároveň zlepšila úroveň žáků v oblasti  klíčových kompetencí, znalostí a dovedností, čehož bude dosaženo podporou učitelů včetně podpory vzájemného sdí"/>
          <p:cNvSpPr txBox="1">
            <a:spLocks noGrp="1"/>
          </p:cNvSpPr>
          <p:nvPr>
            <p:ph type="body" sz="half" idx="1"/>
          </p:nvPr>
        </p:nvSpPr>
        <p:spPr>
          <a:xfrm>
            <a:off x="5954124" y="1402189"/>
            <a:ext cx="5920013" cy="43513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spcBef>
                <a:spcPts val="1200"/>
              </a:spcBef>
              <a:defRPr sz="2800" cap="none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>
              <a:spcBef>
                <a:spcPts val="0"/>
              </a:spcBef>
            </a:pPr>
            <a:r>
              <a:rPr lang="cs-CZ" sz="3200" dirty="0"/>
              <a:t>Podpoří </a:t>
            </a:r>
            <a:r>
              <a:rPr lang="cs-CZ" sz="3200" b="1" dirty="0"/>
              <a:t>profesní</a:t>
            </a:r>
            <a:r>
              <a:rPr lang="cs-CZ" sz="3200" dirty="0"/>
              <a:t> </a:t>
            </a:r>
            <a:r>
              <a:rPr lang="cs-CZ" sz="3200" b="1" dirty="0"/>
              <a:t>rozvoj</a:t>
            </a:r>
            <a:r>
              <a:rPr lang="cs-CZ" sz="3200" dirty="0"/>
              <a:t> učitelů, aby uměli</a:t>
            </a:r>
          </a:p>
          <a:p>
            <a:pPr marL="457200" indent="-457200"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cs-CZ" sz="3200" dirty="0"/>
              <a:t>svou praxi zaměřit více na</a:t>
            </a:r>
          </a:p>
          <a:p>
            <a:pPr marL="792000" indent="-457200">
              <a:spcBef>
                <a:spcPts val="0"/>
              </a:spcBef>
              <a:buClr>
                <a:srgbClr val="00B0F0"/>
              </a:buClr>
              <a:buFont typeface="Calibri" panose="020F0502020204030204" pitchFamily="34" charset="0"/>
              <a:buChar char="−"/>
            </a:pPr>
            <a:r>
              <a:rPr lang="cs-CZ" sz="3200" dirty="0"/>
              <a:t>kompetence a </a:t>
            </a:r>
          </a:p>
          <a:p>
            <a:pPr marL="792000" indent="-457200">
              <a:spcBef>
                <a:spcPts val="0"/>
              </a:spcBef>
              <a:buClr>
                <a:srgbClr val="00B0F0"/>
              </a:buClr>
              <a:buFont typeface="Calibri" panose="020F0502020204030204" pitchFamily="34" charset="0"/>
              <a:buChar char="−"/>
            </a:pPr>
            <a:r>
              <a:rPr lang="cs-CZ" sz="3200" dirty="0"/>
              <a:t>gramotnosti,</a:t>
            </a:r>
          </a:p>
          <a:p>
            <a:pPr marL="457200" indent="-457200"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cs-CZ" sz="3200" dirty="0"/>
              <a:t>lépe modernizovat </a:t>
            </a:r>
          </a:p>
          <a:p>
            <a:pPr marL="792000" indent="-457200">
              <a:spcBef>
                <a:spcPts val="0"/>
              </a:spcBef>
              <a:buClr>
                <a:srgbClr val="00B0F0"/>
              </a:buClr>
              <a:buFont typeface="Calibri" panose="020F0502020204030204" pitchFamily="34" charset="0"/>
              <a:buChar char="−"/>
            </a:pPr>
            <a:r>
              <a:rPr lang="cs-CZ" sz="3200" dirty="0"/>
              <a:t>obsah, </a:t>
            </a:r>
          </a:p>
          <a:p>
            <a:pPr marL="792000" indent="-457200">
              <a:spcBef>
                <a:spcPts val="0"/>
              </a:spcBef>
              <a:buClr>
                <a:srgbClr val="00B0F0"/>
              </a:buClr>
              <a:buFont typeface="Calibri" panose="020F0502020204030204" pitchFamily="34" charset="0"/>
              <a:buChar char="−"/>
            </a:pPr>
            <a:r>
              <a:rPr lang="cs-CZ" sz="3200" dirty="0"/>
              <a:t>metody a </a:t>
            </a:r>
          </a:p>
          <a:p>
            <a:pPr marL="792000" indent="-457200">
              <a:spcBef>
                <a:spcPts val="0"/>
              </a:spcBef>
              <a:buClr>
                <a:srgbClr val="00B0F0"/>
              </a:buClr>
              <a:buFont typeface="Calibri" panose="020F0502020204030204" pitchFamily="34" charset="0"/>
              <a:buChar char="−"/>
            </a:pPr>
            <a:r>
              <a:rPr lang="cs-CZ" sz="3200" dirty="0"/>
              <a:t>formy vzdělávání.</a:t>
            </a:r>
          </a:p>
        </p:txBody>
      </p:sp>
    </p:spTree>
    <p:extLst>
      <p:ext uri="{BB962C8B-B14F-4D97-AF65-F5344CB8AC3E}">
        <p14:creationId xmlns:p14="http://schemas.microsoft.com/office/powerpoint/2010/main" val="12241942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V</a:t>
            </a:r>
            <a:r>
              <a:rPr lang="cs-CZ" err="1"/>
              <a:t>azby</a:t>
            </a:r>
            <a:r>
              <a:rPr lang="cs-CZ"/>
              <a:t> projektu</a:t>
            </a:r>
            <a:endParaRPr/>
          </a:p>
        </p:txBody>
      </p:sp>
      <p:sp>
        <p:nvSpPr>
          <p:cNvPr id="156" name="Zástupný symbol pro číslo snímku 2"/>
          <p:cNvSpPr txBox="1">
            <a:spLocks noGrp="1"/>
          </p:cNvSpPr>
          <p:nvPr>
            <p:ph type="sldNum" sz="quarter" idx="2"/>
          </p:nvPr>
        </p:nvSpPr>
        <p:spPr>
          <a:xfrm>
            <a:off x="12023491" y="68307"/>
            <a:ext cx="168509" cy="2285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57" name="Zástupný symbol pro obsah 2"/>
          <p:cNvSpPr txBox="1"/>
          <p:nvPr/>
        </p:nvSpPr>
        <p:spPr>
          <a:xfrm>
            <a:off x="3998543" y="1993870"/>
            <a:ext cx="8024948" cy="398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457200" indent="-457200" defTabSz="905255">
              <a:lnSpc>
                <a:spcPct val="90000"/>
              </a:lnSpc>
              <a:spcBef>
                <a:spcPts val="80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376">
                <a:solidFill>
                  <a:srgbClr val="6D6E70"/>
                </a:solidFill>
              </a:defRPr>
            </a:pPr>
            <a:r>
              <a:rPr lang="nl-NL" sz="3200"/>
              <a:t>Strategie 2030+</a:t>
            </a:r>
            <a:r>
              <a:rPr lang="cs-CZ" sz="3200"/>
              <a:t> a Hlavní směry revize RVP ZV</a:t>
            </a:r>
            <a:endParaRPr lang="nl-NL" sz="3200"/>
          </a:p>
          <a:p>
            <a:pPr marL="457200" indent="-457200" defTabSz="905255">
              <a:lnSpc>
                <a:spcPct val="90000"/>
              </a:lnSpc>
              <a:spcBef>
                <a:spcPts val="120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376">
                <a:solidFill>
                  <a:srgbClr val="6D6E70"/>
                </a:solidFill>
              </a:defRPr>
            </a:pPr>
            <a:r>
              <a:rPr lang="cs-CZ" sz="3200"/>
              <a:t>Ukončené projekty (např. </a:t>
            </a:r>
            <a:r>
              <a:rPr lang="nl-NL" sz="3200"/>
              <a:t>NP Koordinátor 2005-2007</a:t>
            </a:r>
            <a:r>
              <a:rPr lang="cs-CZ" sz="3200"/>
              <a:t>, </a:t>
            </a:r>
            <a:r>
              <a:rPr lang="nl-NL" sz="3200"/>
              <a:t>Pilot Z, Pilot G</a:t>
            </a:r>
            <a:r>
              <a:rPr lang="cs-CZ" sz="3200"/>
              <a:t>, </a:t>
            </a:r>
            <a:r>
              <a:rPr lang="nl-NL" sz="3200"/>
              <a:t>Koordinátor S</a:t>
            </a:r>
            <a:r>
              <a:rPr lang="cs-CZ" sz="3200"/>
              <a:t>, </a:t>
            </a:r>
            <a:r>
              <a:rPr lang="nl-NL" sz="3200"/>
              <a:t>Kurikulum G</a:t>
            </a:r>
            <a:r>
              <a:rPr lang="cs-CZ" sz="3200"/>
              <a:t>, MAP, PPUČ)</a:t>
            </a:r>
            <a:endParaRPr lang="nl-NL" sz="3200"/>
          </a:p>
          <a:p>
            <a:pPr marL="457200" indent="-457200" defTabSz="905255">
              <a:lnSpc>
                <a:spcPct val="90000"/>
              </a:lnSpc>
              <a:spcBef>
                <a:spcPts val="80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376">
                <a:solidFill>
                  <a:srgbClr val="6D6E70"/>
                </a:solidFill>
              </a:defRPr>
            </a:pPr>
            <a:r>
              <a:rPr lang="cs-CZ" sz="3200"/>
              <a:t>Aktivní projekty (např. Střední článek, SYPO, Dějepis+, P-AP, NPO 3.1, NPO 3.2)</a:t>
            </a:r>
            <a:endParaRPr sz="3200" cap="small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r="13518" b="38270"/>
          <a:stretch/>
        </p:blipFill>
        <p:spPr>
          <a:xfrm>
            <a:off x="387259" y="1993870"/>
            <a:ext cx="3500846" cy="29903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Hlavní cíl projektu"/>
          <p:cNvSpPr txBox="1">
            <a:spLocks noGrp="1"/>
          </p:cNvSpPr>
          <p:nvPr>
            <p:ph type="title"/>
          </p:nvPr>
        </p:nvSpPr>
        <p:spPr>
          <a:xfrm>
            <a:off x="457199" y="395559"/>
            <a:ext cx="10515601" cy="852489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Cílová skupina</a:t>
            </a:r>
            <a:endParaRPr/>
          </a:p>
        </p:txBody>
      </p:sp>
      <p:sp>
        <p:nvSpPr>
          <p:cNvPr id="160" name="Podpořit změnu vzdělávacího obsahu tak, aby byl jednak ve větším souladu s národním kurikulem a aby se zároveň zlepšila úroveň žáků v oblasti  klíčových kompetencí, znalostí a dovedností, čehož bude dosaženo podporou učitelů včetně podpory vzájemného sdí"/>
          <p:cNvSpPr txBox="1">
            <a:spLocks noGrp="1"/>
          </p:cNvSpPr>
          <p:nvPr>
            <p:ph type="body" sz="half" idx="1"/>
          </p:nvPr>
        </p:nvSpPr>
        <p:spPr>
          <a:xfrm>
            <a:off x="4611189" y="1402187"/>
            <a:ext cx="7171507" cy="43513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spcBef>
                <a:spcPts val="1200"/>
              </a:spcBef>
              <a:defRPr sz="2800" cap="none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715455" lvl="1" indent="-457200" algn="l" defTabSz="896111">
              <a:lnSpc>
                <a:spcPct val="90000"/>
              </a:lnSpc>
              <a:spcBef>
                <a:spcPts val="60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744" cap="none">
                <a:solidFill>
                  <a:srgbClr val="6D6E70">
                    <a:alpha val="84705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cap="none" dirty="0">
                <a:solidFill>
                  <a:srgbClr val="6D6E70">
                    <a:alpha val="84705"/>
                  </a:srgbClr>
                </a:solidFill>
                <a:sym typeface="Calibri"/>
              </a:rPr>
              <a:t>Pedagogičtí pracovníci mateřských, základních a středních škol</a:t>
            </a:r>
            <a:endParaRPr lang="cs-CZ" sz="3200" cap="none" dirty="0">
              <a:solidFill>
                <a:srgbClr val="000000">
                  <a:alpha val="84705"/>
                </a:srgbClr>
              </a:solidFill>
              <a:sym typeface="Calibri"/>
            </a:endParaRPr>
          </a:p>
          <a:p>
            <a:pPr marL="715455" lvl="1" indent="-457200" algn="l" defTabSz="896111">
              <a:lnSpc>
                <a:spcPct val="90000"/>
              </a:lnSpc>
              <a:spcBef>
                <a:spcPts val="60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744" cap="none">
                <a:solidFill>
                  <a:srgbClr val="6D6E70">
                    <a:alpha val="84705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cap="none" dirty="0">
                <a:solidFill>
                  <a:srgbClr val="6D6E70">
                    <a:alpha val="84705"/>
                  </a:srgbClr>
                </a:solidFill>
                <a:sym typeface="Calibri"/>
              </a:rPr>
              <a:t>Ředitelé a širší vedení mateřských, základních a středních škol</a:t>
            </a:r>
            <a:endParaRPr lang="cs-CZ" sz="3200" cap="none" dirty="0">
              <a:solidFill>
                <a:srgbClr val="000000">
                  <a:alpha val="84705"/>
                </a:srgbClr>
              </a:solidFill>
              <a:sym typeface="Calibri"/>
            </a:endParaRPr>
          </a:p>
          <a:p>
            <a:pPr marL="715455" lvl="1" indent="-457200" algn="l" defTabSz="896111">
              <a:lnSpc>
                <a:spcPct val="90000"/>
              </a:lnSpc>
              <a:spcBef>
                <a:spcPts val="60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744" cap="none">
                <a:solidFill>
                  <a:srgbClr val="6D6E70">
                    <a:alpha val="84705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cap="none" dirty="0">
                <a:solidFill>
                  <a:srgbClr val="6D6E70">
                    <a:alpha val="84705"/>
                  </a:srgbClr>
                </a:solidFill>
                <a:sym typeface="Calibri"/>
              </a:rPr>
              <a:t>Pracovníci a studenti PF a fakult vysokých škol vzdělávajících učitele</a:t>
            </a:r>
            <a:endParaRPr lang="cs-CZ" sz="3200" cap="none" dirty="0">
              <a:solidFill>
                <a:srgbClr val="000000">
                  <a:alpha val="84705"/>
                </a:srgbClr>
              </a:solidFill>
              <a:sym typeface="Calibri"/>
            </a:endParaRPr>
          </a:p>
          <a:p>
            <a:pPr marL="715455" lvl="1" indent="-457200" algn="l" defTabSz="896111">
              <a:lnSpc>
                <a:spcPct val="90000"/>
              </a:lnSpc>
              <a:spcBef>
                <a:spcPts val="60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744" cap="none">
                <a:solidFill>
                  <a:srgbClr val="6D6E70">
                    <a:alpha val="84705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cap="none" dirty="0">
                <a:solidFill>
                  <a:srgbClr val="6D6E70">
                    <a:alpha val="84705"/>
                  </a:srgbClr>
                </a:solidFill>
                <a:sym typeface="Calibri"/>
              </a:rPr>
              <a:t>Odborná veřejnost</a:t>
            </a:r>
            <a:endParaRPr lang="cs-CZ" sz="3200" cap="none" dirty="0">
              <a:solidFill>
                <a:srgbClr val="000000">
                  <a:alpha val="84705"/>
                </a:srgbClr>
              </a:solidFill>
              <a:sym typeface="Calibri"/>
            </a:endParaRPr>
          </a:p>
          <a:p>
            <a:pPr marL="715455" lvl="1" indent="-457200" algn="l" defTabSz="896111">
              <a:lnSpc>
                <a:spcPct val="90000"/>
              </a:lnSpc>
              <a:spcBef>
                <a:spcPts val="60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744" cap="none">
                <a:solidFill>
                  <a:srgbClr val="6D6E70">
                    <a:alpha val="84705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cap="none" dirty="0">
                <a:solidFill>
                  <a:srgbClr val="6D6E70">
                    <a:alpha val="84705"/>
                  </a:srgbClr>
                </a:solidFill>
                <a:sym typeface="Calibri"/>
              </a:rPr>
              <a:t>Děti, žáci a jejich zákonní zástupci</a:t>
            </a:r>
            <a:endParaRPr lang="cs-CZ" sz="3200" cap="none" dirty="0">
              <a:solidFill>
                <a:srgbClr val="000000">
                  <a:alpha val="84705"/>
                </a:srgbClr>
              </a:solidFill>
              <a:sym typeface="Calibri"/>
            </a:endParaRPr>
          </a:p>
          <a:p>
            <a:pPr marL="715455" lvl="1" indent="-457200" algn="l" defTabSz="896111">
              <a:lnSpc>
                <a:spcPct val="90000"/>
              </a:lnSpc>
              <a:spcBef>
                <a:spcPts val="60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744" cap="none">
                <a:solidFill>
                  <a:srgbClr val="6D6E70">
                    <a:alpha val="84705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cap="none" dirty="0">
                <a:solidFill>
                  <a:srgbClr val="6D6E70">
                    <a:alpha val="84705"/>
                  </a:srgbClr>
                </a:solidFill>
                <a:sym typeface="Calibri"/>
              </a:rPr>
              <a:t>Zřizovatelé škol</a:t>
            </a:r>
          </a:p>
        </p:txBody>
      </p:sp>
      <p:pic>
        <p:nvPicPr>
          <p:cNvPr id="5" name="pexels-artem-podrez-8088092.jpg" descr="pexels-artem-podrez-8088092.jpg"/>
          <p:cNvPicPr>
            <a:picLocks noChangeAspect="1"/>
          </p:cNvPicPr>
          <p:nvPr/>
        </p:nvPicPr>
        <p:blipFill>
          <a:blip r:embed="rId3"/>
          <a:srcRect t="30331" b="7655"/>
          <a:stretch>
            <a:fillRect/>
          </a:stretch>
        </p:blipFill>
        <p:spPr>
          <a:xfrm>
            <a:off x="715917" y="1504363"/>
            <a:ext cx="3854866" cy="42491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73777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Klíčové aktivity"/>
          <p:cNvSpPr txBox="1">
            <a:spLocks noGrp="1"/>
          </p:cNvSpPr>
          <p:nvPr>
            <p:ph type="title"/>
          </p:nvPr>
        </p:nvSpPr>
        <p:spPr>
          <a:xfrm>
            <a:off x="504825" y="500062"/>
            <a:ext cx="10515600" cy="852489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Hlavní </a:t>
            </a:r>
            <a:r>
              <a:rPr err="1"/>
              <a:t>aktivity</a:t>
            </a:r>
            <a:endParaRPr/>
          </a:p>
        </p:txBody>
      </p:sp>
      <p:sp>
        <p:nvSpPr>
          <p:cNvPr id="173" name="KA 01 Podpora…"/>
          <p:cNvSpPr txBox="1">
            <a:spLocks noGrp="1"/>
          </p:cNvSpPr>
          <p:nvPr>
            <p:ph type="body" idx="1"/>
          </p:nvPr>
        </p:nvSpPr>
        <p:spPr>
          <a:xfrm>
            <a:off x="504825" y="1621517"/>
            <a:ext cx="6300924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Podpora škol při </a:t>
            </a:r>
            <a:r>
              <a:rPr lang="cs-CZ" sz="3200" b="1" dirty="0"/>
              <a:t>proměně</a:t>
            </a:r>
            <a:r>
              <a:rPr lang="cs-CZ" sz="3200" dirty="0"/>
              <a:t> </a:t>
            </a:r>
            <a:r>
              <a:rPr lang="cs-CZ" sz="3200" b="1" dirty="0"/>
              <a:t>vzdělávání</a:t>
            </a:r>
          </a:p>
          <a:p>
            <a:pPr marL="457200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b="1" dirty="0"/>
              <a:t>Metodické</a:t>
            </a:r>
            <a:r>
              <a:rPr lang="cs-CZ" sz="3200" dirty="0"/>
              <a:t> </a:t>
            </a:r>
            <a:r>
              <a:rPr lang="cs-CZ" sz="3200" b="1" dirty="0"/>
              <a:t>kabinety</a:t>
            </a:r>
            <a:r>
              <a:rPr lang="cs-CZ" sz="3200" dirty="0"/>
              <a:t> jako sítě kolegiální podpory</a:t>
            </a:r>
          </a:p>
          <a:p>
            <a:pPr marL="457200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Systematizace </a:t>
            </a:r>
            <a:r>
              <a:rPr lang="cs-CZ" sz="3200" b="1" dirty="0"/>
              <a:t>otevřených</a:t>
            </a:r>
            <a:r>
              <a:rPr lang="cs-CZ" sz="3200" dirty="0"/>
              <a:t> </a:t>
            </a:r>
            <a:r>
              <a:rPr lang="cs-CZ" sz="3200" b="1" dirty="0"/>
              <a:t>vzdělávacích</a:t>
            </a:r>
            <a:r>
              <a:rPr lang="cs-CZ" sz="3200" dirty="0"/>
              <a:t> </a:t>
            </a:r>
            <a:r>
              <a:rPr lang="cs-CZ" sz="3200" b="1" dirty="0"/>
              <a:t>zdrojů</a:t>
            </a:r>
          </a:p>
          <a:p>
            <a:pPr marL="457200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SzPct val="100000"/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b="1" dirty="0"/>
              <a:t>Spolupráce</a:t>
            </a:r>
            <a:r>
              <a:rPr lang="cs-CZ" sz="3200" dirty="0"/>
              <a:t> s partnery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b="38028"/>
          <a:stretch/>
        </p:blipFill>
        <p:spPr>
          <a:xfrm>
            <a:off x="6635931" y="2001043"/>
            <a:ext cx="5128917" cy="35922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KA 01 Podpo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cs-CZ" dirty="0"/>
              <a:t>Podpora škol při proměně vzdělávání</a:t>
            </a:r>
            <a:endParaRPr dirty="0"/>
          </a:p>
        </p:txBody>
      </p:sp>
      <p:sp>
        <p:nvSpPr>
          <p:cNvPr id="177" name="Podpora týmů učitelů při vytváření, inovaci a evaluaci ŠVP…"/>
          <p:cNvSpPr txBox="1">
            <a:spLocks noGrp="1"/>
          </p:cNvSpPr>
          <p:nvPr>
            <p:ph type="body" idx="1"/>
          </p:nvPr>
        </p:nvSpPr>
        <p:spPr>
          <a:xfrm>
            <a:off x="504825" y="1586752"/>
            <a:ext cx="8116661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720725" lvl="1" indent="-457200" algn="l" defTabSz="914400"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b="1" dirty="0"/>
              <a:t>Adresná</a:t>
            </a:r>
            <a:r>
              <a:rPr lang="cs-CZ" sz="3200" dirty="0"/>
              <a:t> </a:t>
            </a:r>
          </a:p>
          <a:p>
            <a:pPr marL="1080000" lvl="1" indent="-457200" algn="l" defTabSz="914400"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v místě </a:t>
            </a:r>
          </a:p>
          <a:p>
            <a:pPr marL="1080000" lvl="1" indent="-457200" algn="l" defTabSz="914400"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minimálně pro 500 škol</a:t>
            </a:r>
          </a:p>
          <a:p>
            <a:pPr marL="1080000" lvl="1" indent="-457200" algn="l" defTabSz="914400"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facilitace, semináře, konzultace a další</a:t>
            </a:r>
          </a:p>
          <a:p>
            <a:pPr marL="720725" lvl="1" indent="-457200" algn="l" defTabSz="914400"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b="1" dirty="0"/>
              <a:t>Neadresná</a:t>
            </a:r>
            <a:r>
              <a:rPr lang="cs-CZ" sz="3200" dirty="0"/>
              <a:t> </a:t>
            </a:r>
          </a:p>
          <a:p>
            <a:pPr marL="1080000" lvl="1" indent="-457200" algn="l" defTabSz="914400"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online </a:t>
            </a:r>
          </a:p>
          <a:p>
            <a:pPr marL="1080000" lvl="1" indent="-457200" algn="l" defTabSz="914400"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minimálně 400 akcí přímé podpory </a:t>
            </a:r>
          </a:p>
          <a:p>
            <a:pPr marL="1080000" lvl="1" indent="-457200" algn="l" defTabSz="914400"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dirty="0"/>
              <a:t>webináře, tutoriály, metodiky a další</a:t>
            </a:r>
          </a:p>
          <a:p>
            <a:pPr marL="720725" lvl="1" indent="-457200" algn="l" defTabSz="914400"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 b="1" dirty="0"/>
              <a:t>3 modelové </a:t>
            </a:r>
            <a:r>
              <a:rPr lang="cs-CZ" sz="3200" b="1" dirty="0" err="1"/>
              <a:t>ŠVP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8279" r="4828" b="38029"/>
          <a:stretch/>
        </p:blipFill>
        <p:spPr>
          <a:xfrm rot="5400000" flipH="1">
            <a:off x="8046719" y="2266020"/>
            <a:ext cx="4258492" cy="28999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KA 02 Kabin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dirty="0" err="1"/>
              <a:t>Kabinety</a:t>
            </a:r>
            <a:r>
              <a:rPr lang="cs-CZ" dirty="0"/>
              <a:t> jako sítě kolegiální podpory</a:t>
            </a:r>
            <a:endParaRPr dirty="0"/>
          </a:p>
        </p:txBody>
      </p:sp>
      <p:sp>
        <p:nvSpPr>
          <p:cNvPr id="182" name="Dlouhodobá podpora učících se komunit (metodických kabinetů) při práci se školním vzdělávacím programem…"/>
          <p:cNvSpPr txBox="1">
            <a:spLocks noGrp="1"/>
          </p:cNvSpPr>
          <p:nvPr>
            <p:ph type="body" idx="1"/>
          </p:nvPr>
        </p:nvSpPr>
        <p:spPr>
          <a:xfrm>
            <a:off x="3200400" y="1564488"/>
            <a:ext cx="8834846" cy="470568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500" dirty="0"/>
              <a:t>Učící se komunity učitelů</a:t>
            </a:r>
            <a:endParaRPr sz="3500" dirty="0"/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sz="3500" dirty="0"/>
              <a:t>6 </a:t>
            </a:r>
            <a:r>
              <a:rPr lang="cs-CZ" sz="3500" dirty="0"/>
              <a:t>vzdělávacích oblastí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500" dirty="0"/>
              <a:t>35 území určených </a:t>
            </a:r>
            <a:r>
              <a:rPr lang="cs-CZ" sz="3500" cap="none" dirty="0">
                <a:sym typeface="Calibri"/>
              </a:rPr>
              <a:t>dle velikostí území, dopravní dostupnosti a počtu škol i učitelů v regionu</a:t>
            </a:r>
            <a:endParaRPr lang="cs-CZ" sz="3500" dirty="0"/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500" dirty="0"/>
              <a:t>2 úrovně</a:t>
            </a:r>
          </a:p>
          <a:p>
            <a:pPr marL="1080000" lvl="2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sz="3500" dirty="0"/>
              <a:t>Národní </a:t>
            </a:r>
            <a:r>
              <a:rPr lang="cs-CZ" sz="3500" dirty="0"/>
              <a:t>– </a:t>
            </a:r>
            <a:r>
              <a:rPr sz="3500" dirty="0"/>
              <a:t>odborná záštita a směřování </a:t>
            </a:r>
            <a:r>
              <a:rPr lang="cs-CZ" sz="3500" dirty="0"/>
              <a:t>oblasti</a:t>
            </a:r>
            <a:r>
              <a:rPr sz="3500" dirty="0"/>
              <a:t> </a:t>
            </a:r>
          </a:p>
          <a:p>
            <a:pPr marL="1080000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Calibri" panose="020F0502020204030204" pitchFamily="34" charset="0"/>
              <a:buChar char="−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sz="3500" dirty="0"/>
              <a:t>Územní </a:t>
            </a:r>
            <a:r>
              <a:rPr lang="cs-CZ" sz="3500" dirty="0"/>
              <a:t>– </a:t>
            </a:r>
            <a:r>
              <a:rPr sz="3500" dirty="0"/>
              <a:t>praktická podpora v území založená na sdílení</a:t>
            </a:r>
            <a:r>
              <a:rPr lang="cs-CZ" sz="3500" dirty="0"/>
              <a:t> praxe a </a:t>
            </a:r>
            <a:r>
              <a:rPr sz="3500" dirty="0"/>
              <a:t> spolupráci komunity 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pl-PL" sz="3500" cap="none" dirty="0">
                <a:sym typeface="Calibri"/>
              </a:rPr>
              <a:t>10 500 akcí (300 akcí na území)</a:t>
            </a:r>
            <a:endParaRPr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7160" b="38028"/>
          <a:stretch/>
        </p:blipFill>
        <p:spPr>
          <a:xfrm rot="5400000">
            <a:off x="159623" y="2320487"/>
            <a:ext cx="3570577" cy="28801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KA 03 Koordin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Otevřené zdroje</a:t>
            </a:r>
            <a:endParaRPr/>
          </a:p>
        </p:txBody>
      </p:sp>
      <p:sp>
        <p:nvSpPr>
          <p:cNvPr id="187" name="Koordinace tvorby učebních materiálů pro práci s inovovaným obsahem…"/>
          <p:cNvSpPr txBox="1">
            <a:spLocks noGrp="1"/>
          </p:cNvSpPr>
          <p:nvPr>
            <p:ph type="body" idx="1"/>
          </p:nvPr>
        </p:nvSpPr>
        <p:spPr>
          <a:xfrm>
            <a:off x="2481943" y="2161622"/>
            <a:ext cx="9588137" cy="378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/>
              <a:t>Pomoc učitelům v orientaci v inovativních zdrojích 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/>
              <a:t>Nabízení zdrojů učitelům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/>
              <a:t>3 000 existujících zdrojů</a:t>
            </a:r>
          </a:p>
          <a:p>
            <a:pPr marL="720725" lvl="1" indent="-457200" algn="l" defTabSz="914400">
              <a:lnSpc>
                <a:spcPct val="110000"/>
              </a:lnSpc>
              <a:spcBef>
                <a:spcPts val="0"/>
              </a:spcBef>
              <a:buClr>
                <a:srgbClr val="61B4E4"/>
              </a:buClr>
              <a:buFont typeface="Arial" panose="020B0604020202020204" pitchFamily="34" charset="0"/>
              <a:buChar char="•"/>
              <a:defRPr sz="2800" cap="none">
                <a:latin typeface="+mn-lt"/>
                <a:ea typeface="+mn-ea"/>
                <a:cs typeface="+mn-cs"/>
                <a:sym typeface="Calibri"/>
              </a:defRPr>
            </a:pPr>
            <a:r>
              <a:rPr lang="cs-CZ" sz="3200"/>
              <a:t>250 nových zdrojů vytvořených v synergických IPO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0"/>
          <a:stretch/>
        </p:blipFill>
        <p:spPr>
          <a:xfrm>
            <a:off x="335008" y="2305501"/>
            <a:ext cx="2310683" cy="1952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C1FAF0FB3AB44DA31EA5190577C28B" ma:contentTypeVersion="10" ma:contentTypeDescription="Vytvoří nový dokument" ma:contentTypeScope="" ma:versionID="b2dba12ef0ed74f5d6bcf8c8114d120f">
  <xsd:schema xmlns:xsd="http://www.w3.org/2001/XMLSchema" xmlns:xs="http://www.w3.org/2001/XMLSchema" xmlns:p="http://schemas.microsoft.com/office/2006/metadata/properties" xmlns:ns2="34caa1a1-6f7f-48ed-8e9d-f88dc6e2fa3a" xmlns:ns3="e36682a2-78bf-4b8b-8bae-309588801ac7" targetNamespace="http://schemas.microsoft.com/office/2006/metadata/properties" ma:root="true" ma:fieldsID="a6738d34fb2706ee4ad672015bb234cf" ns2:_="" ns3:_="">
    <xsd:import namespace="34caa1a1-6f7f-48ed-8e9d-f88dc6e2fa3a"/>
    <xsd:import namespace="e36682a2-78bf-4b8b-8bae-309588801a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aa1a1-6f7f-48ed-8e9d-f88dc6e2fa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682a2-78bf-4b8b-8bae-309588801a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B7D9AC-210B-4785-857A-A8C820446E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61F44A-7F92-438B-836E-A98D168F9B95}">
  <ds:schemaRefs>
    <ds:schemaRef ds:uri="e36682a2-78bf-4b8b-8bae-309588801ac7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34caa1a1-6f7f-48ed-8e9d-f88dc6e2fa3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38D3CD-9B5C-40B5-B1C2-71BDBF7712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caa1a1-6f7f-48ed-8e9d-f88dc6e2fa3a"/>
    <ds:schemaRef ds:uri="e36682a2-78bf-4b8b-8bae-309588801a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387</Words>
  <Application>Microsoft Macintosh PowerPoint</Application>
  <PresentationFormat>Širokoúhlá obrazovka</PresentationFormat>
  <Paragraphs>72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Avenir Next Medium</vt:lpstr>
      <vt:lpstr>Calibri</vt:lpstr>
      <vt:lpstr>Motiv Office</vt:lpstr>
      <vt:lpstr>IPs Kurikulum</vt:lpstr>
      <vt:lpstr>Základní informace o projektu</vt:lpstr>
      <vt:lpstr>Co přinese projekt učitelům?</vt:lpstr>
      <vt:lpstr>Vazby projektu</vt:lpstr>
      <vt:lpstr>Cílová skupina</vt:lpstr>
      <vt:lpstr>Hlavní aktivity</vt:lpstr>
      <vt:lpstr>Podpora škol při proměně vzdělávání</vt:lpstr>
      <vt:lpstr>Kabinety jako sítě kolegiální podpory</vt:lpstr>
      <vt:lpstr>Otevřené zdroje</vt:lpstr>
      <vt:lpstr>Publicita změny a Spolupráce s partnery</vt:lpstr>
      <vt:lpstr>Ips Kurikulum a MAP v územích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IPs Kurikulum</dc:title>
  <dc:creator>Burdková Michaela</dc:creator>
  <cp:lastModifiedBy>Šnajdrová Petra</cp:lastModifiedBy>
  <cp:revision>36</cp:revision>
  <cp:lastPrinted>2023-02-27T19:01:47Z</cp:lastPrinted>
  <dcterms:modified xsi:type="dcterms:W3CDTF">2023-02-27T19:03:37Z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0x010100F3C1FAF0FB3AB44DA31EA5190577C28B</vt:lpwstr>
  </property>
</Properties>
</file>