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8.jpg" ContentType="image/png"/>
  <Override PartName="/ppt/media/image19.jpg" ContentType="image/png"/>
  <Override PartName="/ppt/media/image20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4"/>
  </p:notesMasterIdLst>
  <p:sldIdLst>
    <p:sldId id="441" r:id="rId5"/>
    <p:sldId id="432" r:id="rId6"/>
    <p:sldId id="402" r:id="rId7"/>
    <p:sldId id="438" r:id="rId8"/>
    <p:sldId id="435" r:id="rId9"/>
    <p:sldId id="437" r:id="rId10"/>
    <p:sldId id="430" r:id="rId11"/>
    <p:sldId id="431" r:id="rId12"/>
    <p:sldId id="443" r:id="rId13"/>
    <p:sldId id="433" r:id="rId14"/>
    <p:sldId id="444" r:id="rId15"/>
    <p:sldId id="445" r:id="rId16"/>
    <p:sldId id="446" r:id="rId17"/>
    <p:sldId id="427" r:id="rId18"/>
    <p:sldId id="428" r:id="rId19"/>
    <p:sldId id="419" r:id="rId20"/>
    <p:sldId id="424" r:id="rId21"/>
    <p:sldId id="399" r:id="rId22"/>
    <p:sldId id="41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větlý styl 1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9" autoAdjust="0"/>
    <p:restoredTop sz="91495" autoAdjust="0"/>
  </p:normalViewPr>
  <p:slideViewPr>
    <p:cSldViewPr snapToGrid="0">
      <p:cViewPr>
        <p:scale>
          <a:sx n="85" d="100"/>
          <a:sy n="85" d="100"/>
        </p:scale>
        <p:origin x="21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83B10-E8F0-4F3A-A573-7878DE65753E}" type="datetimeFigureOut">
              <a:rPr lang="cs-CZ" smtClean="0"/>
              <a:t>25.09.2022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C62A8-1CEA-4325-A0E6-737B6A508D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9097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C62A8-1CEA-4325-A0E6-737B6A508DDC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2372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C62A8-1CEA-4325-A0E6-737B6A508DDC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5887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C62A8-1CEA-4325-A0E6-737B6A508DDC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900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C62A8-1CEA-4325-A0E6-737B6A508DDC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749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C62A8-1CEA-4325-A0E6-737B6A508DDC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5185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39D8E-88FC-4D62-A13E-D87B0167250D}" type="datetimeFigureOut">
              <a:rPr lang="cs-CZ" smtClean="0"/>
              <a:t>25.09.2022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C963-5A47-4436-A395-19A270FBCE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5455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39D8E-88FC-4D62-A13E-D87B0167250D}" type="datetimeFigureOut">
              <a:rPr lang="cs-CZ" smtClean="0"/>
              <a:t>25.09.2022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C963-5A47-4436-A395-19A270FBCE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733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39D8E-88FC-4D62-A13E-D87B0167250D}" type="datetimeFigureOut">
              <a:rPr lang="cs-CZ" smtClean="0"/>
              <a:t>25.09.2022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C963-5A47-4436-A395-19A270FBCE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1058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39D8E-88FC-4D62-A13E-D87B0167250D}" type="datetimeFigureOut">
              <a:rPr lang="cs-CZ" smtClean="0"/>
              <a:t>25.09.2022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C963-5A47-4436-A395-19A270FBCE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03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39D8E-88FC-4D62-A13E-D87B0167250D}" type="datetimeFigureOut">
              <a:rPr lang="cs-CZ" smtClean="0"/>
              <a:t>25.09.2022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C963-5A47-4436-A395-19A270FBCE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2334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39D8E-88FC-4D62-A13E-D87B0167250D}" type="datetimeFigureOut">
              <a:rPr lang="cs-CZ" smtClean="0"/>
              <a:t>25.09.2022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C963-5A47-4436-A395-19A270FBCE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858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39D8E-88FC-4D62-A13E-D87B0167250D}" type="datetimeFigureOut">
              <a:rPr lang="cs-CZ" smtClean="0"/>
              <a:t>25.09.2022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C963-5A47-4436-A395-19A270FBCE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2784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39D8E-88FC-4D62-A13E-D87B0167250D}" type="datetimeFigureOut">
              <a:rPr lang="cs-CZ" smtClean="0"/>
              <a:t>25.09.2022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C963-5A47-4436-A395-19A270FBCE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1698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39D8E-88FC-4D62-A13E-D87B0167250D}" type="datetimeFigureOut">
              <a:rPr lang="cs-CZ" smtClean="0"/>
              <a:t>25.09.2022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C963-5A47-4436-A395-19A270FBCE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819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39D8E-88FC-4D62-A13E-D87B0167250D}" type="datetimeFigureOut">
              <a:rPr lang="cs-CZ" smtClean="0"/>
              <a:t>25.09.2022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C963-5A47-4436-A395-19A270FBCE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488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39D8E-88FC-4D62-A13E-D87B0167250D}" type="datetimeFigureOut">
              <a:rPr lang="cs-CZ" smtClean="0"/>
              <a:t>25.09.2022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C963-5A47-4436-A395-19A270FBCE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047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39D8E-88FC-4D62-A13E-D87B0167250D}" type="datetimeFigureOut">
              <a:rPr lang="cs-CZ" smtClean="0"/>
              <a:t>25.09.2022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CC963-5A47-4436-A395-19A270FBCE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753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859" y="553"/>
            <a:ext cx="11104281" cy="685689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89868" y="196233"/>
            <a:ext cx="11104281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>
                    <a:lumMod val="95000"/>
                  </a:schemeClr>
                </a:solidFill>
                <a:latin typeface="HelveticaNeueLT W1G 67 MdCn"/>
              </a:rPr>
              <a:t>Dobrý den,</a:t>
            </a:r>
          </a:p>
          <a:p>
            <a:endParaRPr lang="cs-CZ" sz="2800" dirty="0">
              <a:solidFill>
                <a:schemeClr val="bg1">
                  <a:lumMod val="95000"/>
                </a:schemeClr>
              </a:solidFill>
              <a:latin typeface="HelveticaNeueLT W1G 67 MdCn"/>
            </a:endParaRPr>
          </a:p>
          <a:p>
            <a:r>
              <a:rPr lang="cs-CZ" sz="2800" dirty="0">
                <a:solidFill>
                  <a:schemeClr val="bg1">
                    <a:lumMod val="95000"/>
                  </a:schemeClr>
                </a:solidFill>
                <a:latin typeface="HelveticaNeueLT W1G 67 MdCn"/>
              </a:rPr>
              <a:t>jistě znáte ten pocit, když přijedete do města nebo vesnice, ocitnete se v prostředí ve kterém se cítíte dobře a nebo naopak.</a:t>
            </a:r>
          </a:p>
          <a:p>
            <a:r>
              <a:rPr lang="cs-CZ" sz="2800" dirty="0">
                <a:solidFill>
                  <a:schemeClr val="bg1">
                    <a:lumMod val="95000"/>
                  </a:schemeClr>
                </a:solidFill>
                <a:latin typeface="HelveticaNeueLT W1G 67 MdCn"/>
              </a:rPr>
              <a:t>Ten pocit který je spontánní a způsobuje ho ve většině situací urbanismus a architektura. </a:t>
            </a:r>
          </a:p>
          <a:p>
            <a:endParaRPr lang="cs-CZ" sz="2800" dirty="0">
              <a:solidFill>
                <a:schemeClr val="bg1">
                  <a:lumMod val="95000"/>
                </a:schemeClr>
              </a:solidFill>
              <a:latin typeface="HelveticaNeueLT W1G 67 MdCn"/>
            </a:endParaRPr>
          </a:p>
          <a:p>
            <a:r>
              <a:rPr lang="cs-CZ" sz="2800" dirty="0">
                <a:solidFill>
                  <a:schemeClr val="bg1">
                    <a:lumMod val="95000"/>
                  </a:schemeClr>
                </a:solidFill>
                <a:latin typeface="HelveticaNeueLT W1G 67 MdCn"/>
              </a:rPr>
              <a:t>Uspořádaní a vzhled  staveb a jejich vztah mezi nimi-veřejný prostor náměstí, ulice, parky – jejich měřítko, jejich  prostorové uspořádaní, stromy a vegetace, vzhled povrchů a vhodný veřejný mobiliář určuje zda prostředí ve kterém se právě pohybujeme na nás působí  vstřícně nebo nepříjemně.</a:t>
            </a:r>
          </a:p>
          <a:p>
            <a:r>
              <a:rPr lang="cs-CZ" sz="2800" dirty="0">
                <a:solidFill>
                  <a:schemeClr val="bg1">
                    <a:lumMod val="95000"/>
                  </a:schemeClr>
                </a:solidFill>
                <a:latin typeface="HelveticaNeueLT W1G 67 MdCn"/>
              </a:rPr>
              <a:t>Je pro to důležité aby města a obce mněli plán - koncepci který určuje jejich koncepci nejenom jejich rozvoje ale i toho jak budou vypadat.</a:t>
            </a:r>
          </a:p>
          <a:p>
            <a:endParaRPr lang="cs-CZ" dirty="0">
              <a:solidFill>
                <a:schemeClr val="bg1"/>
              </a:solidFill>
              <a:latin typeface="HelveticaNeueLT W1G 67 MdCn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148855" y="196233"/>
            <a:ext cx="1669334" cy="42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cs-CZ" sz="1600" dirty="0">
                <a:solidFill>
                  <a:schemeClr val="bg1">
                    <a:lumMod val="95000"/>
                  </a:schemeClr>
                </a:solidFill>
                <a:latin typeface="HelveticaNeueLT W1G 67 MdCn" panose="020B0606030502020204" pitchFamily="34" charset="0"/>
              </a:rPr>
              <a:t>Stavební kultura  </a:t>
            </a:r>
            <a:endParaRPr lang="cs-CZ" sz="3600" dirty="0">
              <a:solidFill>
                <a:schemeClr val="bg1">
                  <a:lumMod val="95000"/>
                </a:schemeClr>
              </a:solidFill>
              <a:latin typeface="HelveticaNeueLT W1G 67 MdCn" panose="020B0606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29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37CDDC-F561-CB7A-226F-23442E91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strom, vonkajšie, obloha, park&#10;&#10;Automaticky generovaný popis">
            <a:extLst>
              <a:ext uri="{FF2B5EF4-FFF2-40B4-BE49-F238E27FC236}">
                <a16:creationId xmlns:a16="http://schemas.microsoft.com/office/drawing/2014/main" id="{320CBEFB-53BA-A59D-D19C-322C077DE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20" y="0"/>
            <a:ext cx="9148009" cy="6861006"/>
          </a:xfrm>
        </p:spPr>
      </p:pic>
    </p:spTree>
    <p:extLst>
      <p:ext uri="{BB962C8B-B14F-4D97-AF65-F5344CB8AC3E}">
        <p14:creationId xmlns:p14="http://schemas.microsoft.com/office/powerpoint/2010/main" val="2940360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9AEF2E-4114-3A35-CE12-1C317A6AE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Zástupný objekt pre obsah 6" descr="Obrázok, na ktorom je budova, mesto, pobrežie, stredisko&#10;&#10;Automaticky generovaný popis">
            <a:extLst>
              <a:ext uri="{FF2B5EF4-FFF2-40B4-BE49-F238E27FC236}">
                <a16:creationId xmlns:a16="http://schemas.microsoft.com/office/drawing/2014/main" id="{60F09C57-E336-9F46-3891-E5DDAC28A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99460" cy="6816111"/>
          </a:xfrm>
        </p:spPr>
      </p:pic>
      <p:pic>
        <p:nvPicPr>
          <p:cNvPr id="13" name="Obrázok 12" descr="Obrázok, na ktorom je osoba, zem, vonkajšie, ľudia&#10;&#10;Automaticky generovaný popis">
            <a:extLst>
              <a:ext uri="{FF2B5EF4-FFF2-40B4-BE49-F238E27FC236}">
                <a16:creationId xmlns:a16="http://schemas.microsoft.com/office/drawing/2014/main" id="{995D486A-2535-0B55-391C-307628226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49" y="800100"/>
            <a:ext cx="7023652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80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 descr="Obrázok, na ktorom je budova, vonkajšie, strom, dom&#10;&#10;Automaticky generovaný popis">
            <a:extLst>
              <a:ext uri="{FF2B5EF4-FFF2-40B4-BE49-F238E27FC236}">
                <a16:creationId xmlns:a16="http://schemas.microsoft.com/office/drawing/2014/main" id="{B56E90D2-089C-2058-195F-64385AC11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9" y="851139"/>
            <a:ext cx="8367461" cy="556265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77474F2-A2C4-5250-2BFF-05792E1F5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objekt pre obsah 4" descr="Obrázok, na ktorom je strom, vonkajšie, budova, dom&#10;&#10;Automaticky generovaný popis">
            <a:extLst>
              <a:ext uri="{FF2B5EF4-FFF2-40B4-BE49-F238E27FC236}">
                <a16:creationId xmlns:a16="http://schemas.microsoft.com/office/drawing/2014/main" id="{1A2A2CE6-A6A9-D21D-4761-735716E7F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417" y="868296"/>
            <a:ext cx="3715575" cy="2764168"/>
          </a:xfrm>
        </p:spPr>
      </p:pic>
      <p:pic>
        <p:nvPicPr>
          <p:cNvPr id="7" name="Obrázok 6" descr="Obrázok, na ktorom je text, budova, vonkajšie&#10;&#10;Automaticky generovaný popis">
            <a:extLst>
              <a:ext uri="{FF2B5EF4-FFF2-40B4-BE49-F238E27FC236}">
                <a16:creationId xmlns:a16="http://schemas.microsoft.com/office/drawing/2014/main" id="{B9ABC466-7B77-32D9-9474-54D04A7676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417" y="3702427"/>
            <a:ext cx="3761583" cy="268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00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E8090E-6BA9-B479-B75D-CB710F25D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2B8A981A-09E1-A83B-E04E-2B7D5524E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4644"/>
            <a:ext cx="7078060" cy="4713988"/>
          </a:xfrm>
        </p:spPr>
      </p:pic>
      <p:pic>
        <p:nvPicPr>
          <p:cNvPr id="11" name="Obrázok 10" descr="Obrázok, na ktorom je strom, vonkajšie, cesta&#10;&#10;Automaticky generovaný popis">
            <a:extLst>
              <a:ext uri="{FF2B5EF4-FFF2-40B4-BE49-F238E27FC236}">
                <a16:creationId xmlns:a16="http://schemas.microsoft.com/office/drawing/2014/main" id="{68D0699F-8200-11B4-FF94-22DF5F4C9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45" y="0"/>
            <a:ext cx="5068955" cy="3379303"/>
          </a:xfrm>
          <a:prstGeom prst="rect">
            <a:avLst/>
          </a:prstGeom>
        </p:spPr>
      </p:pic>
      <p:pic>
        <p:nvPicPr>
          <p:cNvPr id="21" name="Obrázok 20" descr="Obrázok, na ktorom je strom, vonkajšie, zem, park&#10;&#10;Automaticky generovaný popis">
            <a:extLst>
              <a:ext uri="{FF2B5EF4-FFF2-40B4-BE49-F238E27FC236}">
                <a16:creationId xmlns:a16="http://schemas.microsoft.com/office/drawing/2014/main" id="{6800B5B4-EA56-8C0C-4402-537E44073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45" y="3434230"/>
            <a:ext cx="5068955" cy="337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78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4F21BB-821A-3B0E-2D50-46806BCB9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vonkajšie, strom, zem, auto&#10;&#10;Automaticky generovaný popis">
            <a:extLst>
              <a:ext uri="{FF2B5EF4-FFF2-40B4-BE49-F238E27FC236}">
                <a16:creationId xmlns:a16="http://schemas.microsoft.com/office/drawing/2014/main" id="{BDE1E425-B6C8-B2F3-90B9-5C9D6C0FD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21" y="7721"/>
            <a:ext cx="10375179" cy="6850279"/>
          </a:xfrm>
        </p:spPr>
      </p:pic>
    </p:spTree>
    <p:extLst>
      <p:ext uri="{BB962C8B-B14F-4D97-AF65-F5344CB8AC3E}">
        <p14:creationId xmlns:p14="http://schemas.microsoft.com/office/powerpoint/2010/main" val="3759732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EF0251-176B-847D-010F-1D21759CF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strom, vonkajšie, obloha, trávnik&#10;&#10;Automaticky generovaný popis">
            <a:extLst>
              <a:ext uri="{FF2B5EF4-FFF2-40B4-BE49-F238E27FC236}">
                <a16:creationId xmlns:a16="http://schemas.microsoft.com/office/drawing/2014/main" id="{73C209A9-D778-2E6A-EDDF-70E962045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297235" cy="6864823"/>
          </a:xfrm>
        </p:spPr>
      </p:pic>
    </p:spTree>
    <p:extLst>
      <p:ext uri="{BB962C8B-B14F-4D97-AF65-F5344CB8AC3E}">
        <p14:creationId xmlns:p14="http://schemas.microsoft.com/office/powerpoint/2010/main" val="2031072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67" y="391895"/>
            <a:ext cx="12250567" cy="6125284"/>
          </a:xfrm>
        </p:spPr>
      </p:pic>
    </p:spTree>
    <p:extLst>
      <p:ext uri="{BB962C8B-B14F-4D97-AF65-F5344CB8AC3E}">
        <p14:creationId xmlns:p14="http://schemas.microsoft.com/office/powerpoint/2010/main" val="2076691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03712" y="95532"/>
            <a:ext cx="10515600" cy="1142048"/>
          </a:xfrm>
        </p:spPr>
        <p:txBody>
          <a:bodyPr/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  <a:latin typeface="HelveticaNeueLT W1G 67 MdCn" panose="020B0606030502020204" pitchFamily="34" charset="0"/>
              </a:rPr>
              <a:t>Jak vybrat architekta ?  Způsoby výběru :  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580"/>
            <a:ext cx="10274808" cy="3084576"/>
          </a:xfrm>
        </p:spPr>
      </p:pic>
      <p:sp>
        <p:nvSpPr>
          <p:cNvPr id="7" name="Obdélník 6"/>
          <p:cNvSpPr/>
          <p:nvPr/>
        </p:nvSpPr>
        <p:spPr>
          <a:xfrm>
            <a:off x="2282427" y="4582452"/>
            <a:ext cx="5986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  <a:latin typeface="HelveticaNeueLT W1G 67 MdCn" panose="020B0606030502020204" pitchFamily="34" charset="0"/>
              </a:rPr>
              <a:t> Výběrové řízení na nejnižší cenu </a:t>
            </a:r>
            <a:r>
              <a:rPr lang="cs-CZ" dirty="0">
                <a:solidFill>
                  <a:srgbClr val="FF0000"/>
                </a:solidFill>
                <a:latin typeface="HelveticaNeueLT W1G 67 MdCn" panose="020B0606030502020204" pitchFamily="34" charset="0"/>
              </a:rPr>
              <a:t> 	NEDOPORUČUJI !! 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338531" y="5027414"/>
            <a:ext cx="6689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  <a:latin typeface="HelveticaNeueLT W1G 67 MdCn" panose="020B0606030502020204" pitchFamily="34" charset="0"/>
              </a:rPr>
              <a:t>Přímá zakázka  na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  <a:latin typeface="HelveticaNeueLT W1G 67 MdCn" panose="020B0606030502020204" pitchFamily="34" charset="0"/>
              </a:rPr>
              <a:t>zakladě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  <a:latin typeface="HelveticaNeueLT W1G 67 MdCn" panose="020B0606030502020204" pitchFamily="34" charset="0"/>
              </a:rPr>
              <a:t> kvalifikace a referencí  konkrétního architekta 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2338531" y="5472376"/>
            <a:ext cx="6317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  <a:latin typeface="HelveticaNeueLT W1G 67 MdCn" panose="020B0606030502020204" pitchFamily="34" charset="0"/>
              </a:rPr>
              <a:t>Výběrové řízení 3 souběžných zakázek  s předchozí selekcí účastníků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2338531" y="5917338"/>
            <a:ext cx="2263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  <a:latin typeface="HelveticaNeueLT W1G 67 MdCn" panose="020B0606030502020204" pitchFamily="34" charset="0"/>
              </a:rPr>
              <a:t>Architektonická soutěž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7910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60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9BC83AE9-DB05-4127-9962-88D3E17C6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456" y="0"/>
            <a:ext cx="11031087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18830" y="410237"/>
            <a:ext cx="5490949" cy="3138181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HelveticaNeueLT W1G 67 MdCn" panose="020B0606030502020204" pitchFamily="34" charset="0"/>
              </a:rPr>
              <a:t>Pro posilovaní stavební kultury - identity a charakteru místa je spolupráce s architekty</a:t>
            </a:r>
            <a:br>
              <a:rPr lang="cs-CZ" dirty="0">
                <a:latin typeface="HelveticaNeueLT W1G 67 MdCn" panose="020B0606030502020204" pitchFamily="34" charset="0"/>
              </a:rPr>
            </a:br>
            <a:r>
              <a:rPr lang="cs-CZ" dirty="0">
                <a:latin typeface="HelveticaNeueLT W1G 67 MdCn" panose="020B0606030502020204" pitchFamily="34" charset="0"/>
              </a:rPr>
              <a:t>důležitá a přínosná </a:t>
            </a:r>
            <a:br>
              <a:rPr lang="cs-CZ" dirty="0">
                <a:latin typeface="HelveticaNeueLT W1G 67 MdCn" panose="020B0606030502020204" pitchFamily="34" charset="0"/>
              </a:rPr>
            </a:b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7AFD9F8E-2466-4502-D1B5-4F03338B626B}"/>
              </a:ext>
            </a:extLst>
          </p:cNvPr>
          <p:cNvSpPr txBox="1">
            <a:spLocks/>
          </p:cNvSpPr>
          <p:nvPr/>
        </p:nvSpPr>
        <p:spPr>
          <a:xfrm>
            <a:off x="580456" y="5531279"/>
            <a:ext cx="11031087" cy="1045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latin typeface="HelveticaNeueLT W1G 67 MdCn" panose="020B0606030502020204" pitchFamily="34" charset="0"/>
              </a:rPr>
              <a:t>					     </a:t>
            </a:r>
            <a:r>
              <a:rPr lang="cs-CZ" sz="5300" dirty="0">
                <a:latin typeface="HelveticaNeueLT W1G 67 MdCn" panose="020B0606030502020204" pitchFamily="34" charset="0"/>
              </a:rPr>
              <a:t>	Děkuji za pozornost</a:t>
            </a:r>
          </a:p>
          <a:p>
            <a:r>
              <a:rPr lang="cs-CZ" dirty="0">
                <a:latin typeface="HelveticaNeueLT W1G 67 MdCn" panose="020B0606030502020204" pitchFamily="34" charset="0"/>
              </a:rPr>
              <a:t>  </a:t>
            </a:r>
            <a:br>
              <a:rPr lang="cs-CZ" sz="3600" dirty="0">
                <a:latin typeface="HelveticaNeueLT W1G 67 MdCn" panose="020B0606030502020204" pitchFamily="34" charset="0"/>
              </a:rPr>
            </a:br>
            <a:r>
              <a:rPr lang="cs-CZ" sz="3600" dirty="0">
                <a:latin typeface="HelveticaNeueLT W1G 67 MdCn" panose="020B0606030502020204" pitchFamily="34" charset="0"/>
              </a:rPr>
              <a:t>Zdroje: XTOPIX arch. Kamil Mrva arch. AP atelier. </a:t>
            </a:r>
            <a:r>
              <a:rPr lang="cs-CZ" sz="3600" dirty="0" err="1">
                <a:latin typeface="HelveticaNeueLT W1G 67 MdCn" panose="020B0606030502020204" pitchFamily="34" charset="0"/>
              </a:rPr>
              <a:t>Rusina</a:t>
            </a:r>
            <a:r>
              <a:rPr lang="cs-CZ" sz="3600" dirty="0">
                <a:latin typeface="HelveticaNeueLT W1G 67 MdCn" panose="020B0606030502020204" pitchFamily="34" charset="0"/>
              </a:rPr>
              <a:t> Frei arch. </a:t>
            </a:r>
            <a:r>
              <a:rPr lang="cs-CZ" sz="3600" dirty="0" err="1">
                <a:latin typeface="HelveticaNeueLT W1G 67 MdCn" panose="020B0606030502020204" pitchFamily="34" charset="0"/>
              </a:rPr>
              <a:t>Ellement</a:t>
            </a:r>
            <a:r>
              <a:rPr lang="cs-CZ" sz="3600" dirty="0">
                <a:latin typeface="HelveticaNeueLT W1G 67 MdCn" panose="020B0606030502020204" pitchFamily="34" charset="0"/>
              </a:rPr>
              <a:t> arch. </a:t>
            </a:r>
            <a:r>
              <a:rPr lang="cs-CZ" sz="3600" dirty="0" err="1">
                <a:latin typeface="HelveticaNeueLT W1G 67 MdCn" panose="020B0606030502020204" pitchFamily="34" charset="0"/>
              </a:rPr>
              <a:t>Publ</a:t>
            </a:r>
            <a:r>
              <a:rPr lang="cs-CZ" sz="3600" dirty="0">
                <a:latin typeface="HelveticaNeueLT W1G 67 MdCn" panose="020B0606030502020204" pitchFamily="34" charset="0"/>
              </a:rPr>
              <a:t>. K čemu jsou architekti, Soutěžit se vyplatí, www. Poříčí u Litomyšle</a:t>
            </a:r>
          </a:p>
          <a:p>
            <a:r>
              <a:rPr lang="cs-CZ" sz="2000" dirty="0">
                <a:latin typeface="HelveticaNeueLT W1G 67 MdCn" panose="020B0606030502020204" pitchFamily="34" charset="0"/>
              </a:rPr>
              <a:t>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6485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3314"/>
            <a:ext cx="12192000" cy="477468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78181" y="-120771"/>
            <a:ext cx="11513819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cs-CZ" sz="2000" dirty="0">
                <a:solidFill>
                  <a:schemeClr val="bg1"/>
                </a:solidFill>
                <a:latin typeface="HelveticaNeueLT W1G 67 MdCn" panose="020B0606030502020204" pitchFamily="34" charset="0"/>
              </a:rPr>
              <a:t> Stavební kultura  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062707" y="6289232"/>
            <a:ext cx="10104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800" dirty="0">
              <a:latin typeface="HelveticaNeueLT W1G 67 MdCn" panose="020B06060305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38527" y="2315958"/>
            <a:ext cx="109716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HelveticaNeueLT W1G 67 MdCn" panose="020B0606030502020204" pitchFamily="34" charset="0"/>
              </a:rPr>
              <a:t>Uzemní plán určuje kde, co a jak se může stavět. Říká kde se mohou stavět domy, kde budou nové čtvrti, ulice, veřejná prostranství, parky. </a:t>
            </a:r>
          </a:p>
          <a:p>
            <a:r>
              <a:rPr lang="cs-CZ" sz="2800" dirty="0">
                <a:latin typeface="HelveticaNeueLT W1G 67 MdCn" panose="020B0606030502020204" pitchFamily="34" charset="0"/>
              </a:rPr>
              <a:t>Definuje funkci ploch,  uliční a stavební čáru a výškovou hladinu, tvoři </a:t>
            </a:r>
            <a:r>
              <a:rPr lang="cs-CZ" sz="2800" dirty="0" err="1">
                <a:latin typeface="HelveticaNeueLT W1G 67 MdCn" panose="020B0606030502020204" pitchFamily="34" charset="0"/>
              </a:rPr>
              <a:t>nfrastrukturu</a:t>
            </a:r>
            <a:r>
              <a:rPr lang="cs-CZ" sz="2800" dirty="0">
                <a:latin typeface="HelveticaNeueLT W1G 67 MdCn" panose="020B0606030502020204" pitchFamily="34" charset="0"/>
              </a:rPr>
              <a:t> a propojení sítí a vymezuje hranice zástavby města/obce a přilehlé krajiny </a:t>
            </a:r>
          </a:p>
        </p:txBody>
      </p:sp>
      <p:sp>
        <p:nvSpPr>
          <p:cNvPr id="2" name="Obdélník 1"/>
          <p:cNvSpPr/>
          <p:nvPr/>
        </p:nvSpPr>
        <p:spPr>
          <a:xfrm>
            <a:off x="1239162" y="3501073"/>
            <a:ext cx="95887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800" dirty="0"/>
          </a:p>
        </p:txBody>
      </p:sp>
      <p:sp>
        <p:nvSpPr>
          <p:cNvPr id="14" name="Obdélník 13"/>
          <p:cNvSpPr/>
          <p:nvPr/>
        </p:nvSpPr>
        <p:spPr>
          <a:xfrm>
            <a:off x="733451" y="5042118"/>
            <a:ext cx="107400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latin typeface="HelveticaNeueLT W1G 67 MdCn" panose="020B0606030502020204" pitchFamily="34" charset="0"/>
              </a:rPr>
              <a:t>Smyslem komplexního obsahu Územních plánů je vedle určení  </a:t>
            </a:r>
            <a:r>
              <a:rPr lang="cs-CZ" sz="2800" dirty="0" err="1">
                <a:latin typeface="HelveticaNeueLT W1G 67 MdCn" panose="020B0606030502020204" pitchFamily="34" charset="0"/>
              </a:rPr>
              <a:t>legistlativních</a:t>
            </a:r>
            <a:r>
              <a:rPr lang="cs-CZ" sz="2800" dirty="0">
                <a:latin typeface="HelveticaNeueLT W1G 67 MdCn" panose="020B0606030502020204" pitchFamily="34" charset="0"/>
              </a:rPr>
              <a:t> pravidel pro rozhodovaní v  daném </a:t>
            </a:r>
            <a:r>
              <a:rPr lang="cs-CZ" sz="2800" dirty="0" err="1">
                <a:latin typeface="HelveticaNeueLT W1G 67 MdCn" panose="020B0606030502020204" pitchFamily="34" charset="0"/>
              </a:rPr>
              <a:t>uzemí</a:t>
            </a:r>
            <a:r>
              <a:rPr lang="cs-CZ" sz="2800" dirty="0">
                <a:latin typeface="HelveticaNeueLT W1G 67 MdCn" panose="020B0606030502020204" pitchFamily="34" charset="0"/>
              </a:rPr>
              <a:t> je také určovat i koncepci a charakter prostředí které je pro život obyvatel  krásné, zdravé  účelně a ekonomicky vyvážené.     </a:t>
            </a:r>
            <a:endParaRPr lang="cs-CZ" sz="2800" dirty="0"/>
          </a:p>
        </p:txBody>
      </p:sp>
      <p:sp>
        <p:nvSpPr>
          <p:cNvPr id="15" name="Obdélník 14"/>
          <p:cNvSpPr/>
          <p:nvPr/>
        </p:nvSpPr>
        <p:spPr>
          <a:xfrm>
            <a:off x="1067429" y="2208411"/>
            <a:ext cx="107353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800" dirty="0"/>
          </a:p>
        </p:txBody>
      </p:sp>
      <p:sp>
        <p:nvSpPr>
          <p:cNvPr id="3" name="Obdélník 2"/>
          <p:cNvSpPr/>
          <p:nvPr/>
        </p:nvSpPr>
        <p:spPr>
          <a:xfrm>
            <a:off x="678181" y="314845"/>
            <a:ext cx="109910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  <a:latin typeface="HelveticaNeueLT W1G 67 MdCn" panose="020B0606030502020204" pitchFamily="34" charset="0"/>
              </a:rPr>
              <a:t>Cílem veřejných investičních záměrů je vylepšovat, pečovat a tvořit krásné obytné a přírodní prostředí pro zdravý a spokojený život a rozvíjet kulturní bohatství sídel a krajiny trvale udržitelným rozvojem </a:t>
            </a:r>
          </a:p>
        </p:txBody>
      </p:sp>
      <p:sp>
        <p:nvSpPr>
          <p:cNvPr id="7" name="Obdélník 6"/>
          <p:cNvSpPr/>
          <p:nvPr/>
        </p:nvSpPr>
        <p:spPr>
          <a:xfrm>
            <a:off x="1062707" y="1638460"/>
            <a:ext cx="97136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HelveticaNeueLT W1G 67 MdCn" panose="020B0606030502020204" pitchFamily="34" charset="0"/>
              </a:rPr>
              <a:t> Územní </a:t>
            </a:r>
            <a:r>
              <a:rPr lang="cs-CZ" dirty="0" err="1">
                <a:solidFill>
                  <a:schemeClr val="bg1"/>
                </a:solidFill>
                <a:latin typeface="HelveticaNeueLT W1G 67 MdCn" panose="020B0606030502020204" pitchFamily="34" charset="0"/>
              </a:rPr>
              <a:t>plan</a:t>
            </a:r>
            <a:r>
              <a:rPr lang="cs-CZ" dirty="0">
                <a:solidFill>
                  <a:schemeClr val="bg1"/>
                </a:solidFill>
                <a:latin typeface="HelveticaNeueLT W1G 67 MdCn" panose="020B0606030502020204" pitchFamily="34" charset="0"/>
              </a:rPr>
              <a:t> je </a:t>
            </a:r>
            <a:r>
              <a:rPr lang="cs-CZ" sz="2800" dirty="0">
                <a:solidFill>
                  <a:schemeClr val="bg1"/>
                </a:solidFill>
                <a:latin typeface="HelveticaNeueLT W1G 67 MdCn" panose="020B0606030502020204" pitchFamily="34" charset="0"/>
              </a:rPr>
              <a:t>nástroj</a:t>
            </a:r>
            <a:r>
              <a:rPr lang="cs-CZ" dirty="0">
                <a:solidFill>
                  <a:schemeClr val="bg1"/>
                </a:solidFill>
                <a:latin typeface="HelveticaNeueLT W1G 67 MdCn" panose="020B0606030502020204" pitchFamily="34" charset="0"/>
              </a:rPr>
              <a:t> pro regulaci a rozhodování  urbanizovaném území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98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" grpId="0"/>
      <p:bldP spid="14" grpId="0"/>
      <p:bldP spid="15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623560" y="-32629"/>
            <a:ext cx="6502420" cy="42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cs-CZ" sz="1600" dirty="0">
                <a:solidFill>
                  <a:schemeClr val="bg1"/>
                </a:solidFill>
                <a:latin typeface="HelveticaNeueLT W1G 67 MdCn" panose="020B0606030502020204" pitchFamily="34" charset="0"/>
              </a:rPr>
              <a:t>Stavební kultura  </a:t>
            </a:r>
            <a:endParaRPr lang="cs-CZ" sz="3600" dirty="0">
              <a:solidFill>
                <a:schemeClr val="bg1"/>
              </a:solidFill>
              <a:latin typeface="HelveticaNeueLT W1G 67 MdCn" panose="020B06060305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394201" y="5355788"/>
            <a:ext cx="6571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HelveticaNeueLT W1G 67 MdCn" panose="020B0606030502020204" pitchFamily="34" charset="0"/>
              </a:rPr>
              <a:t>Než se začne obec rozšiřovat je dobré mít </a:t>
            </a:r>
            <a:r>
              <a:rPr lang="cs-CZ" sz="3200" dirty="0">
                <a:solidFill>
                  <a:schemeClr val="bg1"/>
                </a:solidFill>
                <a:latin typeface="HelveticaNeueLT W1G 67 MdCn" panose="020B0606030502020204" pitchFamily="34" charset="0"/>
              </a:rPr>
              <a:t>vymyšlené</a:t>
            </a:r>
            <a:r>
              <a:rPr lang="cs-CZ" sz="2400" dirty="0">
                <a:solidFill>
                  <a:schemeClr val="bg1"/>
                </a:solidFill>
                <a:latin typeface="HelveticaNeueLT W1G 67 MdCn" panose="020B0606030502020204" pitchFamily="34" charset="0"/>
              </a:rPr>
              <a:t> jaký charakter bude nové prostředí mít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389111" y="443569"/>
            <a:ext cx="6431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HelveticaNeueLT W1G 67 MdCn" panose="020B0606030502020204" pitchFamily="34" charset="0"/>
              </a:rPr>
              <a:t>„</a:t>
            </a:r>
            <a:r>
              <a:rPr lang="cs-CZ" sz="2400" dirty="0">
                <a:solidFill>
                  <a:schemeClr val="bg1"/>
                </a:solidFill>
                <a:latin typeface="HelveticaNeueLT W1G 67 MdCn" panose="020B0606030502020204" pitchFamily="34" charset="0"/>
              </a:rPr>
              <a:t>Architekti se nezabývají nejen domy, </a:t>
            </a:r>
          </a:p>
          <a:p>
            <a:r>
              <a:rPr lang="cs-CZ" sz="2400" dirty="0">
                <a:solidFill>
                  <a:schemeClr val="bg1"/>
                </a:solidFill>
                <a:latin typeface="HelveticaNeueLT W1G 67 MdCn" panose="020B0606030502020204" pitchFamily="34" charset="0"/>
              </a:rPr>
              <a:t>ale často se zaobírají prostředím, které se nachází mezi stavbami a okolo nich.</a:t>
            </a:r>
          </a:p>
        </p:txBody>
      </p:sp>
      <p:sp>
        <p:nvSpPr>
          <p:cNvPr id="8" name="Obdélník 7"/>
          <p:cNvSpPr/>
          <p:nvPr/>
        </p:nvSpPr>
        <p:spPr>
          <a:xfrm>
            <a:off x="5389111" y="1626265"/>
            <a:ext cx="6675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HelveticaNeueLT W1G 67 MdCn" panose="020B0606030502020204" pitchFamily="34" charset="0"/>
              </a:rPr>
              <a:t>Například náměstím, chodníky, parkem, silnicí, mostem, úpravou okolí řeky či dlážděním ulice</a:t>
            </a:r>
          </a:p>
        </p:txBody>
      </p:sp>
      <p:sp>
        <p:nvSpPr>
          <p:cNvPr id="9" name="Obdélník 8"/>
          <p:cNvSpPr/>
          <p:nvPr/>
        </p:nvSpPr>
        <p:spPr>
          <a:xfrm>
            <a:off x="5389111" y="2508709"/>
            <a:ext cx="65719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HelveticaNeueLT W1G 67 MdCn" panose="020B0606030502020204" pitchFamily="34" charset="0"/>
              </a:rPr>
              <a:t>Architekti, arch. urbanisté, určují pravidla pro novou zástavbu i vznikající prostranství, ale společně s arch. krajináři navrhují jak ulice, náves nebo okolí zastávky pro autobus může vypadat. </a:t>
            </a:r>
          </a:p>
        </p:txBody>
      </p:sp>
      <p:sp>
        <p:nvSpPr>
          <p:cNvPr id="5" name="Obdélník 4"/>
          <p:cNvSpPr/>
          <p:nvPr/>
        </p:nvSpPr>
        <p:spPr>
          <a:xfrm>
            <a:off x="5389111" y="4472811"/>
            <a:ext cx="6767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400" dirty="0">
                <a:solidFill>
                  <a:prstClr val="white"/>
                </a:solidFill>
                <a:latin typeface="HelveticaNeueLT W1G 67 MdCn" panose="020B0606030502020204" pitchFamily="34" charset="0"/>
              </a:rPr>
              <a:t>Proto je práce architektů nejenom pestrá a rozmanitá ale i smysluplná a veřejně prospěšná“</a:t>
            </a:r>
          </a:p>
        </p:txBody>
      </p:sp>
    </p:spTree>
    <p:extLst>
      <p:ext uri="{BB962C8B-B14F-4D97-AF65-F5344CB8AC3E}">
        <p14:creationId xmlns:p14="http://schemas.microsoft.com/office/powerpoint/2010/main" val="255666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63F900A-52F8-A7DB-9604-266F9CEA2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641" y="0"/>
            <a:ext cx="10304718" cy="6868094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325984C-194D-D763-C887-3E8F40D94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168" y="303711"/>
            <a:ext cx="9397622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bg1">
                    <a:lumMod val="95000"/>
                  </a:schemeClr>
                </a:solidFill>
                <a:latin typeface="HelveticaNeueLT W1G 67 MdCn"/>
              </a:rPr>
              <a:t>Příklady dobré praxe v  České republice </a:t>
            </a:r>
            <a:endParaRPr lang="sk-SK" sz="4000" dirty="0">
              <a:solidFill>
                <a:schemeClr val="bg1">
                  <a:lumMod val="95000"/>
                </a:schemeClr>
              </a:solidFill>
              <a:latin typeface="HelveticaNeueLT W1G 67 MdCn"/>
            </a:endParaRPr>
          </a:p>
        </p:txBody>
      </p:sp>
    </p:spTree>
    <p:extLst>
      <p:ext uri="{BB962C8B-B14F-4D97-AF65-F5344CB8AC3E}">
        <p14:creationId xmlns:p14="http://schemas.microsoft.com/office/powerpoint/2010/main" val="2155568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2BCE8D-1965-7C46-C34C-C18388762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strom, vonkajšie, trávnik, rastlina&#10;&#10;Automaticky generovaný popis">
            <a:extLst>
              <a:ext uri="{FF2B5EF4-FFF2-40B4-BE49-F238E27FC236}">
                <a16:creationId xmlns:a16="http://schemas.microsoft.com/office/drawing/2014/main" id="{23F0C176-5305-886F-66AD-E809B0E45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</p:spPr>
      </p:pic>
    </p:spTree>
    <p:extLst>
      <p:ext uri="{BB962C8B-B14F-4D97-AF65-F5344CB8AC3E}">
        <p14:creationId xmlns:p14="http://schemas.microsoft.com/office/powerpoint/2010/main" val="884807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8B84B9-9CA5-22ED-F9AA-8427D4F30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objekt pre obsah 6" descr="Obrázok, na ktorom je trávnik, obloha, vonkajšie, strom&#10;&#10;Automaticky generovaný popis">
            <a:extLst>
              <a:ext uri="{FF2B5EF4-FFF2-40B4-BE49-F238E27FC236}">
                <a16:creationId xmlns:a16="http://schemas.microsoft.com/office/drawing/2014/main" id="{7B7559E0-E42F-6563-0B46-E36E64F16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81" y="0"/>
            <a:ext cx="10294238" cy="6861110"/>
          </a:xfrm>
        </p:spPr>
      </p:pic>
    </p:spTree>
    <p:extLst>
      <p:ext uri="{BB962C8B-B14F-4D97-AF65-F5344CB8AC3E}">
        <p14:creationId xmlns:p14="http://schemas.microsoft.com/office/powerpoint/2010/main" val="570493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CD7B26-C367-6BC1-3C53-F6E0E7A38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trávnik, vonkajšie&#10;&#10;Automaticky generovaný popis">
            <a:extLst>
              <a:ext uri="{FF2B5EF4-FFF2-40B4-BE49-F238E27FC236}">
                <a16:creationId xmlns:a16="http://schemas.microsoft.com/office/drawing/2014/main" id="{807B51A6-2F86-9ED8-C425-104B6E11B3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198" y="0"/>
            <a:ext cx="9143999" cy="6858000"/>
          </a:xfrm>
        </p:spPr>
      </p:pic>
      <p:pic>
        <p:nvPicPr>
          <p:cNvPr id="11" name="Obrázok 10" descr="Obrázok, na ktorom je trávnik, obloha, vonkajšie, sledovať&#10;&#10;Automaticky generovaný popis">
            <a:extLst>
              <a:ext uri="{FF2B5EF4-FFF2-40B4-BE49-F238E27FC236}">
                <a16:creationId xmlns:a16="http://schemas.microsoft.com/office/drawing/2014/main" id="{AD7ED491-1749-6A91-034D-F61C600F2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28397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8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D39616-93D4-B019-E694-335C8B22E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598" y="365126"/>
            <a:ext cx="9015202" cy="872956"/>
          </a:xfrm>
        </p:spPr>
        <p:txBody>
          <a:bodyPr/>
          <a:lstStyle/>
          <a:p>
            <a:r>
              <a:rPr lang="cs-CZ" dirty="0" err="1"/>
              <a:t>xtopix</a:t>
            </a:r>
            <a:r>
              <a:rPr lang="cs-CZ" dirty="0">
                <a:solidFill>
                  <a:schemeClr val="bg1"/>
                </a:solidFill>
              </a:rPr>
              <a:t> </a:t>
            </a:r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4" name="Zástupný objekt pre obsah 4" descr="Obrázok, na ktorom je obloha, vonkajšie&#10;&#10;Automaticky generovaný popis">
            <a:extLst>
              <a:ext uri="{FF2B5EF4-FFF2-40B4-BE49-F238E27FC236}">
                <a16:creationId xmlns:a16="http://schemas.microsoft.com/office/drawing/2014/main" id="{6BEFADDA-98A4-EC86-4094-64D3868FC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1823" y="2241"/>
            <a:ext cx="8465332" cy="6855759"/>
          </a:xfrm>
        </p:spPr>
      </p:pic>
      <p:pic>
        <p:nvPicPr>
          <p:cNvPr id="3" name="Obrázok 2" descr="Obrázok, na ktorom je osoba, vonkajšie&#10;&#10;Automaticky generovaný popis">
            <a:extLst>
              <a:ext uri="{FF2B5EF4-FFF2-40B4-BE49-F238E27FC236}">
                <a16:creationId xmlns:a16="http://schemas.microsoft.com/office/drawing/2014/main" id="{B85DD83D-8CD7-AD57-D685-E2FE9E258C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521" y="1124089"/>
            <a:ext cx="5969479" cy="460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52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F94468-5E94-7183-E459-AA97E257B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Zástupný objekt pre obsah 8" descr="Obrázok, na ktorom je vonkajšie, cesta, obloha, strom&#10;&#10;Automaticky generovaný popis">
            <a:extLst>
              <a:ext uri="{FF2B5EF4-FFF2-40B4-BE49-F238E27FC236}">
                <a16:creationId xmlns:a16="http://schemas.microsoft.com/office/drawing/2014/main" id="{E90966D2-60BC-8B0D-2E86-09FD4F2AD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45" y="2618"/>
            <a:ext cx="9140510" cy="6855382"/>
          </a:xfrm>
        </p:spPr>
      </p:pic>
    </p:spTree>
    <p:extLst>
      <p:ext uri="{BB962C8B-B14F-4D97-AF65-F5344CB8AC3E}">
        <p14:creationId xmlns:p14="http://schemas.microsoft.com/office/powerpoint/2010/main" val="63358921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A00D9F72B9C004A9C542EBABCDBDCC4" ma:contentTypeVersion="13" ma:contentTypeDescription="Vytvoří nový dokument" ma:contentTypeScope="" ma:versionID="aedb631510c2e8b87a63fadd939f5eef">
  <xsd:schema xmlns:xsd="http://www.w3.org/2001/XMLSchema" xmlns:xs="http://www.w3.org/2001/XMLSchema" xmlns:p="http://schemas.microsoft.com/office/2006/metadata/properties" xmlns:ns2="63966725-ded2-4b0e-ac30-69fa38c53e6a" xmlns:ns3="aa02ac25-5fb4-45d5-a2f3-2f305d5e7864" targetNamespace="http://schemas.microsoft.com/office/2006/metadata/properties" ma:root="true" ma:fieldsID="c1f7b387a27a24bbf68e4294c7e84be6" ns2:_="" ns3:_="">
    <xsd:import namespace="63966725-ded2-4b0e-ac30-69fa38c53e6a"/>
    <xsd:import namespace="aa02ac25-5fb4-45d5-a2f3-2f305d5e78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966725-ded2-4b0e-ac30-69fa38c53e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2ac25-5fb4-45d5-a2f3-2f305d5e786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9294896-5D8A-4171-A037-1D04504E16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966725-ded2-4b0e-ac30-69fa38c53e6a"/>
    <ds:schemaRef ds:uri="aa02ac25-5fb4-45d5-a2f3-2f305d5e78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095827-8FC1-4ADD-BC56-9E83242174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DA69B4-2827-42AB-B95A-A8CBADB7088E}">
  <ds:schemaRefs>
    <ds:schemaRef ds:uri="http://purl.org/dc/elements/1.1/"/>
    <ds:schemaRef ds:uri="http://schemas.microsoft.com/office/2006/metadata/properties"/>
    <ds:schemaRef ds:uri="http://purl.org/dc/terms/"/>
    <ds:schemaRef ds:uri="63966725-ded2-4b0e-ac30-69fa38c53e6a"/>
    <ds:schemaRef ds:uri="aa02ac25-5fb4-45d5-a2f3-2f305d5e7864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8565</TotalTime>
  <Words>476</Words>
  <Application>Microsoft Office PowerPoint</Application>
  <PresentationFormat>Širokouhlá</PresentationFormat>
  <Paragraphs>37</Paragraphs>
  <Slides>19</Slides>
  <Notes>5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HelveticaNeueLT W1G 67 MdCn</vt:lpstr>
      <vt:lpstr>Motiv Office</vt:lpstr>
      <vt:lpstr>Prezentácia programu PowerPoint</vt:lpstr>
      <vt:lpstr>Prezentácia programu PowerPoint</vt:lpstr>
      <vt:lpstr>Prezentácia programu PowerPoint</vt:lpstr>
      <vt:lpstr>Příklady dobré praxe v  České republice </vt:lpstr>
      <vt:lpstr>Prezentácia programu PowerPoint</vt:lpstr>
      <vt:lpstr>Prezentácia programu PowerPoint</vt:lpstr>
      <vt:lpstr>Prezentácia programu PowerPoint</vt:lpstr>
      <vt:lpstr>xtopix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Jak vybrat architekta ?  Způsoby výběru :  </vt:lpstr>
      <vt:lpstr>Prezentácia programu PowerPoint</vt:lpstr>
      <vt:lpstr>Pro posilovaní stavební kultury - identity a charakteru místa je spolupráce s architekty důležitá a přínosná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Boukalová Jana</dc:creator>
  <cp:lastModifiedBy>Kropp, Petr</cp:lastModifiedBy>
  <cp:revision>382</cp:revision>
  <dcterms:modified xsi:type="dcterms:W3CDTF">2022-09-25T18:08:42Z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0x010100AA00D9F72B9C004A9C542EBABCDBDCC4</vt:lpwstr>
  </property>
</Properties>
</file>